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8" r:id="rId4"/>
    <p:sldId id="259" r:id="rId5"/>
    <p:sldId id="264" r:id="rId6"/>
    <p:sldId id="265" r:id="rId7"/>
    <p:sldId id="266" r:id="rId8"/>
    <p:sldId id="26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727" autoAdjust="0"/>
  </p:normalViewPr>
  <p:slideViewPr>
    <p:cSldViewPr>
      <p:cViewPr varScale="1">
        <p:scale>
          <a:sx n="65" d="100"/>
          <a:sy n="65" d="100"/>
        </p:scale>
        <p:origin x="-978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D25FD5-843B-4756-B2A4-A5EFCB555652}" type="presOf" srcId="{100B6B2E-82E6-4C11-B19B-F2DB3A0EA64F}" destId="{645AA564-2E9E-4954-AD87-AE01782CEC59}" srcOrd="0" destOrd="0" presId="urn:microsoft.com/office/officeart/2005/8/layout/target3"/>
    <dgm:cxn modelId="{8834E50D-0F64-41AB-A9A9-54B711F7D988}" type="presOf" srcId="{100B6B2E-82E6-4C11-B19B-F2DB3A0EA64F}" destId="{DBA8199F-D892-4A8E-A352-2B7844050E09}" srcOrd="1" destOrd="0" presId="urn:microsoft.com/office/officeart/2005/8/layout/target3"/>
    <dgm:cxn modelId="{CD90EF6C-FCBF-4638-B573-C6FB883BAD54}" type="presOf" srcId="{914700B9-77B5-440A-A438-DE98B6D4894D}" destId="{BD9AF279-D483-48F2-BBBD-45F8E8923512}" srcOrd="1" destOrd="0" presId="urn:microsoft.com/office/officeart/2005/8/layout/target3"/>
    <dgm:cxn modelId="{F00859B0-5F35-4A84-9471-1004C5DFA00E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CFDE0F63-A754-4F15-B6CA-741C009CC8AD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D280DFE-4105-4AF0-BE0D-A74C387ACB6A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4E6DC595-B6ED-4157-ABAE-4A9D2CF403F9}" type="presOf" srcId="{130831A4-0540-4EC5-8F5A-93030E89D2D9}" destId="{F69CC921-512E-49F4-824C-A648EC5F27A5}" srcOrd="0" destOrd="0" presId="urn:microsoft.com/office/officeart/2005/8/layout/target3"/>
    <dgm:cxn modelId="{3318E63B-9C6E-427C-B42F-B34C8E14D39F}" type="presOf" srcId="{130831A4-0540-4EC5-8F5A-93030E89D2D9}" destId="{8E23E229-92FC-49D1-B5FE-0303176B8A4E}" srcOrd="1" destOrd="0" presId="urn:microsoft.com/office/officeart/2005/8/layout/target3"/>
    <dgm:cxn modelId="{CC7955E2-2D0B-4FCE-8512-70DC886CBA7F}" type="presOf" srcId="{914700B9-77B5-440A-A438-DE98B6D4894D}" destId="{E73F1C26-6DCD-4001-88B9-355E01E2BCE7}" srcOrd="0" destOrd="0" presId="urn:microsoft.com/office/officeart/2005/8/layout/target3"/>
    <dgm:cxn modelId="{5F80E32D-20F1-45BD-9B37-DDA315848028}" type="presParOf" srcId="{FE47432B-CA46-450C-8D8F-66C300A95B52}" destId="{B522209E-30D0-49D6-A340-2D383A11C668}" srcOrd="0" destOrd="0" presId="urn:microsoft.com/office/officeart/2005/8/layout/target3"/>
    <dgm:cxn modelId="{73A306AF-731C-4EFB-B836-D35B7B168929}" type="presParOf" srcId="{FE47432B-CA46-450C-8D8F-66C300A95B52}" destId="{ED5A8377-51D5-4DC5-B0E7-680166966720}" srcOrd="1" destOrd="0" presId="urn:microsoft.com/office/officeart/2005/8/layout/target3"/>
    <dgm:cxn modelId="{91687048-6906-4A6E-BC6C-66EF6B0DCEBC}" type="presParOf" srcId="{FE47432B-CA46-450C-8D8F-66C300A95B52}" destId="{F69CC921-512E-49F4-824C-A648EC5F27A5}" srcOrd="2" destOrd="0" presId="urn:microsoft.com/office/officeart/2005/8/layout/target3"/>
    <dgm:cxn modelId="{9DA7EF08-1513-4196-B8A3-59852AC84544}" type="presParOf" srcId="{FE47432B-CA46-450C-8D8F-66C300A95B52}" destId="{61C9CE18-EDA6-4EDF-BA1C-09779D38FBBF}" srcOrd="3" destOrd="0" presId="urn:microsoft.com/office/officeart/2005/8/layout/target3"/>
    <dgm:cxn modelId="{A471ED1C-ED8B-4BC0-BE84-18879A818151}" type="presParOf" srcId="{FE47432B-CA46-450C-8D8F-66C300A95B52}" destId="{D60DEAAB-7AFE-435A-ACF6-18851E4B0426}" srcOrd="4" destOrd="0" presId="urn:microsoft.com/office/officeart/2005/8/layout/target3"/>
    <dgm:cxn modelId="{0BE48371-62EB-4A1C-9716-5BE25C173E4A}" type="presParOf" srcId="{FE47432B-CA46-450C-8D8F-66C300A95B52}" destId="{F7B3C0B7-F0F7-4F49-B02C-3630F8C5FAE5}" srcOrd="5" destOrd="0" presId="urn:microsoft.com/office/officeart/2005/8/layout/target3"/>
    <dgm:cxn modelId="{F7006F7D-325E-4E97-8577-A9ADB1B9770B}" type="presParOf" srcId="{FE47432B-CA46-450C-8D8F-66C300A95B52}" destId="{C9DA9446-E2D3-4F6A-8960-3CADFBF870B8}" srcOrd="6" destOrd="0" presId="urn:microsoft.com/office/officeart/2005/8/layout/target3"/>
    <dgm:cxn modelId="{BAA66C8C-D2CF-4988-9761-1C83FC8BBF94}" type="presParOf" srcId="{FE47432B-CA46-450C-8D8F-66C300A95B52}" destId="{9726EC6F-D322-4CD3-B489-1BE3DF7CE70B}" srcOrd="7" destOrd="0" presId="urn:microsoft.com/office/officeart/2005/8/layout/target3"/>
    <dgm:cxn modelId="{E1C40B68-EB9E-415A-A923-A4372E52A81F}" type="presParOf" srcId="{FE47432B-CA46-450C-8D8F-66C300A95B52}" destId="{645AA564-2E9E-4954-AD87-AE01782CEC59}" srcOrd="8" destOrd="0" presId="urn:microsoft.com/office/officeart/2005/8/layout/target3"/>
    <dgm:cxn modelId="{8E6DF865-78BB-43DE-85AB-DF69838D1F6F}" type="presParOf" srcId="{FE47432B-CA46-450C-8D8F-66C300A95B52}" destId="{8538CAC4-6A86-42B8-B5AF-2FF155DB9D02}" srcOrd="9" destOrd="0" presId="urn:microsoft.com/office/officeart/2005/8/layout/target3"/>
    <dgm:cxn modelId="{C7CA9B3C-A81A-4A60-9172-F6877180C0B7}" type="presParOf" srcId="{FE47432B-CA46-450C-8D8F-66C300A95B52}" destId="{26FD6024-A07F-46D0-8BC0-B5E595C5673D}" srcOrd="10" destOrd="0" presId="urn:microsoft.com/office/officeart/2005/8/layout/target3"/>
    <dgm:cxn modelId="{C9045A99-B903-49F4-B158-B0F1907AE59F}" type="presParOf" srcId="{FE47432B-CA46-450C-8D8F-66C300A95B52}" destId="{E73F1C26-6DCD-4001-88B9-355E01E2BCE7}" srcOrd="11" destOrd="0" presId="urn:microsoft.com/office/officeart/2005/8/layout/target3"/>
    <dgm:cxn modelId="{3A611CFB-8664-48F2-ACDF-C9167E3CB7AF}" type="presParOf" srcId="{FE47432B-CA46-450C-8D8F-66C300A95B52}" destId="{8E23E229-92FC-49D1-B5FE-0303176B8A4E}" srcOrd="12" destOrd="0" presId="urn:microsoft.com/office/officeart/2005/8/layout/target3"/>
    <dgm:cxn modelId="{76B5D7B7-6E63-4061-89FB-CCA8C3F647FF}" type="presParOf" srcId="{FE47432B-CA46-450C-8D8F-66C300A95B52}" destId="{8467D0EB-87A2-4285-8ACA-0398EFBF29BC}" srcOrd="13" destOrd="0" presId="urn:microsoft.com/office/officeart/2005/8/layout/target3"/>
    <dgm:cxn modelId="{A9121045-4886-4F7D-8A3D-E948C7781DE3}" type="presParOf" srcId="{FE47432B-CA46-450C-8D8F-66C300A95B52}" destId="{DBA8199F-D892-4A8E-A352-2B7844050E09}" srcOrd="14" destOrd="0" presId="urn:microsoft.com/office/officeart/2005/8/layout/target3"/>
    <dgm:cxn modelId="{CCF338B4-B0D2-45D1-BB10-60D0547138D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B0891-A6CC-4054-B003-42AE58A53CC5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D0354-08DF-4270-88CB-4ABF08816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wmf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//upload.wikimedia.org/wikipedia/commons/7/73/God2-Sistine_Chapel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6/63/Michelangelos_David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maps.google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Bible jako literární dílo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fixy, učebnice literární výchovy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práci s textem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aktivní práci žáků s textem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na základě poslechu, k uvědomění si literární hodnoty náboženského textu.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aktivně pracuje s textem,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vyhledává souvislosti a odkazy na současný jakový projev.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268760"/>
            <a:ext cx="71287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BIBLE</a:t>
            </a:r>
          </a:p>
          <a:p>
            <a:endParaRPr lang="cs-CZ" sz="5400" dirty="0" smtClean="0">
              <a:solidFill>
                <a:schemeClr val="bg1"/>
              </a:solidFill>
            </a:endParaRPr>
          </a:p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 jako literární dílo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331640" y="5013176"/>
            <a:ext cx="7056784" cy="122413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Literární výchova pro 7. ročník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4338" name="Picture 2" descr="C:\Users\ředitelka\AppData\Local\Microsoft\Windows\Temporary Internet Files\Content.IE5\O6QWF2JL\MC900426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1911350" cy="187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Co už víme o Bibli z dějepisu?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836712"/>
            <a:ext cx="410445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Čím je Bible důležitá pro věřící?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2132856"/>
            <a:ext cx="410445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Čím je bible pro nevěřící?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7544" y="4149080"/>
            <a:ext cx="410445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Jak se nazývají dvě základní části Bible?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3212976"/>
            <a:ext cx="410445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Kdy byla Bible napsána?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5589240"/>
            <a:ext cx="410445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Kde se nachází místo vzniku Bible?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04048" y="1124744"/>
            <a:ext cx="3419872" cy="525658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Bible je soubor svatých knih. 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Je zdrojem víry pro křesťanské a židovské náboženství.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04048" y="1124744"/>
            <a:ext cx="3419872" cy="525658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Bible je soubor historických a literárních textů.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04048" y="1124744"/>
            <a:ext cx="3528392" cy="525658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Starý zákon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– sbírka posvátných židovských knih.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Mýty (báje)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-  o stvoření světa, člověka, potopě</a:t>
            </a: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Legendy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–ze života svatých </a:t>
            </a: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Poezie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– motlitby, ódy (oslavné básně), milostné písně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932040" y="980728"/>
            <a:ext cx="3672408" cy="5544616"/>
          </a:xfrm>
          <a:prstGeom prst="roundRect">
            <a:avLst>
              <a:gd name="adj" fmla="val 1900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Text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Starého zákona vznikal asi 1000 let - 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15.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st.př.n.l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  - 5.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st.n.l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Text Nového zákona vznikal v průběhu 1. až 2. století našeho letopočtu.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004048" y="1124744"/>
            <a:ext cx="3528392" cy="532859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Nový zákon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Pojednává o životě a smrti Ježíše Krista. Tvoří jej především 4 tzv. evangelia.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932040" y="980728"/>
            <a:ext cx="3672408" cy="54726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Svitky posvátného textu se nacházely na břehu Mrtvého moře.</a:t>
            </a: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4342" name="Picture 6" descr="C:\Users\ředitelka\AppData\Local\Microsoft\Windows\Temporary Internet Files\Content.IE5\S60VYMRK\MC9003100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933056"/>
            <a:ext cx="1814170" cy="17483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20688"/>
            <a:ext cx="7488832" cy="5832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19888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Jeruzalém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39330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hora Sinaj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27809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Babylon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 flipH="1">
            <a:off x="2915816" y="4005064"/>
            <a:ext cx="2016224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051720" y="2276872"/>
            <a:ext cx="1224136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 flipV="1">
            <a:off x="4355976" y="692696"/>
            <a:ext cx="1224136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724128" y="15567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zahrada Eden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flipV="1">
            <a:off x="5436096" y="2564904"/>
            <a:ext cx="648072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olný tvar 21"/>
          <p:cNvSpPr/>
          <p:nvPr/>
        </p:nvSpPr>
        <p:spPr>
          <a:xfrm>
            <a:off x="4070555" y="1248697"/>
            <a:ext cx="2816942" cy="2187677"/>
          </a:xfrm>
          <a:custGeom>
            <a:avLst/>
            <a:gdLst>
              <a:gd name="connsiteX0" fmla="*/ 2816942 w 2816942"/>
              <a:gd name="connsiteY0" fmla="*/ 2187677 h 2187677"/>
              <a:gd name="connsiteX1" fmla="*/ 2787445 w 2816942"/>
              <a:gd name="connsiteY1" fmla="*/ 2054942 h 2187677"/>
              <a:gd name="connsiteX2" fmla="*/ 2743200 w 2816942"/>
              <a:gd name="connsiteY2" fmla="*/ 2010697 h 2187677"/>
              <a:gd name="connsiteX3" fmla="*/ 2698955 w 2816942"/>
              <a:gd name="connsiteY3" fmla="*/ 1995948 h 2187677"/>
              <a:gd name="connsiteX4" fmla="*/ 2639961 w 2816942"/>
              <a:gd name="connsiteY4" fmla="*/ 2010697 h 2187677"/>
              <a:gd name="connsiteX5" fmla="*/ 2610464 w 2816942"/>
              <a:gd name="connsiteY5" fmla="*/ 2054942 h 2187677"/>
              <a:gd name="connsiteX6" fmla="*/ 2595716 w 2816942"/>
              <a:gd name="connsiteY6" fmla="*/ 2099187 h 2187677"/>
              <a:gd name="connsiteX7" fmla="*/ 2536722 w 2816942"/>
              <a:gd name="connsiteY7" fmla="*/ 2113935 h 2187677"/>
              <a:gd name="connsiteX8" fmla="*/ 2462980 w 2816942"/>
              <a:gd name="connsiteY8" fmla="*/ 2054942 h 2187677"/>
              <a:gd name="connsiteX9" fmla="*/ 2448232 w 2816942"/>
              <a:gd name="connsiteY9" fmla="*/ 1995948 h 2187677"/>
              <a:gd name="connsiteX10" fmla="*/ 2418735 w 2816942"/>
              <a:gd name="connsiteY10" fmla="*/ 1922206 h 2187677"/>
              <a:gd name="connsiteX11" fmla="*/ 2374490 w 2816942"/>
              <a:gd name="connsiteY11" fmla="*/ 1877961 h 2187677"/>
              <a:gd name="connsiteX12" fmla="*/ 2344993 w 2816942"/>
              <a:gd name="connsiteY12" fmla="*/ 1833716 h 2187677"/>
              <a:gd name="connsiteX13" fmla="*/ 2300748 w 2816942"/>
              <a:gd name="connsiteY13" fmla="*/ 1804219 h 2187677"/>
              <a:gd name="connsiteX14" fmla="*/ 2227006 w 2816942"/>
              <a:gd name="connsiteY14" fmla="*/ 1715729 h 2187677"/>
              <a:gd name="connsiteX15" fmla="*/ 2168013 w 2816942"/>
              <a:gd name="connsiteY15" fmla="*/ 1730477 h 2187677"/>
              <a:gd name="connsiteX16" fmla="*/ 2079522 w 2816942"/>
              <a:gd name="connsiteY16" fmla="*/ 1759974 h 2187677"/>
              <a:gd name="connsiteX17" fmla="*/ 1991032 w 2816942"/>
              <a:gd name="connsiteY17" fmla="*/ 1745226 h 2187677"/>
              <a:gd name="connsiteX18" fmla="*/ 1976284 w 2816942"/>
              <a:gd name="connsiteY18" fmla="*/ 1671484 h 2187677"/>
              <a:gd name="connsiteX19" fmla="*/ 1917290 w 2816942"/>
              <a:gd name="connsiteY19" fmla="*/ 1612490 h 2187677"/>
              <a:gd name="connsiteX20" fmla="*/ 1902542 w 2816942"/>
              <a:gd name="connsiteY20" fmla="*/ 1420761 h 2187677"/>
              <a:gd name="connsiteX21" fmla="*/ 1887793 w 2816942"/>
              <a:gd name="connsiteY21" fmla="*/ 1317522 h 2187677"/>
              <a:gd name="connsiteX22" fmla="*/ 1828800 w 2816942"/>
              <a:gd name="connsiteY22" fmla="*/ 1302774 h 2187677"/>
              <a:gd name="connsiteX23" fmla="*/ 1799303 w 2816942"/>
              <a:gd name="connsiteY23" fmla="*/ 1184787 h 2187677"/>
              <a:gd name="connsiteX24" fmla="*/ 1784555 w 2816942"/>
              <a:gd name="connsiteY24" fmla="*/ 1140542 h 2187677"/>
              <a:gd name="connsiteX25" fmla="*/ 1740310 w 2816942"/>
              <a:gd name="connsiteY25" fmla="*/ 1096297 h 2187677"/>
              <a:gd name="connsiteX26" fmla="*/ 1681316 w 2816942"/>
              <a:gd name="connsiteY26" fmla="*/ 1081548 h 2187677"/>
              <a:gd name="connsiteX27" fmla="*/ 1637071 w 2816942"/>
              <a:gd name="connsiteY27" fmla="*/ 1037303 h 2187677"/>
              <a:gd name="connsiteX28" fmla="*/ 1548580 w 2816942"/>
              <a:gd name="connsiteY28" fmla="*/ 993058 h 2187677"/>
              <a:gd name="connsiteX29" fmla="*/ 1386348 w 2816942"/>
              <a:gd name="connsiteY29" fmla="*/ 875071 h 2187677"/>
              <a:gd name="connsiteX30" fmla="*/ 1283110 w 2816942"/>
              <a:gd name="connsiteY30" fmla="*/ 816077 h 2187677"/>
              <a:gd name="connsiteX31" fmla="*/ 1106129 w 2816942"/>
              <a:gd name="connsiteY31" fmla="*/ 727587 h 2187677"/>
              <a:gd name="connsiteX32" fmla="*/ 1061884 w 2816942"/>
              <a:gd name="connsiteY32" fmla="*/ 698090 h 2187677"/>
              <a:gd name="connsiteX33" fmla="*/ 1002890 w 2816942"/>
              <a:gd name="connsiteY33" fmla="*/ 683342 h 2187677"/>
              <a:gd name="connsiteX34" fmla="*/ 958645 w 2816942"/>
              <a:gd name="connsiteY34" fmla="*/ 668593 h 2187677"/>
              <a:gd name="connsiteX35" fmla="*/ 870155 w 2816942"/>
              <a:gd name="connsiteY35" fmla="*/ 609600 h 2187677"/>
              <a:gd name="connsiteX36" fmla="*/ 766916 w 2816942"/>
              <a:gd name="connsiteY36" fmla="*/ 521109 h 2187677"/>
              <a:gd name="connsiteX37" fmla="*/ 752168 w 2816942"/>
              <a:gd name="connsiteY37" fmla="*/ 476864 h 2187677"/>
              <a:gd name="connsiteX38" fmla="*/ 737419 w 2816942"/>
              <a:gd name="connsiteY38" fmla="*/ 417871 h 2187677"/>
              <a:gd name="connsiteX39" fmla="*/ 678426 w 2816942"/>
              <a:gd name="connsiteY39" fmla="*/ 358877 h 2187677"/>
              <a:gd name="connsiteX40" fmla="*/ 648929 w 2816942"/>
              <a:gd name="connsiteY40" fmla="*/ 314632 h 2187677"/>
              <a:gd name="connsiteX41" fmla="*/ 634180 w 2816942"/>
              <a:gd name="connsiteY41" fmla="*/ 270387 h 2187677"/>
              <a:gd name="connsiteX42" fmla="*/ 589935 w 2816942"/>
              <a:gd name="connsiteY42" fmla="*/ 240890 h 2187677"/>
              <a:gd name="connsiteX43" fmla="*/ 560439 w 2816942"/>
              <a:gd name="connsiteY43" fmla="*/ 196645 h 2187677"/>
              <a:gd name="connsiteX44" fmla="*/ 545690 w 2816942"/>
              <a:gd name="connsiteY44" fmla="*/ 152400 h 2187677"/>
              <a:gd name="connsiteX45" fmla="*/ 442451 w 2816942"/>
              <a:gd name="connsiteY45" fmla="*/ 108155 h 2187677"/>
              <a:gd name="connsiteX46" fmla="*/ 294968 w 2816942"/>
              <a:gd name="connsiteY46" fmla="*/ 63909 h 2187677"/>
              <a:gd name="connsiteX47" fmla="*/ 235974 w 2816942"/>
              <a:gd name="connsiteY47" fmla="*/ 19664 h 2187677"/>
              <a:gd name="connsiteX48" fmla="*/ 0 w 2816942"/>
              <a:gd name="connsiteY48" fmla="*/ 78658 h 2187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816942" h="2187677">
                <a:moveTo>
                  <a:pt x="2816942" y="2187677"/>
                </a:moveTo>
                <a:cubicBezTo>
                  <a:pt x="2815158" y="2176973"/>
                  <a:pt x="2803580" y="2079145"/>
                  <a:pt x="2787445" y="2054942"/>
                </a:cubicBezTo>
                <a:cubicBezTo>
                  <a:pt x="2775876" y="2037588"/>
                  <a:pt x="2760554" y="2022267"/>
                  <a:pt x="2743200" y="2010697"/>
                </a:cubicBezTo>
                <a:cubicBezTo>
                  <a:pt x="2730265" y="2002073"/>
                  <a:pt x="2713703" y="2000864"/>
                  <a:pt x="2698955" y="1995948"/>
                </a:cubicBezTo>
                <a:cubicBezTo>
                  <a:pt x="2679290" y="2000864"/>
                  <a:pt x="2656827" y="1999453"/>
                  <a:pt x="2639961" y="2010697"/>
                </a:cubicBezTo>
                <a:cubicBezTo>
                  <a:pt x="2625213" y="2020529"/>
                  <a:pt x="2618391" y="2039088"/>
                  <a:pt x="2610464" y="2054942"/>
                </a:cubicBezTo>
                <a:cubicBezTo>
                  <a:pt x="2603512" y="2068847"/>
                  <a:pt x="2607855" y="2089476"/>
                  <a:pt x="2595716" y="2099187"/>
                </a:cubicBezTo>
                <a:cubicBezTo>
                  <a:pt x="2579888" y="2111849"/>
                  <a:pt x="2556387" y="2109019"/>
                  <a:pt x="2536722" y="2113935"/>
                </a:cubicBezTo>
                <a:cubicBezTo>
                  <a:pt x="2512141" y="2094271"/>
                  <a:pt x="2481867" y="2080125"/>
                  <a:pt x="2462980" y="2054942"/>
                </a:cubicBezTo>
                <a:cubicBezTo>
                  <a:pt x="2450818" y="2038726"/>
                  <a:pt x="2454642" y="2015178"/>
                  <a:pt x="2448232" y="1995948"/>
                </a:cubicBezTo>
                <a:cubicBezTo>
                  <a:pt x="2439860" y="1970832"/>
                  <a:pt x="2432766" y="1944656"/>
                  <a:pt x="2418735" y="1922206"/>
                </a:cubicBezTo>
                <a:cubicBezTo>
                  <a:pt x="2407681" y="1904519"/>
                  <a:pt x="2387843" y="1893984"/>
                  <a:pt x="2374490" y="1877961"/>
                </a:cubicBezTo>
                <a:cubicBezTo>
                  <a:pt x="2363142" y="1864344"/>
                  <a:pt x="2357527" y="1846250"/>
                  <a:pt x="2344993" y="1833716"/>
                </a:cubicBezTo>
                <a:cubicBezTo>
                  <a:pt x="2332459" y="1821182"/>
                  <a:pt x="2314365" y="1815567"/>
                  <a:pt x="2300748" y="1804219"/>
                </a:cubicBezTo>
                <a:cubicBezTo>
                  <a:pt x="2258164" y="1768732"/>
                  <a:pt x="2256009" y="1759234"/>
                  <a:pt x="2227006" y="1715729"/>
                </a:cubicBezTo>
                <a:cubicBezTo>
                  <a:pt x="2207342" y="1720645"/>
                  <a:pt x="2187428" y="1724653"/>
                  <a:pt x="2168013" y="1730477"/>
                </a:cubicBezTo>
                <a:cubicBezTo>
                  <a:pt x="2138232" y="1739411"/>
                  <a:pt x="2079522" y="1759974"/>
                  <a:pt x="2079522" y="1759974"/>
                </a:cubicBezTo>
                <a:cubicBezTo>
                  <a:pt x="2050025" y="1755058"/>
                  <a:pt x="2013736" y="1764687"/>
                  <a:pt x="1991032" y="1745226"/>
                </a:cubicBezTo>
                <a:cubicBezTo>
                  <a:pt x="1971999" y="1728912"/>
                  <a:pt x="1988458" y="1693397"/>
                  <a:pt x="1976284" y="1671484"/>
                </a:cubicBezTo>
                <a:cubicBezTo>
                  <a:pt x="1962778" y="1647174"/>
                  <a:pt x="1936955" y="1632155"/>
                  <a:pt x="1917290" y="1612490"/>
                </a:cubicBezTo>
                <a:cubicBezTo>
                  <a:pt x="1912374" y="1548580"/>
                  <a:pt x="1908920" y="1484541"/>
                  <a:pt x="1902542" y="1420761"/>
                </a:cubicBezTo>
                <a:cubicBezTo>
                  <a:pt x="1899083" y="1386171"/>
                  <a:pt x="1906217" y="1347000"/>
                  <a:pt x="1887793" y="1317522"/>
                </a:cubicBezTo>
                <a:cubicBezTo>
                  <a:pt x="1877050" y="1300333"/>
                  <a:pt x="1848464" y="1307690"/>
                  <a:pt x="1828800" y="1302774"/>
                </a:cubicBezTo>
                <a:cubicBezTo>
                  <a:pt x="1818968" y="1263445"/>
                  <a:pt x="1812122" y="1223246"/>
                  <a:pt x="1799303" y="1184787"/>
                </a:cubicBezTo>
                <a:cubicBezTo>
                  <a:pt x="1794387" y="1170039"/>
                  <a:pt x="1793178" y="1153477"/>
                  <a:pt x="1784555" y="1140542"/>
                </a:cubicBezTo>
                <a:cubicBezTo>
                  <a:pt x="1772986" y="1123188"/>
                  <a:pt x="1758419" y="1106645"/>
                  <a:pt x="1740310" y="1096297"/>
                </a:cubicBezTo>
                <a:cubicBezTo>
                  <a:pt x="1722711" y="1086240"/>
                  <a:pt x="1700981" y="1086464"/>
                  <a:pt x="1681316" y="1081548"/>
                </a:cubicBezTo>
                <a:cubicBezTo>
                  <a:pt x="1666568" y="1066800"/>
                  <a:pt x="1654425" y="1048872"/>
                  <a:pt x="1637071" y="1037303"/>
                </a:cubicBezTo>
                <a:cubicBezTo>
                  <a:pt x="1538932" y="971878"/>
                  <a:pt x="1648037" y="1082570"/>
                  <a:pt x="1548580" y="993058"/>
                </a:cubicBezTo>
                <a:cubicBezTo>
                  <a:pt x="1412920" y="870964"/>
                  <a:pt x="1500090" y="903506"/>
                  <a:pt x="1386348" y="875071"/>
                </a:cubicBezTo>
                <a:cubicBezTo>
                  <a:pt x="1287009" y="775732"/>
                  <a:pt x="1401950" y="875497"/>
                  <a:pt x="1283110" y="816077"/>
                </a:cubicBezTo>
                <a:cubicBezTo>
                  <a:pt x="1080351" y="714697"/>
                  <a:pt x="1239653" y="760967"/>
                  <a:pt x="1106129" y="727587"/>
                </a:cubicBezTo>
                <a:cubicBezTo>
                  <a:pt x="1091381" y="717755"/>
                  <a:pt x="1078176" y="705072"/>
                  <a:pt x="1061884" y="698090"/>
                </a:cubicBezTo>
                <a:cubicBezTo>
                  <a:pt x="1043253" y="690105"/>
                  <a:pt x="1022380" y="688911"/>
                  <a:pt x="1002890" y="683342"/>
                </a:cubicBezTo>
                <a:cubicBezTo>
                  <a:pt x="987942" y="679071"/>
                  <a:pt x="973393" y="673509"/>
                  <a:pt x="958645" y="668593"/>
                </a:cubicBezTo>
                <a:cubicBezTo>
                  <a:pt x="906800" y="590826"/>
                  <a:pt x="959043" y="647695"/>
                  <a:pt x="870155" y="609600"/>
                </a:cubicBezTo>
                <a:cubicBezTo>
                  <a:pt x="830848" y="592754"/>
                  <a:pt x="794392" y="548585"/>
                  <a:pt x="766916" y="521109"/>
                </a:cubicBezTo>
                <a:cubicBezTo>
                  <a:pt x="762000" y="506361"/>
                  <a:pt x="756439" y="491812"/>
                  <a:pt x="752168" y="476864"/>
                </a:cubicBezTo>
                <a:cubicBezTo>
                  <a:pt x="746599" y="457374"/>
                  <a:pt x="748162" y="435060"/>
                  <a:pt x="737419" y="417871"/>
                </a:cubicBezTo>
                <a:cubicBezTo>
                  <a:pt x="722680" y="394288"/>
                  <a:pt x="696524" y="379992"/>
                  <a:pt x="678426" y="358877"/>
                </a:cubicBezTo>
                <a:cubicBezTo>
                  <a:pt x="666891" y="345419"/>
                  <a:pt x="656856" y="330486"/>
                  <a:pt x="648929" y="314632"/>
                </a:cubicBezTo>
                <a:cubicBezTo>
                  <a:pt x="641976" y="300727"/>
                  <a:pt x="643892" y="282526"/>
                  <a:pt x="634180" y="270387"/>
                </a:cubicBezTo>
                <a:cubicBezTo>
                  <a:pt x="623107" y="256546"/>
                  <a:pt x="604683" y="250722"/>
                  <a:pt x="589935" y="240890"/>
                </a:cubicBezTo>
                <a:cubicBezTo>
                  <a:pt x="580103" y="226142"/>
                  <a:pt x="568366" y="212499"/>
                  <a:pt x="560439" y="196645"/>
                </a:cubicBezTo>
                <a:cubicBezTo>
                  <a:pt x="553487" y="182740"/>
                  <a:pt x="556683" y="163393"/>
                  <a:pt x="545690" y="152400"/>
                </a:cubicBezTo>
                <a:cubicBezTo>
                  <a:pt x="527463" y="134173"/>
                  <a:pt x="468895" y="116969"/>
                  <a:pt x="442451" y="108155"/>
                </a:cubicBezTo>
                <a:cubicBezTo>
                  <a:pt x="324412" y="29461"/>
                  <a:pt x="503751" y="139831"/>
                  <a:pt x="294968" y="63909"/>
                </a:cubicBezTo>
                <a:cubicBezTo>
                  <a:pt x="271867" y="55509"/>
                  <a:pt x="255639" y="34412"/>
                  <a:pt x="235974" y="19664"/>
                </a:cubicBezTo>
                <a:cubicBezTo>
                  <a:pt x="15732" y="51127"/>
                  <a:pt x="78658" y="0"/>
                  <a:pt x="0" y="78658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šipka 27"/>
          <p:cNvCxnSpPr>
            <a:endCxn id="22" idx="27"/>
          </p:cNvCxnSpPr>
          <p:nvPr/>
        </p:nvCxnSpPr>
        <p:spPr>
          <a:xfrm flipH="1">
            <a:off x="5707626" y="2276872"/>
            <a:ext cx="808590" cy="9128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444208" y="20608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Eufrat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88640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Poslechni si nahrávku  z knihy Biblické příběhy              od Ivana </a:t>
            </a:r>
            <a:r>
              <a:rPr lang="cs-CZ" sz="2400" dirty="0" err="1" smtClean="0">
                <a:solidFill>
                  <a:schemeClr val="bg1"/>
                </a:solidFill>
              </a:rPr>
              <a:t>Olbrachta</a:t>
            </a:r>
            <a:r>
              <a:rPr lang="cs-CZ" sz="2400" dirty="0" smtClean="0">
                <a:solidFill>
                  <a:schemeClr val="bg1"/>
                </a:solidFill>
              </a:rPr>
              <a:t> „O stvoření světa a člověka“.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24744"/>
            <a:ext cx="4572000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Kolik dní tvořil Bůh Zemi a člověka?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771800" y="5949280"/>
            <a:ext cx="1512168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7. den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1520" y="2132856"/>
            <a:ext cx="1512168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1. den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1520" y="3429000"/>
            <a:ext cx="1512168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2. den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139952" y="4797152"/>
            <a:ext cx="1512168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6. den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1520" y="4797152"/>
            <a:ext cx="1512168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3. den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139952" y="2132856"/>
            <a:ext cx="1512168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4. den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139952" y="3356992"/>
            <a:ext cx="1512168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5. den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I09YZ88C\MP9002892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988840"/>
            <a:ext cx="964704" cy="741432"/>
          </a:xfrm>
          <a:prstGeom prst="rect">
            <a:avLst/>
          </a:prstGeom>
          <a:noFill/>
        </p:spPr>
      </p:pic>
      <p:pic>
        <p:nvPicPr>
          <p:cNvPr id="1030" name="Picture 6" descr="C:\Users\ředitelka\AppData\Local\Microsoft\Windows\Temporary Internet Files\Content.IE5\GUDCYVI7\MP9003168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284984"/>
            <a:ext cx="964704" cy="784104"/>
          </a:xfrm>
          <a:prstGeom prst="rect">
            <a:avLst/>
          </a:prstGeom>
          <a:noFill/>
        </p:spPr>
      </p:pic>
      <p:pic>
        <p:nvPicPr>
          <p:cNvPr id="1034" name="Picture 10" descr="C:\Users\ředitelka\AppData\Local\Microsoft\Windows\Temporary Internet Files\Content.IE5\FPBKAKOT\MC90044040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916832"/>
            <a:ext cx="1195536" cy="936104"/>
          </a:xfrm>
          <a:prstGeom prst="rect">
            <a:avLst/>
          </a:prstGeom>
          <a:noFill/>
        </p:spPr>
      </p:pic>
      <p:pic>
        <p:nvPicPr>
          <p:cNvPr id="1035" name="Picture 11" descr="C:\Users\ředitelka\AppData\Local\Microsoft\Windows\Temporary Internet Files\Content.IE5\FPBKAKOT\MP9004330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376" y="1988840"/>
            <a:ext cx="824136" cy="752128"/>
          </a:xfrm>
          <a:prstGeom prst="rect">
            <a:avLst/>
          </a:prstGeom>
          <a:noFill/>
        </p:spPr>
      </p:pic>
      <p:pic>
        <p:nvPicPr>
          <p:cNvPr id="1036" name="Picture 12" descr="C:\Users\ředitelka\AppData\Local\Microsoft\Windows\Temporary Internet Files\Content.IE5\XGWX22YM\MP90031690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284984"/>
            <a:ext cx="1056896" cy="820688"/>
          </a:xfrm>
          <a:prstGeom prst="rect">
            <a:avLst/>
          </a:prstGeom>
          <a:noFill/>
        </p:spPr>
      </p:pic>
      <p:pic>
        <p:nvPicPr>
          <p:cNvPr id="1040" name="Picture 16" descr="C:\Users\ředitelka\AppData\Local\Microsoft\Windows\Temporary Internet Files\Content.IE5\TJ4KF576\MP9003092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28384" y="3284984"/>
            <a:ext cx="857200" cy="864096"/>
          </a:xfrm>
          <a:prstGeom prst="rect">
            <a:avLst/>
          </a:prstGeom>
          <a:noFill/>
        </p:spPr>
      </p:pic>
      <p:pic>
        <p:nvPicPr>
          <p:cNvPr id="1042" name="Picture 18" descr="C:\Users\ředitelka\AppData\Local\Microsoft\Windows\Temporary Internet Files\Content.IE5\UOPTGVG3\MP9004423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4653136"/>
            <a:ext cx="1133872" cy="1412776"/>
          </a:xfrm>
          <a:prstGeom prst="rect">
            <a:avLst/>
          </a:prstGeom>
          <a:noFill/>
        </p:spPr>
      </p:pic>
      <p:pic>
        <p:nvPicPr>
          <p:cNvPr id="1043" name="Picture 19" descr="C:\Users\ředitelka\AppData\Local\Microsoft\Windows\Temporary Internet Files\Content.IE5\O6QWF2JL\MP90017744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4509120"/>
            <a:ext cx="1080120" cy="936104"/>
          </a:xfrm>
          <a:prstGeom prst="rect">
            <a:avLst/>
          </a:prstGeom>
          <a:noFill/>
        </p:spPr>
      </p:pic>
      <p:pic>
        <p:nvPicPr>
          <p:cNvPr id="1048" name="Picture 24" descr="C:\Users\ředitelka\AppData\Local\Microsoft\Windows\Temporary Internet Files\Content.IE5\I09YZ88C\MP90040319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868144" y="4725144"/>
            <a:ext cx="1475656" cy="1102593"/>
          </a:xfrm>
          <a:prstGeom prst="rect">
            <a:avLst/>
          </a:prstGeom>
          <a:noFill/>
        </p:spPr>
      </p:pic>
      <p:sp>
        <p:nvSpPr>
          <p:cNvPr id="41" name="Obdélník 40"/>
          <p:cNvSpPr/>
          <p:nvPr/>
        </p:nvSpPr>
        <p:spPr>
          <a:xfrm>
            <a:off x="3131840" y="1988840"/>
            <a:ext cx="792088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ředitelka\AppData\Local\Microsoft\Windows\Temporary Internet Files\Content.IE5\NFJMQT46\MC90023290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355976" y="5733256"/>
            <a:ext cx="1224136" cy="9436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Některé výrazy z Bible, rčení, jména používáme v běžné mluvě. Pokus se je vysvětlit.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7544" y="1052736"/>
            <a:ext cx="2088232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Začít od Adama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059832" y="1052736"/>
            <a:ext cx="5760640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Začínat od úplného začátku.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4" y="1988840"/>
            <a:ext cx="2520280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Starý jako Metuzalém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59832" y="1772816"/>
            <a:ext cx="5760640" cy="9361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Dožít se vysokého věku, být velmi starý.      Metuzalém byl dědem Noa, dožil se 969 let.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7544" y="3140968"/>
            <a:ext cx="2520280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Sodoma a Gomora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03848" y="2924944"/>
            <a:ext cx="5760640" cy="93610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Nepořádek, nezřízený život.</a:t>
            </a:r>
          </a:p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Dvě hříšná města, na která Bůh seslal oheň a síru.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3528" y="4437112"/>
            <a:ext cx="2664296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Moudrý jako Šalamoun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5733256"/>
            <a:ext cx="2664296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Kristova léta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275856" y="5661248"/>
            <a:ext cx="5472608" cy="720080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33 let</a:t>
            </a:r>
          </a:p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Věk, kterého se dožil Ježíš Kristus.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19872" y="4365104"/>
            <a:ext cx="5544616" cy="86409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Být velmi moudrý.</a:t>
            </a:r>
          </a:p>
          <a:p>
            <a:pPr algn="ct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Biblický král, který vynikal moudrostí, napsal Knihu přísloví, vynikající státník, nevedl války.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God2-Sistine Chap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44824"/>
            <a:ext cx="4680520" cy="259228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95536" y="4725144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Michelangelo</a:t>
            </a:r>
            <a:r>
              <a:rPr lang="cs-CZ" dirty="0" smtClean="0">
                <a:solidFill>
                  <a:schemeClr val="bg1"/>
                </a:solidFill>
              </a:rPr>
              <a:t>: Stvoření Adama (Sixtinská kaple)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 descr="File:Michelangelos Davi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76672"/>
            <a:ext cx="2088232" cy="33843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72200" y="42210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Michelngelo</a:t>
            </a:r>
            <a:r>
              <a:rPr lang="cs-CZ" dirty="0" smtClean="0">
                <a:solidFill>
                  <a:schemeClr val="bg1"/>
                </a:solidFill>
              </a:rPr>
              <a:t>:  David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6064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Biblické náměty ve výtvarném umění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5229200"/>
            <a:ext cx="45902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&lt;</a:t>
            </a:r>
            <a:r>
              <a:rPr lang="en-US" dirty="0" err="1" smtClean="0"/>
              <a:t>iframe</a:t>
            </a:r>
            <a:r>
              <a:rPr lang="en-US" dirty="0" smtClean="0"/>
              <a:t> width="560" height="315" </a:t>
            </a:r>
            <a:r>
              <a:rPr lang="en-US" dirty="0" err="1" smtClean="0"/>
              <a:t>src</a:t>
            </a:r>
            <a:r>
              <a:rPr lang="en-US" dirty="0" smtClean="0"/>
              <a:t>="http://www.youtube.com/embed/P8qkJXxGVLw" </a:t>
            </a:r>
            <a:r>
              <a:rPr lang="en-US" dirty="0" err="1" smtClean="0"/>
              <a:t>frameborder</a:t>
            </a:r>
            <a:r>
              <a:rPr lang="en-US" dirty="0" smtClean="0"/>
              <a:t>="0" </a:t>
            </a:r>
            <a:r>
              <a:rPr lang="en-US" dirty="0" err="1" smtClean="0"/>
              <a:t>allowfullscreen</a:t>
            </a:r>
            <a:r>
              <a:rPr lang="en-US" dirty="0" smtClean="0"/>
              <a:t>&gt;&lt;/</a:t>
            </a:r>
            <a:r>
              <a:rPr lang="en-US" dirty="0" err="1" smtClean="0"/>
              <a:t>iframe</a:t>
            </a:r>
            <a:r>
              <a:rPr lang="en-US" dirty="0" smtClean="0"/>
              <a:t>&gt;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2">
            <a:lumMod val="50000"/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08720"/>
            <a:ext cx="67295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http://maps.google.cz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6064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Použité zdroje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1412776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http://cs.wikipedia.org/wiki/Soubor:God2-Sistine_Chapel.png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1916832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http://en.wikipedia.org/wiki/File:Michelangelos_David.jpg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249289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Ilustrace –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Texty - vlastní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930</TotalTime>
  <Words>554</Words>
  <Application>Microsoft Office PowerPoint</Application>
  <PresentationFormat>Předvádění na obrazovce (4:3)</PresentationFormat>
  <Paragraphs>137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107</cp:revision>
  <dcterms:created xsi:type="dcterms:W3CDTF">2012-10-31T12:38:20Z</dcterms:created>
  <dcterms:modified xsi:type="dcterms:W3CDTF">2013-02-26T09:06:09Z</dcterms:modified>
</cp:coreProperties>
</file>