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0D0C"/>
    <a:srgbClr val="190909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3" autoAdjust="0"/>
    <p:restoredTop sz="94727" autoAdjust="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2A30B3-4AC6-4FD7-8E6F-D841FBA644EB}" type="presOf" srcId="{1D8420EA-BFA0-403B-80F5-647FA396CC45}" destId="{F7B3C0B7-F0F7-4F49-B02C-3630F8C5FAE5}" srcOrd="0" destOrd="0" presId="urn:microsoft.com/office/officeart/2005/8/layout/target3"/>
    <dgm:cxn modelId="{A9D4F204-D84C-4558-9B3C-5E0CF9ADDFC5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A8A5BE5-A480-4A6A-BC45-92144B73242E}" type="presOf" srcId="{914700B9-77B5-440A-A438-DE98B6D4894D}" destId="{E73F1C26-6DCD-4001-88B9-355E01E2BCE7}" srcOrd="0" destOrd="0" presId="urn:microsoft.com/office/officeart/2005/8/layout/target3"/>
    <dgm:cxn modelId="{F526CECF-AC29-4772-B5C8-317A4FA86C2D}" type="presOf" srcId="{100B6B2E-82E6-4C11-B19B-F2DB3A0EA64F}" destId="{645AA564-2E9E-4954-AD87-AE01782CEC59}" srcOrd="0" destOrd="0" presId="urn:microsoft.com/office/officeart/2005/8/layout/target3"/>
    <dgm:cxn modelId="{58EF44ED-E3F1-4EEC-A238-8D2D804FD174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40AD626-ED99-4B3C-8F82-316340CD84E9}" type="presOf" srcId="{130831A4-0540-4EC5-8F5A-93030E89D2D9}" destId="{F69CC921-512E-49F4-824C-A648EC5F27A5}" srcOrd="0" destOrd="0" presId="urn:microsoft.com/office/officeart/2005/8/layout/target3"/>
    <dgm:cxn modelId="{FDCBB61A-C1D5-46D2-845E-E87B4BA847B0}" type="presOf" srcId="{130831A4-0540-4EC5-8F5A-93030E89D2D9}" destId="{8E23E229-92FC-49D1-B5FE-0303176B8A4E}" srcOrd="1" destOrd="0" presId="urn:microsoft.com/office/officeart/2005/8/layout/target3"/>
    <dgm:cxn modelId="{06234DDE-AEF5-4D0F-BE7A-EBBFEFF776FD}" type="presOf" srcId="{27FE2D31-D344-4B63-A89A-A89AB0D9F3E3}" destId="{FE47432B-CA46-450C-8D8F-66C300A95B52}" srcOrd="0" destOrd="0" presId="urn:microsoft.com/office/officeart/2005/8/layout/target3"/>
    <dgm:cxn modelId="{9DE31CD3-D090-4B47-9BC2-A7882C3D002B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2CBB356-65C0-44F7-8846-2B1D4C853738}" type="presParOf" srcId="{FE47432B-CA46-450C-8D8F-66C300A95B52}" destId="{B522209E-30D0-49D6-A340-2D383A11C668}" srcOrd="0" destOrd="0" presId="urn:microsoft.com/office/officeart/2005/8/layout/target3"/>
    <dgm:cxn modelId="{BBF418B1-2658-4462-B91D-9BF84E8C1B05}" type="presParOf" srcId="{FE47432B-CA46-450C-8D8F-66C300A95B52}" destId="{ED5A8377-51D5-4DC5-B0E7-680166966720}" srcOrd="1" destOrd="0" presId="urn:microsoft.com/office/officeart/2005/8/layout/target3"/>
    <dgm:cxn modelId="{5D12B5FB-51CF-4720-8430-2F31A3B2F8D5}" type="presParOf" srcId="{FE47432B-CA46-450C-8D8F-66C300A95B52}" destId="{F69CC921-512E-49F4-824C-A648EC5F27A5}" srcOrd="2" destOrd="0" presId="urn:microsoft.com/office/officeart/2005/8/layout/target3"/>
    <dgm:cxn modelId="{37CFC73B-A2B8-4C05-A74F-A09AEB14F6C7}" type="presParOf" srcId="{FE47432B-CA46-450C-8D8F-66C300A95B52}" destId="{61C9CE18-EDA6-4EDF-BA1C-09779D38FBBF}" srcOrd="3" destOrd="0" presId="urn:microsoft.com/office/officeart/2005/8/layout/target3"/>
    <dgm:cxn modelId="{F54E3A5F-2DEF-4A04-BA92-F23F2660AE4E}" type="presParOf" srcId="{FE47432B-CA46-450C-8D8F-66C300A95B52}" destId="{D60DEAAB-7AFE-435A-ACF6-18851E4B0426}" srcOrd="4" destOrd="0" presId="urn:microsoft.com/office/officeart/2005/8/layout/target3"/>
    <dgm:cxn modelId="{E4E2CE11-8357-4995-B597-E8E763AD59A5}" type="presParOf" srcId="{FE47432B-CA46-450C-8D8F-66C300A95B52}" destId="{F7B3C0B7-F0F7-4F49-B02C-3630F8C5FAE5}" srcOrd="5" destOrd="0" presId="urn:microsoft.com/office/officeart/2005/8/layout/target3"/>
    <dgm:cxn modelId="{E2BB6BC8-6D1D-4FA3-8D4A-58DBF81F56AF}" type="presParOf" srcId="{FE47432B-CA46-450C-8D8F-66C300A95B52}" destId="{C9DA9446-E2D3-4F6A-8960-3CADFBF870B8}" srcOrd="6" destOrd="0" presId="urn:microsoft.com/office/officeart/2005/8/layout/target3"/>
    <dgm:cxn modelId="{02E0E8E9-3874-4316-99A6-D548D2BE32A9}" type="presParOf" srcId="{FE47432B-CA46-450C-8D8F-66C300A95B52}" destId="{9726EC6F-D322-4CD3-B489-1BE3DF7CE70B}" srcOrd="7" destOrd="0" presId="urn:microsoft.com/office/officeart/2005/8/layout/target3"/>
    <dgm:cxn modelId="{CC530794-5F9A-4521-99A6-3011087BBEEE}" type="presParOf" srcId="{FE47432B-CA46-450C-8D8F-66C300A95B52}" destId="{645AA564-2E9E-4954-AD87-AE01782CEC59}" srcOrd="8" destOrd="0" presId="urn:microsoft.com/office/officeart/2005/8/layout/target3"/>
    <dgm:cxn modelId="{D3A536E6-FA96-4619-87C1-31F572A1C71D}" type="presParOf" srcId="{FE47432B-CA46-450C-8D8F-66C300A95B52}" destId="{8538CAC4-6A86-42B8-B5AF-2FF155DB9D02}" srcOrd="9" destOrd="0" presId="urn:microsoft.com/office/officeart/2005/8/layout/target3"/>
    <dgm:cxn modelId="{DE5E6152-E8F7-4504-96BB-9379FC35407C}" type="presParOf" srcId="{FE47432B-CA46-450C-8D8F-66C300A95B52}" destId="{26FD6024-A07F-46D0-8BC0-B5E595C5673D}" srcOrd="10" destOrd="0" presId="urn:microsoft.com/office/officeart/2005/8/layout/target3"/>
    <dgm:cxn modelId="{6960EC14-87F3-482C-A3C6-E840AEC158E9}" type="presParOf" srcId="{FE47432B-CA46-450C-8D8F-66C300A95B52}" destId="{E73F1C26-6DCD-4001-88B9-355E01E2BCE7}" srcOrd="11" destOrd="0" presId="urn:microsoft.com/office/officeart/2005/8/layout/target3"/>
    <dgm:cxn modelId="{2EE36554-5F3E-4102-A5CA-DDFDA08179D1}" type="presParOf" srcId="{FE47432B-CA46-450C-8D8F-66C300A95B52}" destId="{8E23E229-92FC-49D1-B5FE-0303176B8A4E}" srcOrd="12" destOrd="0" presId="urn:microsoft.com/office/officeart/2005/8/layout/target3"/>
    <dgm:cxn modelId="{B2EE8F0E-85C2-4A37-8B1B-9202873A9E46}" type="presParOf" srcId="{FE47432B-CA46-450C-8D8F-66C300A95B52}" destId="{8467D0EB-87A2-4285-8ACA-0398EFBF29BC}" srcOrd="13" destOrd="0" presId="urn:microsoft.com/office/officeart/2005/8/layout/target3"/>
    <dgm:cxn modelId="{0ECE8B99-BD0E-4909-AD89-77E187FCDC4B}" type="presParOf" srcId="{FE47432B-CA46-450C-8D8F-66C300A95B52}" destId="{DBA8199F-D892-4A8E-A352-2B7844050E09}" srcOrd="14" destOrd="0" presId="urn:microsoft.com/office/officeart/2005/8/layout/target3"/>
    <dgm:cxn modelId="{D06DE182-60E7-48DA-BA59-50125E0056A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793ED4-88BB-4F6D-AF30-16A82FBFB1D1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49DE8-825C-4B45-A9CA-DA4F13F5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Předložky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předložkách.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rozlišují předložky vlastní a nevlastní. Spojují předložky s pády, samostatně vytvářejí věty s předložkami.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25144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ČESKÝ JAZYK PRO 7. ROČNÍK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350100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PŘEDLOŽKY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92696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190909"/>
                </a:solidFill>
              </a:rPr>
              <a:t>Vylezli jsme nahoru na horu.</a:t>
            </a:r>
            <a:endParaRPr lang="cs-CZ" sz="5400" dirty="0">
              <a:solidFill>
                <a:srgbClr val="190909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TWC0XE2G\MC9002907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844824"/>
            <a:ext cx="1753100" cy="18161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47664" y="476672"/>
            <a:ext cx="6408712" cy="864096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PŘEDLOŽKY – stojí před jmény</a:t>
            </a:r>
            <a:endParaRPr lang="cs-CZ" sz="36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916832"/>
            <a:ext cx="3240360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slova neohebná</a:t>
            </a:r>
          </a:p>
          <a:p>
            <a:pPr algn="ctr"/>
            <a:r>
              <a:rPr lang="cs-CZ" dirty="0" smtClean="0"/>
              <a:t>nedají časovat, skloňovat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860032" y="1844824"/>
            <a:ext cx="3888432" cy="792088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yjadřují bližší okolnosti ve spojení se jmény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2852936"/>
            <a:ext cx="3384376" cy="72008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dva druhy předložek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7544" y="4077072"/>
            <a:ext cx="2160240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vlastní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4077072"/>
            <a:ext cx="2160240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nevlastní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10" name="Přímá spojovací šipka 9"/>
          <p:cNvCxnSpPr>
            <a:stCxn id="3" idx="0"/>
          </p:cNvCxnSpPr>
          <p:nvPr/>
        </p:nvCxnSpPr>
        <p:spPr>
          <a:xfrm flipV="1">
            <a:off x="2087724" y="1412776"/>
            <a:ext cx="1332148" cy="50405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4" idx="0"/>
          </p:cNvCxnSpPr>
          <p:nvPr/>
        </p:nvCxnSpPr>
        <p:spPr>
          <a:xfrm flipH="1" flipV="1">
            <a:off x="5508104" y="1412776"/>
            <a:ext cx="1296144" cy="43204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691680" y="3573016"/>
            <a:ext cx="2880320" cy="50405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4788024" y="3573016"/>
            <a:ext cx="2448272" cy="576064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323528" y="4869160"/>
            <a:ext cx="3384376" cy="172819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nemohou být jiným slovním druhem</a:t>
            </a:r>
          </a:p>
          <a:p>
            <a:r>
              <a:rPr lang="cs-CZ" dirty="0" smtClean="0"/>
              <a:t>k, s, z, u, na, do, za, pod, před…..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292080" y="4725144"/>
            <a:ext cx="3600400" cy="187220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mohou být i jiným slovním druhem</a:t>
            </a:r>
          </a:p>
          <a:p>
            <a:r>
              <a:rPr lang="cs-CZ" dirty="0" smtClean="0"/>
              <a:t>kolem, mezi, během, uprostřed…...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260648"/>
            <a:ext cx="8496944" cy="108012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Vytvoř věty  s danými předložkami a věty, kdy stejná slova budou jiný slovním druhem. Slovní druh označ.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395536" y="1700808"/>
            <a:ext cx="136815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vedle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79712" y="1628800"/>
            <a:ext cx="4968552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 jsme zaparkovali vedle kamenné zídky.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979712" y="2204864"/>
            <a:ext cx="4968552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Z jeho otázek jsem byla úplně vedle. (příslovce)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3140968"/>
            <a:ext cx="136815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979712" y="2996952"/>
            <a:ext cx="4968552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Nechali jsme mezi stoly úzkou uličku.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979712" y="3645024"/>
            <a:ext cx="4968552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Už jsi někdy ležel na mezi ? (podstatné jméno)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509120"/>
            <a:ext cx="136815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kolem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979712" y="4437112"/>
            <a:ext cx="4968552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Jednou se vydám na cestu kolem světa.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979712" y="5013176"/>
            <a:ext cx="6696744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Zapadli jsme levým kolem do hluboké strouhy. (podstatné jméno)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5536" y="5949280"/>
            <a:ext cx="136815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místo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979712" y="5733256"/>
            <a:ext cx="6768752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se nechá vyzkoušet místo mě?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979712" y="6237312"/>
            <a:ext cx="6768752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Drž mi místo v poslední lavici. (podstatné jméno)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6" name="Picture 8" descr="C:\Users\ředitelka\AppData\Local\Microsoft\Windows\Temporary Internet Files\Content.IE5\I09YZ88C\MP9004385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212976"/>
            <a:ext cx="1872208" cy="1080120"/>
          </a:xfrm>
          <a:prstGeom prst="rect">
            <a:avLst/>
          </a:prstGeom>
          <a:noFill/>
        </p:spPr>
      </p:pic>
      <p:pic>
        <p:nvPicPr>
          <p:cNvPr id="2060" name="Picture 12" descr="C:\Users\ředitelka\AppData\Local\Microsoft\Windows\Temporary Internet Files\Content.IE5\O6QWF2JL\MP9004328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556792"/>
            <a:ext cx="1512168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0" grpId="0" animBg="1"/>
      <p:bldP spid="11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188640"/>
            <a:ext cx="820891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rgbClr val="220D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Dané předložky spoj s podstatným jménem a urči s kterým pádem se pojí.</a:t>
            </a:r>
            <a:endParaRPr lang="cs-CZ" sz="2000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1268760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907704" y="1268760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563888" y="1268760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220072" y="1268760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kolem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732240" y="1268760"/>
            <a:ext cx="936104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blízko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51520" y="1844824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835696" y="1844824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419872" y="1844824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004048" y="1844824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588224" y="1844824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063880" y="1196752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707904" y="2564904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kvůli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1720" y="2564904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proti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39552" y="2564904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5220072" y="2492896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díky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732240" y="2420888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3528" y="3068960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907704" y="3068960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563888" y="3068960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076056" y="3068960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292080" y="3861048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mimo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779912" y="3861048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skrz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2123728" y="3861048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přes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67544" y="3861048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6804248" y="3717032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95536" y="4509120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1979712" y="4437112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563888" y="4437112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5148064" y="4437112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539552" y="5229200"/>
            <a:ext cx="936104" cy="36004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467544" y="5877272"/>
            <a:ext cx="1368152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411760" y="5301208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8063880" y="1196752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 pád</a:t>
            </a:r>
            <a:endParaRPr lang="cs-CZ" sz="2400" dirty="0"/>
          </a:p>
        </p:txBody>
      </p:sp>
      <p:sp>
        <p:nvSpPr>
          <p:cNvPr id="37" name="Elipsa 36"/>
          <p:cNvSpPr/>
          <p:nvPr/>
        </p:nvSpPr>
        <p:spPr>
          <a:xfrm>
            <a:off x="6732240" y="2420888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 pád</a:t>
            </a:r>
            <a:endParaRPr lang="cs-CZ" sz="2400" dirty="0"/>
          </a:p>
        </p:txBody>
      </p:sp>
      <p:sp>
        <p:nvSpPr>
          <p:cNvPr id="38" name="Elipsa 37"/>
          <p:cNvSpPr/>
          <p:nvPr/>
        </p:nvSpPr>
        <p:spPr>
          <a:xfrm>
            <a:off x="6804248" y="3717032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 pád</a:t>
            </a:r>
            <a:endParaRPr lang="cs-CZ" sz="2400" dirty="0"/>
          </a:p>
        </p:txBody>
      </p:sp>
      <p:sp>
        <p:nvSpPr>
          <p:cNvPr id="39" name="Elipsa 38"/>
          <p:cNvSpPr/>
          <p:nvPr/>
        </p:nvSpPr>
        <p:spPr>
          <a:xfrm>
            <a:off x="2411760" y="5301208"/>
            <a:ext cx="1080120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 pád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88640"/>
            <a:ext cx="8496944" cy="648072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Tyto předložky se pojí s několik pády. Pomocí vlastních vět urči s kterými.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1268760"/>
            <a:ext cx="792088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619672" y="1772816"/>
            <a:ext cx="5976664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Černý kos seděl na rozkvetlé jabloni.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19672" y="1124744"/>
            <a:ext cx="5976664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Černý kos se posadil na větev rozkvetlé jabloně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812360" y="980728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812360" y="162880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3528" y="2636912"/>
            <a:ext cx="792088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547664" y="2420888"/>
            <a:ext cx="5976664" cy="4320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Voda nám sahala až po ramena.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47664" y="3068960"/>
            <a:ext cx="5976664" cy="4320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O prázdninách jsme lezli po horách.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812360" y="2492896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812360" y="306896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23528" y="3861048"/>
            <a:ext cx="792088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547664" y="3717032"/>
            <a:ext cx="5976664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Drak vylétl vysoko nad oblaka.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47664" y="4365104"/>
            <a:ext cx="5976664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Nad vinicemi létalo hejno věčně hladových špačků.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3528" y="5517232"/>
            <a:ext cx="792088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547664" y="5085184"/>
            <a:ext cx="5976664" cy="4320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Za vlády Karla IV. byli do Čech pozváni  významní stavitelé.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547664" y="5589240"/>
            <a:ext cx="5976664" cy="4320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Petr hraje fotbal za místní fotbalový klub.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547664" y="6237312"/>
            <a:ext cx="5976664" cy="38742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Za rohem na mě někdo vybafl.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812360" y="3717032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7812360" y="4293096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812360" y="4941168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812360" y="558924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812360" y="6237312"/>
            <a:ext cx="88924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7812360" y="980728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4.pád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812360" y="162880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6.pád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812360" y="2492896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4.pád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812360" y="306896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6.pád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812360" y="3717032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4.pád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812360" y="4293096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7.pád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7812360" y="5589240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4.pád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812360" y="4941168"/>
            <a:ext cx="864096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2.pád</a:t>
            </a:r>
            <a:endParaRPr lang="cs-CZ" dirty="0">
              <a:solidFill>
                <a:srgbClr val="220D0C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812360" y="6237312"/>
            <a:ext cx="88924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20D0C"/>
                </a:solidFill>
              </a:rPr>
              <a:t>7.pád</a:t>
            </a:r>
            <a:endParaRPr lang="cs-CZ" dirty="0">
              <a:solidFill>
                <a:srgbClr val="220D0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  <p:bldP spid="11" grpId="0" animBg="1"/>
      <p:bldP spid="15" grpId="0" animBg="1"/>
      <p:bldP spid="18" grpId="0" animBg="1"/>
      <p:bldP spid="19" grpId="0" animBg="1"/>
      <p:bldP spid="20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63184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682</TotalTime>
  <Words>467</Words>
  <Application>Microsoft Office PowerPoint</Application>
  <PresentationFormat>Předvádění na obrazovce (4:3)</PresentationFormat>
  <Paragraphs>109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44</cp:revision>
  <dcterms:created xsi:type="dcterms:W3CDTF">2012-12-11T08:21:42Z</dcterms:created>
  <dcterms:modified xsi:type="dcterms:W3CDTF">2013-02-21T13:35:57Z</dcterms:modified>
</cp:coreProperties>
</file>