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9" r:id="rId5"/>
    <p:sldId id="260" r:id="rId6"/>
    <p:sldId id="261" r:id="rId7"/>
    <p:sldId id="262" r:id="rId8"/>
    <p:sldId id="266" r:id="rId9"/>
    <p:sldId id="267" r:id="rId10"/>
    <p:sldId id="26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07B051-ABED-4455-B205-C9761C108BC4}" type="presOf" srcId="{914700B9-77B5-440A-A438-DE98B6D4894D}" destId="{BD9AF279-D483-48F2-BBBD-45F8E8923512}" srcOrd="1" destOrd="0" presId="urn:microsoft.com/office/officeart/2005/8/layout/target3"/>
    <dgm:cxn modelId="{760E37E3-EA26-458D-A385-79C6E59D35AE}" type="presOf" srcId="{130831A4-0540-4EC5-8F5A-93030E89D2D9}" destId="{F69CC921-512E-49F4-824C-A648EC5F27A5}" srcOrd="0" destOrd="0" presId="urn:microsoft.com/office/officeart/2005/8/layout/target3"/>
    <dgm:cxn modelId="{14431BB2-A21E-48CB-B9F3-143AF69D2A72}" type="presOf" srcId="{1D8420EA-BFA0-403B-80F5-647FA396CC45}" destId="{F7B3C0B7-F0F7-4F49-B02C-3630F8C5FAE5}" srcOrd="0" destOrd="0" presId="urn:microsoft.com/office/officeart/2005/8/layout/target3"/>
    <dgm:cxn modelId="{03D8D869-B7C0-4CC0-86FD-395D20EFE3A4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6FFECD0-74D7-4E89-BF86-D94DD7E053CB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7567BAB-8581-4A8D-A424-1DC29EF7CBB3}" type="presOf" srcId="{1D8420EA-BFA0-403B-80F5-647FA396CC45}" destId="{8467D0EB-87A2-4285-8ACA-0398EFBF29BC}" srcOrd="1" destOrd="0" presId="urn:microsoft.com/office/officeart/2005/8/layout/target3"/>
    <dgm:cxn modelId="{18091E33-46A3-4076-92E0-E05F99827767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C03AD3E-87AB-4F0E-BEE3-62A1E92275FF}" type="presOf" srcId="{27FE2D31-D344-4B63-A89A-A89AB0D9F3E3}" destId="{FE47432B-CA46-450C-8D8F-66C300A95B52}" srcOrd="0" destOrd="0" presId="urn:microsoft.com/office/officeart/2005/8/layout/target3"/>
    <dgm:cxn modelId="{5F3F208D-FAA8-40F2-A009-9FAA58EE61E0}" type="presOf" srcId="{130831A4-0540-4EC5-8F5A-93030E89D2D9}" destId="{8E23E229-92FC-49D1-B5FE-0303176B8A4E}" srcOrd="1" destOrd="0" presId="urn:microsoft.com/office/officeart/2005/8/layout/target3"/>
    <dgm:cxn modelId="{9622719A-A594-4EBD-B85F-6DAB935C4AF3}" type="presParOf" srcId="{FE47432B-CA46-450C-8D8F-66C300A95B52}" destId="{B522209E-30D0-49D6-A340-2D383A11C668}" srcOrd="0" destOrd="0" presId="urn:microsoft.com/office/officeart/2005/8/layout/target3"/>
    <dgm:cxn modelId="{12EB52A3-ED15-44F5-8BED-192CC67E7C25}" type="presParOf" srcId="{FE47432B-CA46-450C-8D8F-66C300A95B52}" destId="{ED5A8377-51D5-4DC5-B0E7-680166966720}" srcOrd="1" destOrd="0" presId="urn:microsoft.com/office/officeart/2005/8/layout/target3"/>
    <dgm:cxn modelId="{4859C87A-ED28-415D-A980-3AD48909A981}" type="presParOf" srcId="{FE47432B-CA46-450C-8D8F-66C300A95B52}" destId="{F69CC921-512E-49F4-824C-A648EC5F27A5}" srcOrd="2" destOrd="0" presId="urn:microsoft.com/office/officeart/2005/8/layout/target3"/>
    <dgm:cxn modelId="{9FC858C0-890E-4E7C-A825-A2F33D9575A3}" type="presParOf" srcId="{FE47432B-CA46-450C-8D8F-66C300A95B52}" destId="{61C9CE18-EDA6-4EDF-BA1C-09779D38FBBF}" srcOrd="3" destOrd="0" presId="urn:microsoft.com/office/officeart/2005/8/layout/target3"/>
    <dgm:cxn modelId="{CD76F3E8-9639-4670-86CE-5A94C00CFAE6}" type="presParOf" srcId="{FE47432B-CA46-450C-8D8F-66C300A95B52}" destId="{D60DEAAB-7AFE-435A-ACF6-18851E4B0426}" srcOrd="4" destOrd="0" presId="urn:microsoft.com/office/officeart/2005/8/layout/target3"/>
    <dgm:cxn modelId="{BA13C507-A2ED-46D0-AE95-9AAF642C95D4}" type="presParOf" srcId="{FE47432B-CA46-450C-8D8F-66C300A95B52}" destId="{F7B3C0B7-F0F7-4F49-B02C-3630F8C5FAE5}" srcOrd="5" destOrd="0" presId="urn:microsoft.com/office/officeart/2005/8/layout/target3"/>
    <dgm:cxn modelId="{C11B525F-DDC6-4F02-9BF1-2979A3A1A38C}" type="presParOf" srcId="{FE47432B-CA46-450C-8D8F-66C300A95B52}" destId="{C9DA9446-E2D3-4F6A-8960-3CADFBF870B8}" srcOrd="6" destOrd="0" presId="urn:microsoft.com/office/officeart/2005/8/layout/target3"/>
    <dgm:cxn modelId="{70C6F4BC-3B74-4A4A-9F95-7E79992A3E9E}" type="presParOf" srcId="{FE47432B-CA46-450C-8D8F-66C300A95B52}" destId="{9726EC6F-D322-4CD3-B489-1BE3DF7CE70B}" srcOrd="7" destOrd="0" presId="urn:microsoft.com/office/officeart/2005/8/layout/target3"/>
    <dgm:cxn modelId="{EDA65418-DF48-42E8-BBCA-E6DF3ED8C6FB}" type="presParOf" srcId="{FE47432B-CA46-450C-8D8F-66C300A95B52}" destId="{645AA564-2E9E-4954-AD87-AE01782CEC59}" srcOrd="8" destOrd="0" presId="urn:microsoft.com/office/officeart/2005/8/layout/target3"/>
    <dgm:cxn modelId="{EBAB9B90-6EB4-4519-AEB2-E905682E959A}" type="presParOf" srcId="{FE47432B-CA46-450C-8D8F-66C300A95B52}" destId="{8538CAC4-6A86-42B8-B5AF-2FF155DB9D02}" srcOrd="9" destOrd="0" presId="urn:microsoft.com/office/officeart/2005/8/layout/target3"/>
    <dgm:cxn modelId="{2D506B16-92AA-4B4F-A494-113B4280F118}" type="presParOf" srcId="{FE47432B-CA46-450C-8D8F-66C300A95B52}" destId="{26FD6024-A07F-46D0-8BC0-B5E595C5673D}" srcOrd="10" destOrd="0" presId="urn:microsoft.com/office/officeart/2005/8/layout/target3"/>
    <dgm:cxn modelId="{C610228F-AFF6-49DD-A73D-B4E88B4BEEE0}" type="presParOf" srcId="{FE47432B-CA46-450C-8D8F-66C300A95B52}" destId="{E73F1C26-6DCD-4001-88B9-355E01E2BCE7}" srcOrd="11" destOrd="0" presId="urn:microsoft.com/office/officeart/2005/8/layout/target3"/>
    <dgm:cxn modelId="{C59C125F-1875-4267-8AC0-354B59A57628}" type="presParOf" srcId="{FE47432B-CA46-450C-8D8F-66C300A95B52}" destId="{8E23E229-92FC-49D1-B5FE-0303176B8A4E}" srcOrd="12" destOrd="0" presId="urn:microsoft.com/office/officeart/2005/8/layout/target3"/>
    <dgm:cxn modelId="{430002A0-CEE2-45F4-B7D1-784BDBD581D1}" type="presParOf" srcId="{FE47432B-CA46-450C-8D8F-66C300A95B52}" destId="{8467D0EB-87A2-4285-8ACA-0398EFBF29BC}" srcOrd="13" destOrd="0" presId="urn:microsoft.com/office/officeart/2005/8/layout/target3"/>
    <dgm:cxn modelId="{8D14FCF4-6ED6-4CC6-86B0-36A73F654E40}" type="presParOf" srcId="{FE47432B-CA46-450C-8D8F-66C300A95B52}" destId="{DBA8199F-D892-4A8E-A352-2B7844050E09}" srcOrd="14" destOrd="0" presId="urn:microsoft.com/office/officeart/2005/8/layout/target3"/>
    <dgm:cxn modelId="{7003BEBB-5227-446C-AF2E-8567B87F02D9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25955-18AB-423D-9E87-DA2904DE725B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76D710-2116-4C6B-B8FA-2B44FCA825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d/de/Jan_Vil%C3%ADmek_-_Franti%C5%A1ek_Ladislav_%C4%8Celakovsk%C3%BD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hyperlink" Target="http://upload.wikimedia.org/wikipedia/commons/7/79/Venceslav_cerny_erben_baje_a_povesti_slovanske.jpg" TargetMode="External"/><Relationship Id="rId7" Type="http://schemas.openxmlformats.org/officeDocument/2006/relationships/hyperlink" Target="//upload.wikimedia.org/wikipedia/commons/f/f1/Artu%C5%A1_Scheiner_-_O_princezn%C4%9B_se_zlatou_hv%C4%9Bzdou_na_%C4%8Dele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b/b2/Bo%C5%BEena_N%C4%9Bmcov%C3%A1_1850.jpg" TargetMode="External"/><Relationship Id="rId4" Type="http://schemas.openxmlformats.org/officeDocument/2006/relationships/image" Target="../media/image10.jpeg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nceslav_cerny_erben_baje_a_povesti_slovanske.jpg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Jan_Vil%C3%ADmek_-_Franti%C5%A1ek_Ladislav_%C4%8Celakovsk%C3%B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Jan_Vil%C3%ADmek_-_Karel_Jarom%C3%ADr_Erben.jpg" TargetMode="External"/><Relationship Id="rId5" Type="http://schemas.openxmlformats.org/officeDocument/2006/relationships/hyperlink" Target="http://commons.wikimedia.org/wiki/File:Artu%C5%A1_Scheiner_-_O_princezn%C4%9B_se_zlatou_hv%C4%9Bzdou_na_%C4%8Dele.jpg?uselang=cs" TargetMode="External"/><Relationship Id="rId4" Type="http://schemas.openxmlformats.org/officeDocument/2006/relationships/hyperlink" Target="http://cs.wikipedia.org/wiki/Soubor:Bo%C5%BEena_N%C4%9Bmcov%C3%A1_185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VY_32_INOVACE_11_S08-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listopad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Ústní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lidová slovesnost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zopakování vědomostí o ústní lisové slovesnosti.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z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nají základní znaky ústní lisové slovesnosti, jmenují české sběratele lidové slovesnosti.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628800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ÚSTNÍ LIDOVÁ SLOVESNOST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077072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492303"/>
                </a:solidFill>
              </a:rPr>
              <a:t>Český jazyk – 7. ročník</a:t>
            </a:r>
            <a:endParaRPr lang="cs-CZ" sz="3600" dirty="0">
              <a:solidFill>
                <a:srgbClr val="492303"/>
              </a:solidFill>
            </a:endParaRPr>
          </a:p>
        </p:txBody>
      </p:sp>
      <p:pic>
        <p:nvPicPr>
          <p:cNvPr id="1029" name="Picture 5" descr="C:\Users\ředitelka\AppData\Local\Microsoft\Windows\Temporary Internet Files\Content.IE5\3WJA0TT6\MC9002035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924944"/>
            <a:ext cx="2721287" cy="3429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DOBA VZNIKU ÚSTNÍ LIDOVÉ SLOVESNOSTI</a:t>
            </a:r>
            <a:endParaRPr lang="cs-CZ" sz="3200" dirty="0"/>
          </a:p>
        </p:txBody>
      </p:sp>
      <p:pic>
        <p:nvPicPr>
          <p:cNvPr id="1029" name="Picture 5" descr="C:\Users\ředitelka\AppData\Local\Microsoft\Windows\Temporary Internet Files\Content.IE5\Z7QQ2AQM\MM91000111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556792"/>
            <a:ext cx="1390650" cy="1847850"/>
          </a:xfrm>
          <a:prstGeom prst="rect">
            <a:avLst/>
          </a:prstGeom>
          <a:noFill/>
        </p:spPr>
      </p:pic>
      <p:pic>
        <p:nvPicPr>
          <p:cNvPr id="1033" name="Picture 9" descr="C:\Users\ředitelka\AppData\Local\Microsoft\Windows\Temporary Internet Files\Content.IE5\NYYBAQM7\MP9004425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628800"/>
            <a:ext cx="1296144" cy="1728192"/>
          </a:xfrm>
          <a:prstGeom prst="rect">
            <a:avLst/>
          </a:prstGeom>
          <a:noFill/>
        </p:spPr>
      </p:pic>
      <p:sp>
        <p:nvSpPr>
          <p:cNvPr id="11" name="Šipka doprava 10"/>
          <p:cNvSpPr/>
          <p:nvPr/>
        </p:nvSpPr>
        <p:spPr>
          <a:xfrm>
            <a:off x="2627784" y="2420888"/>
            <a:ext cx="3456384" cy="144016"/>
          </a:xfrm>
          <a:prstGeom prst="righ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0527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PRAVĚK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112474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SOUČASNOST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908720"/>
            <a:ext cx="5760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?</a:t>
            </a:r>
            <a:endParaRPr lang="cs-CZ" sz="8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3789040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mezi nejstarší žánry patří </a:t>
            </a:r>
            <a:r>
              <a:rPr lang="cs-CZ" sz="2000" b="1" dirty="0" smtClean="0"/>
              <a:t>zaříkávadla, kouzelné průpovědi </a:t>
            </a:r>
            <a:r>
              <a:rPr lang="cs-CZ" sz="2000" dirty="0" smtClean="0"/>
              <a:t>– měly odehnat nemoci, zlé síly</a:t>
            </a:r>
            <a:r>
              <a:rPr lang="cs-CZ" sz="2000" smtClean="0"/>
              <a:t>, přivolat </a:t>
            </a:r>
            <a:r>
              <a:rPr lang="cs-CZ" sz="2000" dirty="0" smtClean="0"/>
              <a:t>úspěch v lovu, dobrou úrodu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2411760" y="4869160"/>
            <a:ext cx="4608512" cy="1512168"/>
          </a:xfrm>
          <a:prstGeom prst="rect">
            <a:avLst/>
          </a:prstGeom>
          <a:solidFill>
            <a:schemeClr val="accent2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Pane lesů, vod i hor,</a:t>
            </a:r>
          </a:p>
          <a:p>
            <a:pPr algn="ctr"/>
            <a:r>
              <a:rPr lang="cs-CZ" sz="2400" dirty="0" smtClean="0"/>
              <a:t>dej nám vláhu, dobrý lov.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476672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MÍSTO VZNIKU ÚSTNÍ LIDOVÉ SLOVESNOSTI</a:t>
            </a:r>
            <a:endParaRPr lang="cs-CZ" sz="2800" dirty="0"/>
          </a:p>
        </p:txBody>
      </p:sp>
      <p:pic>
        <p:nvPicPr>
          <p:cNvPr id="1027" name="Picture 3" descr="C:\Users\ředitelka\AppData\Local\Microsoft\Windows\Temporary Internet Files\Content.IE5\2HC021WV\MC9004262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88840"/>
            <a:ext cx="2592288" cy="183289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15567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VENKOV</a:t>
            </a:r>
            <a:endParaRPr lang="cs-CZ" dirty="0"/>
          </a:p>
        </p:txBody>
      </p:sp>
      <p:pic>
        <p:nvPicPr>
          <p:cNvPr id="1034" name="Picture 10" descr="C:\Users\ředitelka\AppData\Local\Microsoft\Windows\Temporary Internet Files\Content.IE5\2HC021WV\MP9004279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204864"/>
            <a:ext cx="2160240" cy="158417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300192" y="17008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MĚSTO</a:t>
            </a:r>
            <a:endParaRPr lang="cs-CZ" dirty="0"/>
          </a:p>
        </p:txBody>
      </p:sp>
      <p:sp>
        <p:nvSpPr>
          <p:cNvPr id="15" name="Obousměrná vodorovná šipka 14"/>
          <p:cNvSpPr/>
          <p:nvPr/>
        </p:nvSpPr>
        <p:spPr>
          <a:xfrm>
            <a:off x="3203848" y="2852936"/>
            <a:ext cx="2736304" cy="288032"/>
          </a:xfrm>
          <a:prstGeom prst="leftRightArrow">
            <a:avLst/>
          </a:prstGeom>
          <a:solidFill>
            <a:schemeClr val="accent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4437112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Ústní lidová slovesnost vznikala převážně mezi </a:t>
            </a:r>
            <a:r>
              <a:rPr lang="cs-CZ" sz="2000" b="1" dirty="0" smtClean="0"/>
              <a:t>venkovským, </a:t>
            </a:r>
            <a:r>
              <a:rPr lang="cs-CZ" sz="2000" dirty="0" smtClean="0"/>
              <a:t>částečně i mezi městským lidem.</a:t>
            </a:r>
            <a:endParaRPr lang="cs-CZ" sz="2000" dirty="0"/>
          </a:p>
        </p:txBody>
      </p:sp>
      <p:pic>
        <p:nvPicPr>
          <p:cNvPr id="1035" name="Picture 11" descr="C:\Users\ředitelka\AppData\Local\Microsoft\Windows\Temporary Internet Files\Content.IE5\2HC021WV\MC9004149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797152"/>
            <a:ext cx="2069636" cy="17936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20688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AUTOŘI A ZPŮSOB ŠÍŘENÍ ÚSTNÍ LIDOVÉ SLOVESNOSTI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84249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autoři jsou neznámí – anonymní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písemně je doložena pouze zprostředkovaně díky sběratelům ústní lidové slovesnosti</a:t>
            </a:r>
            <a:endParaRPr lang="cs-CZ" sz="2000" dirty="0"/>
          </a:p>
        </p:txBody>
      </p:sp>
      <p:pic>
        <p:nvPicPr>
          <p:cNvPr id="6" name="Obrázek 5" descr="Soubor:Jan Vilímek - František Ladislav Čelakovský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140968"/>
            <a:ext cx="2599556" cy="3140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03848" y="3573016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Slovanské národní písně</a:t>
            </a:r>
          </a:p>
          <a:p>
            <a:endParaRPr lang="cs-CZ" sz="2400" dirty="0" smtClean="0"/>
          </a:p>
          <a:p>
            <a:r>
              <a:rPr lang="cs-CZ" sz="2400" dirty="0" smtClean="0"/>
              <a:t>Mudrosloví národa slovanského v příslovích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ředitelka\Pictures\434px-Jan_Vilímek_-_Karel_Jaromír_Erben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922909" cy="249746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27784" y="692696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Prostonárodní české písně a  říkadla</a:t>
            </a:r>
            <a:endParaRPr lang="cs-CZ" sz="2000" dirty="0"/>
          </a:p>
        </p:txBody>
      </p:sp>
      <p:pic>
        <p:nvPicPr>
          <p:cNvPr id="4" name="Obrázek 3" descr="Soubor:Venceslav cerny erben baje a povesti slovanske.jp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620688"/>
            <a:ext cx="1708026" cy="2348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771800" y="1628800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České pohádky</a:t>
            </a:r>
            <a:endParaRPr lang="cs-CZ" sz="2000" dirty="0"/>
          </a:p>
        </p:txBody>
      </p:sp>
      <p:pic>
        <p:nvPicPr>
          <p:cNvPr id="2050" name="Picture 2" descr="Soubor:Božena Němcová 1850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3861048"/>
            <a:ext cx="1907704" cy="2430016"/>
          </a:xfrm>
          <a:prstGeom prst="rect">
            <a:avLst/>
          </a:prstGeom>
          <a:noFill/>
        </p:spPr>
      </p:pic>
      <p:pic>
        <p:nvPicPr>
          <p:cNvPr id="2052" name="Picture 4" descr="File:Artuš Scheiner - O princezně se zlatou hvězdou na čele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08304" y="3861048"/>
            <a:ext cx="1368152" cy="1800200"/>
          </a:xfrm>
          <a:prstGeom prst="rect">
            <a:avLst/>
          </a:prstGeom>
          <a:noFill/>
        </p:spPr>
      </p:pic>
      <p:pic>
        <p:nvPicPr>
          <p:cNvPr id="2054" name="Picture 6" descr="http://upload.wikimedia.org/wikipedia/commons/e/e1/Artu%C5%A1_Scheiner_Illustration_from_The_disobedient_kids_and_other_czecho-slovak_fairy_tales.jpg?uselang=c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80112" y="3933056"/>
            <a:ext cx="1440160" cy="18002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699792" y="4077072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Národní báchorky </a:t>
            </a:r>
            <a:br>
              <a:rPr lang="cs-CZ" sz="2000" dirty="0" smtClean="0"/>
            </a:br>
            <a:r>
              <a:rPr lang="cs-CZ" sz="2000" dirty="0" smtClean="0"/>
              <a:t>a pověsti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5373216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Obrazy z okolí Domažlického</a:t>
            </a:r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Žánry</a:t>
            </a:r>
            <a:r>
              <a:rPr lang="cs-CZ" sz="2400" dirty="0" smtClean="0"/>
              <a:t> – převládají krátké, snadno zapamatovatelné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- veršované žánry mají pravidelný rým, nejčastěji             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   sdružený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996952"/>
            <a:ext cx="8460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Říkadla – </a:t>
            </a:r>
            <a:r>
              <a:rPr lang="cs-CZ" sz="2400" dirty="0" smtClean="0"/>
              <a:t>doplň rým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573016"/>
            <a:ext cx="28083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Šnečku, </a:t>
            </a:r>
            <a:r>
              <a:rPr lang="cs-CZ" sz="2000" dirty="0" err="1" smtClean="0"/>
              <a:t>šnečku</a:t>
            </a:r>
            <a:r>
              <a:rPr lang="cs-CZ" sz="2000" dirty="0" smtClean="0"/>
              <a:t>,</a:t>
            </a:r>
          </a:p>
          <a:p>
            <a:r>
              <a:rPr lang="cs-CZ" sz="2000" dirty="0" smtClean="0"/>
              <a:t>vystrč růžky, </a:t>
            </a:r>
          </a:p>
          <a:p>
            <a:r>
              <a:rPr lang="cs-CZ" sz="2000" dirty="0" smtClean="0"/>
              <a:t>dám ti grejcar</a:t>
            </a:r>
          </a:p>
          <a:p>
            <a:r>
              <a:rPr lang="cs-CZ" sz="2000" dirty="0" smtClean="0"/>
              <a:t>na ……………..</a:t>
            </a:r>
          </a:p>
          <a:p>
            <a:r>
              <a:rPr lang="cs-CZ" sz="2000" dirty="0" smtClean="0"/>
              <a:t>a troníček na tabáček, </a:t>
            </a:r>
          </a:p>
          <a:p>
            <a:r>
              <a:rPr lang="cs-CZ" sz="2000" dirty="0" smtClean="0"/>
              <a:t>bude z tebe </a:t>
            </a:r>
          </a:p>
          <a:p>
            <a:r>
              <a:rPr lang="cs-CZ" sz="2000" dirty="0" smtClean="0"/>
              <a:t>……………….  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43711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tvarůžky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373216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hajdaláček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996952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Rozpočitadla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3573016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Jeden, dva, tři,</a:t>
            </a:r>
          </a:p>
          <a:p>
            <a:r>
              <a:rPr lang="cs-CZ" sz="2000" dirty="0" smtClean="0"/>
              <a:t>my jsme ……........, </a:t>
            </a:r>
          </a:p>
          <a:p>
            <a:r>
              <a:rPr lang="cs-CZ" sz="2000" dirty="0" smtClean="0"/>
              <a:t>který je tu mezi námi,</a:t>
            </a:r>
          </a:p>
          <a:p>
            <a:r>
              <a:rPr lang="cs-CZ" sz="2000" dirty="0" smtClean="0"/>
              <a:t>co si zalez do té …………?</a:t>
            </a:r>
          </a:p>
          <a:p>
            <a:r>
              <a:rPr lang="cs-CZ" sz="2000" dirty="0" smtClean="0"/>
              <a:t>Ten nebo ten, </a:t>
            </a:r>
          </a:p>
          <a:p>
            <a:r>
              <a:rPr lang="cs-CZ" sz="2000" dirty="0" smtClean="0"/>
              <a:t>vyhoďme ho ………  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3789040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bratři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443711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slámy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5085184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ven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395536" y="2924944"/>
            <a:ext cx="3384376" cy="3240360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283968" y="2924944"/>
            <a:ext cx="3096344" cy="324036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ředitelka\AppData\Local\Microsoft\Windows\Temporary Internet Files\Content.IE5\GAT7EAFJ\MC9000584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45473" y="1700808"/>
            <a:ext cx="1598527" cy="157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18864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Hádanky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692696"/>
            <a:ext cx="2160240" cy="20882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Když mně přidávají,</a:t>
            </a:r>
          </a:p>
          <a:p>
            <a:r>
              <a:rPr lang="cs-CZ" sz="2000" dirty="0" smtClean="0"/>
              <a:t>menší jsem,</a:t>
            </a:r>
          </a:p>
          <a:p>
            <a:r>
              <a:rPr lang="cs-CZ" sz="2000" dirty="0" smtClean="0"/>
              <a:t>když mně ubírají,</a:t>
            </a:r>
          </a:p>
          <a:p>
            <a:r>
              <a:rPr lang="cs-CZ" sz="2000" dirty="0" smtClean="0"/>
              <a:t>větší jsem.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924944"/>
            <a:ext cx="1080120" cy="432048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jáma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4427984" y="764704"/>
            <a:ext cx="2952328" cy="216024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Zelená jsem, tráva nejsem,</a:t>
            </a:r>
          </a:p>
          <a:p>
            <a:r>
              <a:rPr lang="cs-CZ" sz="2000" dirty="0" smtClean="0"/>
              <a:t>žlutá jsem, vosk nejsem,</a:t>
            </a:r>
          </a:p>
          <a:p>
            <a:r>
              <a:rPr lang="cs-CZ" sz="2000" dirty="0" smtClean="0"/>
              <a:t>tvrdá jsem, kost nejsem,</a:t>
            </a:r>
          </a:p>
          <a:p>
            <a:r>
              <a:rPr lang="cs-CZ" sz="2000" dirty="0" smtClean="0"/>
              <a:t>sladká jsem, med nejsem.</a:t>
            </a:r>
            <a:endParaRPr lang="cs-CZ" sz="2000" dirty="0"/>
          </a:p>
        </p:txBody>
      </p:sp>
      <p:pic>
        <p:nvPicPr>
          <p:cNvPr id="2050" name="Picture 2" descr="C:\Users\ředitelka\AppData\Local\Microsoft\Windows\Temporary Internet Files\Content.IE5\ALZCXSOR\MC90044178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844824"/>
            <a:ext cx="1299592" cy="129959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915816" y="371703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Přísloví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1043608" y="4221088"/>
            <a:ext cx="4680520" cy="24482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Kdo vysoko létá, nízko ……….</a:t>
            </a:r>
          </a:p>
          <a:p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Lehce nabyl, lehce ………</a:t>
            </a:r>
          </a:p>
          <a:p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Hlad je nejlepší …………</a:t>
            </a:r>
          </a:p>
          <a:p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Přej a bude ti přáno, dej a bude ti ……….</a:t>
            </a:r>
          </a:p>
        </p:txBody>
      </p:sp>
      <p:pic>
        <p:nvPicPr>
          <p:cNvPr id="2052" name="Picture 4" descr="C:\Users\ředitelka\AppData\Local\Microsoft\Windows\Temporary Internet Files\Content.IE5\2HC021WV\MC9001985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221088"/>
            <a:ext cx="1576812" cy="23931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Pranostiky </a:t>
            </a:r>
            <a:r>
              <a:rPr lang="cs-CZ" sz="2400" dirty="0" smtClean="0"/>
              <a:t>= lidové předpovědi počasí, vycházejí z dlouhodobého pozorování přírody, </a:t>
            </a:r>
            <a:r>
              <a:rPr lang="cs-CZ" sz="2400" dirty="0" err="1" smtClean="0"/>
              <a:t>zaznamenávjí</a:t>
            </a:r>
            <a:r>
              <a:rPr lang="cs-CZ" sz="2400" dirty="0" smtClean="0"/>
              <a:t> přírodní jevy k určitému datu a jménu v kalendáři.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132856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 jméno a podle kalendáře i den nebo měsíc.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611560" y="2708920"/>
            <a:ext cx="8064896" cy="37444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Na svatého ……………… čáp letí přes moře.</a:t>
            </a:r>
          </a:p>
          <a:p>
            <a:r>
              <a:rPr lang="cs-CZ" sz="2400" dirty="0" smtClean="0"/>
              <a:t>Na svatou …………….  schováme se pod peřinu.</a:t>
            </a:r>
          </a:p>
          <a:p>
            <a:r>
              <a:rPr lang="cs-CZ" sz="2400" dirty="0" smtClean="0"/>
              <a:t>………….  noci upije a dne nepřidá.</a:t>
            </a:r>
          </a:p>
          <a:p>
            <a:r>
              <a:rPr lang="cs-CZ" sz="2400" dirty="0" smtClean="0"/>
              <a:t>Svatá ………..  chladna z rána.</a:t>
            </a:r>
          </a:p>
          <a:p>
            <a:r>
              <a:rPr lang="cs-CZ" sz="2400" dirty="0" smtClean="0"/>
              <a:t>…………..  kápě, čtyřicet dní kape.</a:t>
            </a:r>
          </a:p>
          <a:p>
            <a:r>
              <a:rPr lang="cs-CZ" sz="2400" dirty="0" smtClean="0"/>
              <a:t>Na svatou …………..  jaro jde do dvoru.</a:t>
            </a:r>
          </a:p>
          <a:p>
            <a:r>
              <a:rPr lang="cs-CZ" sz="2400" dirty="0" smtClean="0"/>
              <a:t>Na svatého ………  vylézají hadi a štíři.</a:t>
            </a:r>
            <a:endParaRPr lang="cs-CZ" sz="2400" dirty="0"/>
          </a:p>
        </p:txBody>
      </p:sp>
      <p:pic>
        <p:nvPicPr>
          <p:cNvPr id="3074" name="Picture 2" descr="C:\Users\ředitelka\AppData\Local\Microsoft\Windows\Temporary Internet Files\Content.IE5\2HC021WV\MC900411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293096"/>
            <a:ext cx="1165225" cy="1619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12968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Použité materiály:</a:t>
            </a:r>
          </a:p>
          <a:p>
            <a:r>
              <a:rPr lang="cs-CZ" sz="2000" u="sng" dirty="0" smtClean="0">
                <a:hlinkClick r:id="rId2"/>
              </a:rPr>
              <a:t>http://cs.wikipedia.org/wiki/Soubor:Jan_Vil%C3%ADmek_-_Franti%C5%A1ek_Ladislav_%C4%8Celakovsk%C3%BD.jpg</a:t>
            </a:r>
            <a:endParaRPr lang="cs-CZ" sz="2000" dirty="0" smtClean="0"/>
          </a:p>
          <a:p>
            <a:endParaRPr lang="cs-CZ" sz="2000" u="sng" dirty="0" smtClean="0">
              <a:hlinkClick r:id="rId3"/>
            </a:endParaRPr>
          </a:p>
          <a:p>
            <a:r>
              <a:rPr lang="cs-CZ" sz="2000" u="sng" dirty="0" smtClean="0">
                <a:hlinkClick r:id="rId3"/>
              </a:rPr>
              <a:t>http://cs.wikipedia.org/wiki/Soubor:Venceslav_cerny_erben_baje_a_povesti_slovanske.jpg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u="sng" dirty="0" smtClean="0">
                <a:hlinkClick r:id="rId4"/>
              </a:rPr>
              <a:t>http://cs.wikipedia.org/wiki/Soubor:Bo%C5%BEena_N%C4%9Bmcov%C3%A1_1850.jpg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u="sng" dirty="0" smtClean="0">
                <a:hlinkClick r:id="rId5"/>
              </a:rPr>
              <a:t>http://commons.wikimedia.org/wiki/File:Artu%C5%A1_Scheiner_-_O_princezn%C4%9B_se_zlatou_hv%C4%9Bzdou_na_%C4%8Dele.jpg?uselang=cs</a:t>
            </a:r>
            <a:endParaRPr lang="cs-CZ" sz="2000" dirty="0" smtClean="0"/>
          </a:p>
          <a:p>
            <a:endParaRPr lang="cs-CZ" sz="2000" u="sng" dirty="0" smtClean="0">
              <a:hlinkClick r:id="rId6"/>
            </a:endParaRPr>
          </a:p>
          <a:p>
            <a:r>
              <a:rPr lang="cs-CZ" sz="2000" u="sng" dirty="0" smtClean="0">
                <a:hlinkClick r:id="rId6"/>
              </a:rPr>
              <a:t>http://cs.wikipedia.org/wiki/Soubor:Jan_Vil%C3%ADmek_-_Karel_Jarom%C3%ADr_Erben.jpg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http://upload.wikimedia.org/wikipedia/commons/e/e1/Artu%C5%A1_Scheiner_Illustration_from_The_disobedient_kids_and_other_czecho-slovak_fairy_tales.jpg?uselang=cs</a:t>
            </a:r>
          </a:p>
          <a:p>
            <a:endParaRPr lang="cs-CZ" sz="2000" dirty="0" smtClean="0"/>
          </a:p>
          <a:p>
            <a:r>
              <a:rPr lang="cs-CZ" sz="2000" dirty="0" smtClean="0"/>
              <a:t>Ilustrace – </a:t>
            </a:r>
            <a:r>
              <a:rPr lang="cs-CZ" sz="2000" dirty="0" smtClean="0">
                <a:hlinkClick r:id="rId7"/>
              </a:rPr>
              <a:t>www.office.</a:t>
            </a:r>
            <a:r>
              <a:rPr lang="cs-CZ" sz="2000" dirty="0" err="1" smtClean="0">
                <a:hlinkClick r:id="rId7"/>
              </a:rPr>
              <a:t>microsoft.com</a:t>
            </a:r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532</Words>
  <Application>Microsoft Office PowerPoint</Application>
  <PresentationFormat>Předvádění na obrazovce (4:3)</PresentationFormat>
  <Paragraphs>124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59</cp:revision>
  <dcterms:created xsi:type="dcterms:W3CDTF">2013-01-23T19:47:14Z</dcterms:created>
  <dcterms:modified xsi:type="dcterms:W3CDTF">2013-02-26T09:27:01Z</dcterms:modified>
</cp:coreProperties>
</file>