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3"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00" autoAdjust="0"/>
    <p:restoredTop sz="94660"/>
  </p:normalViewPr>
  <p:slideViewPr>
    <p:cSldViewPr>
      <p:cViewPr varScale="1">
        <p:scale>
          <a:sx n="68" d="100"/>
          <a:sy n="68" d="100"/>
        </p:scale>
        <p:origin x="-157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A727229-A18F-4B5A-A131-6B33236E7F47}" type="datetimeFigureOut">
              <a:rPr lang="cs-CZ" smtClean="0"/>
              <a:pPr/>
              <a:t>26.2.2013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A727229-A18F-4B5A-A131-6B33236E7F47}" type="datetimeFigureOut">
              <a:rPr lang="cs-CZ" smtClean="0"/>
              <a:pPr/>
              <a:t>26.2.2013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A727229-A18F-4B5A-A131-6B33236E7F47}" type="datetimeFigureOut">
              <a:rPr lang="cs-CZ" smtClean="0"/>
              <a:pPr/>
              <a:t>26.2.2013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A727229-A18F-4B5A-A131-6B33236E7F47}" type="datetimeFigureOut">
              <a:rPr lang="cs-CZ" smtClean="0"/>
              <a:pPr/>
              <a:t>26.2.2013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A727229-A18F-4B5A-A131-6B33236E7F47}" type="datetimeFigureOut">
              <a:rPr lang="cs-CZ" smtClean="0"/>
              <a:pPr/>
              <a:t>26.2.2013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A727229-A18F-4B5A-A131-6B33236E7F47}" type="datetimeFigureOut">
              <a:rPr lang="cs-CZ" smtClean="0"/>
              <a:pPr/>
              <a:t>26.2.2013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A727229-A18F-4B5A-A131-6B33236E7F47}" type="datetimeFigureOut">
              <a:rPr lang="cs-CZ" smtClean="0"/>
              <a:pPr/>
              <a:t>26.2.2013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A727229-A18F-4B5A-A131-6B33236E7F47}" type="datetimeFigureOut">
              <a:rPr lang="cs-CZ" smtClean="0"/>
              <a:pPr/>
              <a:t>26.2.2013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A727229-A18F-4B5A-A131-6B33236E7F47}" type="datetimeFigureOut">
              <a:rPr lang="cs-CZ" smtClean="0"/>
              <a:pPr/>
              <a:t>26.2.2013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A727229-A18F-4B5A-A131-6B33236E7F47}" type="datetimeFigureOut">
              <a:rPr lang="cs-CZ" smtClean="0"/>
              <a:pPr/>
              <a:t>26.2.2013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A727229-A18F-4B5A-A131-6B33236E7F47}" type="datetimeFigureOut">
              <a:rPr lang="cs-CZ" smtClean="0"/>
              <a:pPr/>
              <a:t>26.2.2013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B4D23A9-A4CC-44D7-805B-F7ABD94044D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727229-A18F-4B5A-A131-6B33236E7F47}" type="datetimeFigureOut">
              <a:rPr lang="cs-CZ" smtClean="0"/>
              <a:pPr/>
              <a:t>26.2.2013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4D23A9-A4CC-44D7-805B-F7ABD94044D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11560" y="404664"/>
            <a:ext cx="3294915" cy="720000"/>
          </a:xfrm>
          <a:prstGeom prst="rect">
            <a:avLst/>
          </a:prstGeom>
          <a:noFill/>
          <a:ln w="9525">
            <a:noFill/>
            <a:miter lim="800000"/>
            <a:headEnd/>
            <a:tailEnd/>
          </a:ln>
        </p:spPr>
      </p:pic>
      <p:sp>
        <p:nvSpPr>
          <p:cNvPr id="3" name="TextovéPole 2"/>
          <p:cNvSpPr txBox="1"/>
          <p:nvPr/>
        </p:nvSpPr>
        <p:spPr>
          <a:xfrm>
            <a:off x="1979712" y="1124744"/>
            <a:ext cx="5118517" cy="584775"/>
          </a:xfrm>
          <a:prstGeom prst="rect">
            <a:avLst/>
          </a:prstGeom>
          <a:noFill/>
        </p:spPr>
        <p:txBody>
          <a:bodyPr wrap="none" rtlCol="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cs-CZ" sz="32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Digitální učební materiál</a:t>
            </a:r>
            <a:endParaRPr lang="cs-CZ" sz="32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graphicFrame>
        <p:nvGraphicFramePr>
          <p:cNvPr id="5" name="Tabulka 4"/>
          <p:cNvGraphicFramePr>
            <a:graphicFrameLocks noGrp="1"/>
          </p:cNvGraphicFramePr>
          <p:nvPr/>
        </p:nvGraphicFramePr>
        <p:xfrm>
          <a:off x="539552" y="1628800"/>
          <a:ext cx="8064896" cy="2682240"/>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708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b="1" dirty="0" smtClean="0"/>
                        <a:t>CZ.1.07/1.5.00/34.0891</a:t>
                      </a:r>
                      <a:endParaRPr lang="cs-CZ"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VYS_32_INOVACE_14_Vlastní </a:t>
                      </a:r>
                      <a:r>
                        <a:rPr lang="cs-CZ" dirty="0" smtClean="0"/>
                        <a:t>indukce</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Ing. Václav Opatrný</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Elektrotechnika</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18.1. 2013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print"/>
          <a:stretch>
            <a:fillRect/>
          </a:stretch>
        </p:blipFill>
        <p:spPr>
          <a:xfrm>
            <a:off x="4644008" y="332656"/>
            <a:ext cx="3800475" cy="781050"/>
          </a:xfrm>
          <a:prstGeom prst="rect">
            <a:avLst/>
          </a:prstGeom>
        </p:spPr>
      </p:pic>
      <p:graphicFrame>
        <p:nvGraphicFramePr>
          <p:cNvPr id="7" name="Tabulka 6"/>
          <p:cNvGraphicFramePr>
            <a:graphicFrameLocks noGrp="1"/>
          </p:cNvGraphicFramePr>
          <p:nvPr/>
        </p:nvGraphicFramePr>
        <p:xfrm>
          <a:off x="539552" y="4509120"/>
          <a:ext cx="8064896" cy="1944216"/>
        </p:xfrm>
        <a:graphic>
          <a:graphicData uri="http://schemas.openxmlformats.org/drawingml/2006/table">
            <a:tbl>
              <a:tblPr firstRow="1" bandRow="1">
                <a:tableStyleId>{5940675A-B579-460E-94D1-54222C63F5DA}</a:tableStyleId>
              </a:tblPr>
              <a:tblGrid>
                <a:gridCol w="4032448"/>
                <a:gridCol w="4032448"/>
              </a:tblGrid>
              <a:tr h="284584">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639416">
                <a:tc>
                  <a:txBody>
                    <a:bodyPr/>
                    <a:lstStyle/>
                    <a:p>
                      <a:pPr algn="l"/>
                      <a:r>
                        <a:rPr lang="cs-CZ" sz="1200" b="0" i="0" kern="1200" dirty="0" smtClean="0">
                          <a:solidFill>
                            <a:schemeClr val="tx1"/>
                          </a:solidFill>
                          <a:latin typeface="+mn-lt"/>
                          <a:ea typeface="+mn-ea"/>
                          <a:cs typeface="+mn-cs"/>
                        </a:rPr>
                        <a:t>Prezentace, obsahující test znalostí magnetického pole.</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Na </a:t>
                      </a:r>
                      <a:r>
                        <a:rPr lang="cs-CZ" sz="1200" b="0" i="0" kern="1200" dirty="0" smtClean="0">
                          <a:solidFill>
                            <a:schemeClr val="tx1"/>
                          </a:solidFill>
                          <a:latin typeface="+mn-lt"/>
                          <a:ea typeface="+mn-ea"/>
                          <a:cs typeface="+mn-cs"/>
                        </a:rPr>
                        <a:t>šesti snímcích </a:t>
                      </a:r>
                      <a:r>
                        <a:rPr lang="cs-CZ" sz="1200" b="0" i="0" kern="1200" dirty="0" smtClean="0">
                          <a:solidFill>
                            <a:schemeClr val="tx1"/>
                          </a:solidFill>
                          <a:latin typeface="+mn-lt"/>
                          <a:ea typeface="+mn-ea"/>
                          <a:cs typeface="+mn-cs"/>
                        </a:rPr>
                        <a:t>rozebírá základní problematiku magnetického pole. Snímky jsou doplněny animací, vybrané otázky pak navozují problematiku tohoto děje. Materiál je </a:t>
                      </a:r>
                      <a:r>
                        <a:rPr lang="cs-CZ" sz="1200" b="0" i="0" kern="1200" dirty="0" smtClean="0">
                          <a:solidFill>
                            <a:schemeClr val="tx1"/>
                          </a:solidFill>
                          <a:latin typeface="+mn-lt"/>
                          <a:ea typeface="+mn-ea"/>
                          <a:cs typeface="+mn-cs"/>
                        </a:rPr>
                        <a:t>určen </a:t>
                      </a:r>
                      <a:r>
                        <a:rPr lang="cs-CZ" sz="1200" b="0" i="0" kern="1200" dirty="0" smtClean="0">
                          <a:solidFill>
                            <a:schemeClr val="tx1"/>
                          </a:solidFill>
                          <a:latin typeface="+mn-lt"/>
                          <a:ea typeface="+mn-ea"/>
                          <a:cs typeface="+mn-cs"/>
                        </a:rPr>
                        <a:t>žákům k opakování učiva. </a:t>
                      </a:r>
                      <a:r>
                        <a:rPr lang="cs-CZ" sz="1200" b="0" i="0" kern="1200" baseline="0" dirty="0" smtClean="0">
                          <a:solidFill>
                            <a:schemeClr val="tx1"/>
                          </a:solidFill>
                          <a:latin typeface="+mn-lt"/>
                          <a:ea typeface="+mn-ea"/>
                          <a:cs typeface="+mn-cs"/>
                        </a:rPr>
                        <a:t>Může </a:t>
                      </a:r>
                      <a:r>
                        <a:rPr lang="cs-CZ" sz="1200" b="0" i="0" kern="1200" baseline="0" dirty="0" smtClean="0">
                          <a:solidFill>
                            <a:schemeClr val="tx1"/>
                          </a:solidFill>
                          <a:latin typeface="+mn-lt"/>
                          <a:ea typeface="+mn-ea"/>
                          <a:cs typeface="+mn-cs"/>
                        </a:rPr>
                        <a:t>být také použit při výkladu učiva, kdy žáci zapisují své postřehy do pracovních sešitů, které jim pak slouží k opakování látky.</a:t>
                      </a:r>
                      <a:r>
                        <a:rPr lang="cs-CZ" sz="1200" b="0" i="0" kern="1200" dirty="0" smtClean="0">
                          <a:solidFill>
                            <a:schemeClr val="tx1"/>
                          </a:solidFill>
                          <a:latin typeface="+mn-lt"/>
                          <a:ea typeface="+mn-ea"/>
                          <a:cs typeface="+mn-cs"/>
                        </a:rPr>
                        <a:t> </a:t>
                      </a:r>
                      <a:endParaRPr lang="cs-CZ" sz="900" dirty="0"/>
                    </a:p>
                  </a:txBody>
                  <a:tcPr anchor="ctr"/>
                </a:tc>
                <a:tc>
                  <a:txBody>
                    <a:bodyPr/>
                    <a:lstStyle/>
                    <a:p>
                      <a:pPr algn="l"/>
                      <a:r>
                        <a:rPr lang="cs-CZ" sz="1100" dirty="0" smtClean="0"/>
                        <a:t>Jednotlivé snímky </a:t>
                      </a:r>
                      <a:r>
                        <a:rPr lang="cs-CZ" sz="1100" baseline="0" dirty="0" smtClean="0"/>
                        <a:t> lze promítat na plátno, lépe však na interaktivní tabuli.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3131840" y="6492875"/>
            <a:ext cx="2895600" cy="365125"/>
          </a:xfrm>
        </p:spPr>
        <p:txBody>
          <a:bodyPr/>
          <a:lstStyle/>
          <a:p>
            <a:r>
              <a:rPr lang="cs-CZ" dirty="0" smtClean="0"/>
              <a:t>všechny animace a obrázky - archiv autora </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Elipsa 116"/>
          <p:cNvSpPr/>
          <p:nvPr/>
        </p:nvSpPr>
        <p:spPr>
          <a:xfrm>
            <a:off x="6624845" y="5021943"/>
            <a:ext cx="472641" cy="482147"/>
          </a:xfrm>
          <a:prstGeom prst="ellipse">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cs-CZ" dirty="0">
              <a:noFill/>
            </a:endParaRPr>
          </a:p>
        </p:txBody>
      </p:sp>
      <p:sp>
        <p:nvSpPr>
          <p:cNvPr id="2" name="Nadpis 1"/>
          <p:cNvSpPr>
            <a:spLocks noGrp="1"/>
          </p:cNvSpPr>
          <p:nvPr>
            <p:ph type="title"/>
          </p:nvPr>
        </p:nvSpPr>
        <p:spPr>
          <a:xfrm>
            <a:off x="457200" y="274638"/>
            <a:ext cx="8229600" cy="511156"/>
          </a:xfrm>
          <a:ln/>
        </p:spPr>
        <p:style>
          <a:lnRef idx="2">
            <a:schemeClr val="accent6"/>
          </a:lnRef>
          <a:fillRef idx="1">
            <a:schemeClr val="lt1"/>
          </a:fillRef>
          <a:effectRef idx="0">
            <a:schemeClr val="accent6"/>
          </a:effectRef>
          <a:fontRef idx="minor">
            <a:schemeClr val="dk1"/>
          </a:fontRef>
        </p:style>
        <p:txBody>
          <a:bodyPr>
            <a:normAutofit fontScale="90000"/>
          </a:bodyPr>
          <a:lstStyle/>
          <a:p>
            <a:r>
              <a:rPr lang="cs-CZ" sz="2800" dirty="0" smtClean="0"/>
              <a:t>Vlastní indukce</a:t>
            </a:r>
            <a:endParaRPr lang="cs-CZ" sz="2800" dirty="0"/>
          </a:p>
        </p:txBody>
      </p:sp>
      <p:sp>
        <p:nvSpPr>
          <p:cNvPr id="3" name="Obdélník 2"/>
          <p:cNvSpPr/>
          <p:nvPr/>
        </p:nvSpPr>
        <p:spPr>
          <a:xfrm>
            <a:off x="1142976" y="1751721"/>
            <a:ext cx="1071570" cy="357190"/>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cs-CZ"/>
          </a:p>
        </p:txBody>
      </p:sp>
      <p:grpSp>
        <p:nvGrpSpPr>
          <p:cNvPr id="5" name="Skupina 9"/>
          <p:cNvGrpSpPr/>
          <p:nvPr/>
        </p:nvGrpSpPr>
        <p:grpSpPr>
          <a:xfrm>
            <a:off x="2714612" y="2251787"/>
            <a:ext cx="428628" cy="428628"/>
            <a:chOff x="4214810" y="1571612"/>
            <a:chExt cx="428628" cy="428628"/>
          </a:xfrm>
        </p:grpSpPr>
        <p:sp>
          <p:nvSpPr>
            <p:cNvPr id="4" name="Elipsa 3"/>
            <p:cNvSpPr/>
            <p:nvPr/>
          </p:nvSpPr>
          <p:spPr>
            <a:xfrm>
              <a:off x="4214810" y="1571612"/>
              <a:ext cx="428628" cy="428628"/>
            </a:xfrm>
            <a:prstGeom prst="ellipse">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cs-CZ"/>
            </a:p>
          </p:txBody>
        </p:sp>
        <p:cxnSp>
          <p:nvCxnSpPr>
            <p:cNvPr id="7" name="Přímá spojovací čára 6"/>
            <p:cNvCxnSpPr>
              <a:stCxn id="4" idx="3"/>
              <a:endCxn id="4" idx="7"/>
            </p:cNvCxnSpPr>
            <p:nvPr/>
          </p:nvCxnSpPr>
          <p:spPr>
            <a:xfrm rot="5400000" flipH="1" flipV="1">
              <a:off x="4277581" y="1634383"/>
              <a:ext cx="303086" cy="303086"/>
            </a:xfrm>
            <a:prstGeom prst="line">
              <a:avLst/>
            </a:prstGeom>
          </p:spPr>
          <p:style>
            <a:lnRef idx="1">
              <a:schemeClr val="dk1"/>
            </a:lnRef>
            <a:fillRef idx="0">
              <a:schemeClr val="dk1"/>
            </a:fillRef>
            <a:effectRef idx="0">
              <a:schemeClr val="dk1"/>
            </a:effectRef>
            <a:fontRef idx="minor">
              <a:schemeClr val="tx1"/>
            </a:fontRef>
          </p:style>
        </p:cxnSp>
        <p:cxnSp>
          <p:nvCxnSpPr>
            <p:cNvPr id="9" name="Přímá spojovací čára 8"/>
            <p:cNvCxnSpPr>
              <a:stCxn id="4" idx="1"/>
              <a:endCxn id="4" idx="5"/>
            </p:cNvCxnSpPr>
            <p:nvPr/>
          </p:nvCxnSpPr>
          <p:spPr>
            <a:xfrm rot="16200000" flipH="1">
              <a:off x="4277581" y="1634383"/>
              <a:ext cx="303086" cy="303086"/>
            </a:xfrm>
            <a:prstGeom prst="line">
              <a:avLst/>
            </a:prstGeom>
          </p:spPr>
          <p:style>
            <a:lnRef idx="1">
              <a:schemeClr val="dk1"/>
            </a:lnRef>
            <a:fillRef idx="0">
              <a:schemeClr val="dk1"/>
            </a:fillRef>
            <a:effectRef idx="0">
              <a:schemeClr val="dk1"/>
            </a:effectRef>
            <a:fontRef idx="minor">
              <a:schemeClr val="tx1"/>
            </a:fontRef>
          </p:style>
        </p:cxnSp>
      </p:grpSp>
      <p:grpSp>
        <p:nvGrpSpPr>
          <p:cNvPr id="6" name="Skupina 10"/>
          <p:cNvGrpSpPr/>
          <p:nvPr/>
        </p:nvGrpSpPr>
        <p:grpSpPr>
          <a:xfrm>
            <a:off x="2714612" y="2966167"/>
            <a:ext cx="428628" cy="428628"/>
            <a:chOff x="4214810" y="1571612"/>
            <a:chExt cx="428628" cy="428628"/>
          </a:xfrm>
        </p:grpSpPr>
        <p:sp>
          <p:nvSpPr>
            <p:cNvPr id="12" name="Elipsa 11"/>
            <p:cNvSpPr/>
            <p:nvPr/>
          </p:nvSpPr>
          <p:spPr>
            <a:xfrm>
              <a:off x="4214810" y="1571612"/>
              <a:ext cx="428628" cy="428628"/>
            </a:xfrm>
            <a:prstGeom prst="ellipse">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cs-CZ"/>
            </a:p>
          </p:txBody>
        </p:sp>
        <p:cxnSp>
          <p:nvCxnSpPr>
            <p:cNvPr id="13" name="Přímá spojovací čára 12"/>
            <p:cNvCxnSpPr>
              <a:stCxn id="12" idx="3"/>
              <a:endCxn id="12" idx="7"/>
            </p:cNvCxnSpPr>
            <p:nvPr/>
          </p:nvCxnSpPr>
          <p:spPr>
            <a:xfrm rot="5400000" flipH="1" flipV="1">
              <a:off x="4277581" y="1634383"/>
              <a:ext cx="303086" cy="303086"/>
            </a:xfrm>
            <a:prstGeom prst="line">
              <a:avLst/>
            </a:prstGeom>
          </p:spPr>
          <p:style>
            <a:lnRef idx="1">
              <a:schemeClr val="dk1"/>
            </a:lnRef>
            <a:fillRef idx="0">
              <a:schemeClr val="dk1"/>
            </a:fillRef>
            <a:effectRef idx="0">
              <a:schemeClr val="dk1"/>
            </a:effectRef>
            <a:fontRef idx="minor">
              <a:schemeClr val="tx1"/>
            </a:fontRef>
          </p:style>
        </p:cxnSp>
        <p:cxnSp>
          <p:nvCxnSpPr>
            <p:cNvPr id="14" name="Přímá spojovací čára 13"/>
            <p:cNvCxnSpPr>
              <a:stCxn id="12" idx="1"/>
              <a:endCxn id="12" idx="5"/>
            </p:cNvCxnSpPr>
            <p:nvPr/>
          </p:nvCxnSpPr>
          <p:spPr>
            <a:xfrm rot="16200000" flipH="1">
              <a:off x="4277581" y="1634383"/>
              <a:ext cx="303086" cy="303086"/>
            </a:xfrm>
            <a:prstGeom prst="line">
              <a:avLst/>
            </a:prstGeom>
          </p:spPr>
          <p:style>
            <a:lnRef idx="1">
              <a:schemeClr val="dk1"/>
            </a:lnRef>
            <a:fillRef idx="0">
              <a:schemeClr val="dk1"/>
            </a:fillRef>
            <a:effectRef idx="0">
              <a:schemeClr val="dk1"/>
            </a:effectRef>
            <a:fontRef idx="minor">
              <a:schemeClr val="tx1"/>
            </a:fontRef>
          </p:style>
        </p:cxnSp>
      </p:grpSp>
      <p:cxnSp>
        <p:nvCxnSpPr>
          <p:cNvPr id="16" name="Přímá spojovací šipka 15"/>
          <p:cNvCxnSpPr/>
          <p:nvPr/>
        </p:nvCxnSpPr>
        <p:spPr>
          <a:xfrm rot="5400000" flipH="1" flipV="1">
            <a:off x="1464447" y="1573126"/>
            <a:ext cx="714380" cy="642942"/>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Přímá spojovací čára 17"/>
          <p:cNvCxnSpPr>
            <a:stCxn id="3" idx="1"/>
          </p:cNvCxnSpPr>
          <p:nvPr/>
        </p:nvCxnSpPr>
        <p:spPr>
          <a:xfrm rot="10800000" flipV="1">
            <a:off x="571500" y="1930315"/>
            <a:ext cx="571476" cy="2393"/>
          </a:xfrm>
          <a:prstGeom prst="line">
            <a:avLst/>
          </a:prstGeom>
        </p:spPr>
        <p:style>
          <a:lnRef idx="1">
            <a:schemeClr val="dk1"/>
          </a:lnRef>
          <a:fillRef idx="0">
            <a:schemeClr val="dk1"/>
          </a:fillRef>
          <a:effectRef idx="0">
            <a:schemeClr val="dk1"/>
          </a:effectRef>
          <a:fontRef idx="minor">
            <a:schemeClr val="tx1"/>
          </a:fontRef>
        </p:style>
      </p:cxnSp>
      <p:grpSp>
        <p:nvGrpSpPr>
          <p:cNvPr id="8" name="Skupina 29"/>
          <p:cNvGrpSpPr/>
          <p:nvPr/>
        </p:nvGrpSpPr>
        <p:grpSpPr>
          <a:xfrm>
            <a:off x="1142976" y="2966167"/>
            <a:ext cx="1000132" cy="428628"/>
            <a:chOff x="1428728" y="2786058"/>
            <a:chExt cx="1143008" cy="428628"/>
          </a:xfrm>
        </p:grpSpPr>
        <p:grpSp>
          <p:nvGrpSpPr>
            <p:cNvPr id="10" name="Skupina 22"/>
            <p:cNvGrpSpPr/>
            <p:nvPr/>
          </p:nvGrpSpPr>
          <p:grpSpPr>
            <a:xfrm>
              <a:off x="1428728" y="2786058"/>
              <a:ext cx="428628" cy="428628"/>
              <a:chOff x="1428728" y="2786058"/>
              <a:chExt cx="428628" cy="428628"/>
            </a:xfrm>
          </p:grpSpPr>
          <p:sp>
            <p:nvSpPr>
              <p:cNvPr id="21" name="Oblouk 20"/>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2" name="Oblouk 21"/>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11" name="Skupina 23"/>
            <p:cNvGrpSpPr/>
            <p:nvPr/>
          </p:nvGrpSpPr>
          <p:grpSpPr>
            <a:xfrm>
              <a:off x="1785918" y="2786058"/>
              <a:ext cx="428628" cy="428628"/>
              <a:chOff x="1428728" y="2786058"/>
              <a:chExt cx="428628" cy="428628"/>
            </a:xfrm>
          </p:grpSpPr>
          <p:sp>
            <p:nvSpPr>
              <p:cNvPr id="25" name="Oblouk 24"/>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6" name="Oblouk 25"/>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15" name="Skupina 26"/>
            <p:cNvGrpSpPr/>
            <p:nvPr/>
          </p:nvGrpSpPr>
          <p:grpSpPr>
            <a:xfrm>
              <a:off x="2143108" y="2786058"/>
              <a:ext cx="428628" cy="428628"/>
              <a:chOff x="1428728" y="2786058"/>
              <a:chExt cx="428628" cy="428628"/>
            </a:xfrm>
          </p:grpSpPr>
          <p:sp>
            <p:nvSpPr>
              <p:cNvPr id="28" name="Oblouk 27"/>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9" name="Oblouk 28"/>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cxnSp>
        <p:nvCxnSpPr>
          <p:cNvPr id="32" name="Přímá spojovací čára 31"/>
          <p:cNvCxnSpPr/>
          <p:nvPr/>
        </p:nvCxnSpPr>
        <p:spPr>
          <a:xfrm rot="10800000">
            <a:off x="2071670" y="3180481"/>
            <a:ext cx="634011" cy="0"/>
          </a:xfrm>
          <a:prstGeom prst="line">
            <a:avLst/>
          </a:prstGeom>
        </p:spPr>
        <p:style>
          <a:lnRef idx="1">
            <a:schemeClr val="dk1"/>
          </a:lnRef>
          <a:fillRef idx="0">
            <a:schemeClr val="dk1"/>
          </a:fillRef>
          <a:effectRef idx="0">
            <a:schemeClr val="dk1"/>
          </a:effectRef>
          <a:fontRef idx="minor">
            <a:schemeClr val="tx1"/>
          </a:fontRef>
        </p:style>
      </p:cxnSp>
      <p:cxnSp>
        <p:nvCxnSpPr>
          <p:cNvPr id="34" name="Přímá spojovací čára 33"/>
          <p:cNvCxnSpPr/>
          <p:nvPr/>
        </p:nvCxnSpPr>
        <p:spPr>
          <a:xfrm rot="5400000">
            <a:off x="-50018" y="2558962"/>
            <a:ext cx="1243009" cy="28"/>
          </a:xfrm>
          <a:prstGeom prst="line">
            <a:avLst/>
          </a:prstGeom>
        </p:spPr>
        <p:style>
          <a:lnRef idx="1">
            <a:schemeClr val="dk1"/>
          </a:lnRef>
          <a:fillRef idx="0">
            <a:schemeClr val="dk1"/>
          </a:fillRef>
          <a:effectRef idx="0">
            <a:schemeClr val="dk1"/>
          </a:effectRef>
          <a:fontRef idx="minor">
            <a:schemeClr val="tx1"/>
          </a:fontRef>
        </p:style>
      </p:cxnSp>
      <p:cxnSp>
        <p:nvCxnSpPr>
          <p:cNvPr id="37" name="Přímá spojovací čára 36"/>
          <p:cNvCxnSpPr/>
          <p:nvPr/>
        </p:nvCxnSpPr>
        <p:spPr>
          <a:xfrm rot="10800000">
            <a:off x="571472" y="3180481"/>
            <a:ext cx="571504" cy="0"/>
          </a:xfrm>
          <a:prstGeom prst="line">
            <a:avLst/>
          </a:prstGeom>
        </p:spPr>
        <p:style>
          <a:lnRef idx="1">
            <a:schemeClr val="dk1"/>
          </a:lnRef>
          <a:fillRef idx="0">
            <a:schemeClr val="dk1"/>
          </a:fillRef>
          <a:effectRef idx="0">
            <a:schemeClr val="dk1"/>
          </a:effectRef>
          <a:fontRef idx="minor">
            <a:schemeClr val="tx1"/>
          </a:fontRef>
        </p:style>
      </p:cxnSp>
      <p:cxnSp>
        <p:nvCxnSpPr>
          <p:cNvPr id="41" name="Přímá spojovací čára 40"/>
          <p:cNvCxnSpPr/>
          <p:nvPr/>
        </p:nvCxnSpPr>
        <p:spPr>
          <a:xfrm rot="5400000">
            <a:off x="1393009" y="2358944"/>
            <a:ext cx="214314" cy="0"/>
          </a:xfrm>
          <a:prstGeom prst="line">
            <a:avLst/>
          </a:prstGeom>
        </p:spPr>
        <p:style>
          <a:lnRef idx="1">
            <a:schemeClr val="dk1"/>
          </a:lnRef>
          <a:fillRef idx="0">
            <a:schemeClr val="dk1"/>
          </a:fillRef>
          <a:effectRef idx="0">
            <a:schemeClr val="dk1"/>
          </a:effectRef>
          <a:fontRef idx="minor">
            <a:schemeClr val="tx1"/>
          </a:fontRef>
        </p:style>
      </p:cxnSp>
      <p:cxnSp>
        <p:nvCxnSpPr>
          <p:cNvPr id="43" name="Přímá spojovací čára 42"/>
          <p:cNvCxnSpPr/>
          <p:nvPr/>
        </p:nvCxnSpPr>
        <p:spPr>
          <a:xfrm>
            <a:off x="1500166" y="2466101"/>
            <a:ext cx="1214446" cy="0"/>
          </a:xfrm>
          <a:prstGeom prst="line">
            <a:avLst/>
          </a:prstGeom>
        </p:spPr>
        <p:style>
          <a:lnRef idx="1">
            <a:schemeClr val="dk1"/>
          </a:lnRef>
          <a:fillRef idx="0">
            <a:schemeClr val="dk1"/>
          </a:fillRef>
          <a:effectRef idx="0">
            <a:schemeClr val="dk1"/>
          </a:effectRef>
          <a:fontRef idx="minor">
            <a:schemeClr val="tx1"/>
          </a:fontRef>
        </p:style>
      </p:cxnSp>
      <p:cxnSp>
        <p:nvCxnSpPr>
          <p:cNvPr id="46" name="Přímá spojovací čára 45"/>
          <p:cNvCxnSpPr/>
          <p:nvPr/>
        </p:nvCxnSpPr>
        <p:spPr>
          <a:xfrm>
            <a:off x="1214414" y="2894729"/>
            <a:ext cx="785818" cy="0"/>
          </a:xfrm>
          <a:prstGeom prst="line">
            <a:avLst/>
          </a:prstGeom>
        </p:spPr>
        <p:style>
          <a:lnRef idx="1">
            <a:schemeClr val="dk1"/>
          </a:lnRef>
          <a:fillRef idx="0">
            <a:schemeClr val="dk1"/>
          </a:fillRef>
          <a:effectRef idx="0">
            <a:schemeClr val="dk1"/>
          </a:effectRef>
          <a:fontRef idx="minor">
            <a:schemeClr val="tx1"/>
          </a:fontRef>
        </p:style>
      </p:cxnSp>
      <p:cxnSp>
        <p:nvCxnSpPr>
          <p:cNvPr id="48" name="Pravoúhlá spojovací čára 47"/>
          <p:cNvCxnSpPr>
            <a:stCxn id="4" idx="6"/>
          </p:cNvCxnSpPr>
          <p:nvPr/>
        </p:nvCxnSpPr>
        <p:spPr>
          <a:xfrm>
            <a:off x="3143240" y="2466101"/>
            <a:ext cx="500066" cy="1571636"/>
          </a:xfrm>
          <a:prstGeom prst="bentConnector2">
            <a:avLst/>
          </a:prstGeom>
        </p:spPr>
        <p:style>
          <a:lnRef idx="1">
            <a:schemeClr val="dk1"/>
          </a:lnRef>
          <a:fillRef idx="0">
            <a:schemeClr val="dk1"/>
          </a:fillRef>
          <a:effectRef idx="0">
            <a:schemeClr val="dk1"/>
          </a:effectRef>
          <a:fontRef idx="minor">
            <a:schemeClr val="tx1"/>
          </a:fontRef>
        </p:style>
      </p:cxnSp>
      <p:cxnSp>
        <p:nvCxnSpPr>
          <p:cNvPr id="52" name="Pravoúhlá spojovací čára 51"/>
          <p:cNvCxnSpPr/>
          <p:nvPr/>
        </p:nvCxnSpPr>
        <p:spPr>
          <a:xfrm rot="10800000">
            <a:off x="2143108" y="4037737"/>
            <a:ext cx="1500198" cy="1588"/>
          </a:xfrm>
          <a:prstGeom prst="bentConnector3">
            <a:avLst>
              <a:gd name="adj1" fmla="val 50000"/>
            </a:avLst>
          </a:prstGeom>
        </p:spPr>
        <p:style>
          <a:lnRef idx="1">
            <a:schemeClr val="dk1"/>
          </a:lnRef>
          <a:fillRef idx="0">
            <a:schemeClr val="dk1"/>
          </a:fillRef>
          <a:effectRef idx="0">
            <a:schemeClr val="dk1"/>
          </a:effectRef>
          <a:fontRef idx="minor">
            <a:schemeClr val="tx1"/>
          </a:fontRef>
        </p:style>
      </p:cxnSp>
      <p:cxnSp>
        <p:nvCxnSpPr>
          <p:cNvPr id="54" name="Pravoúhlá spojovací čára 53"/>
          <p:cNvCxnSpPr/>
          <p:nvPr/>
        </p:nvCxnSpPr>
        <p:spPr>
          <a:xfrm rot="10800000">
            <a:off x="504092" y="3755647"/>
            <a:ext cx="1067514" cy="283678"/>
          </a:xfrm>
          <a:prstGeom prst="bentConnector3">
            <a:avLst>
              <a:gd name="adj1" fmla="val 90632"/>
            </a:avLst>
          </a:prstGeom>
        </p:spPr>
        <p:style>
          <a:lnRef idx="1">
            <a:schemeClr val="dk1"/>
          </a:lnRef>
          <a:fillRef idx="0">
            <a:schemeClr val="dk1"/>
          </a:fillRef>
          <a:effectRef idx="0">
            <a:schemeClr val="dk1"/>
          </a:effectRef>
          <a:fontRef idx="minor">
            <a:schemeClr val="tx1"/>
          </a:fontRef>
        </p:style>
      </p:cxnSp>
      <p:cxnSp>
        <p:nvCxnSpPr>
          <p:cNvPr id="60" name="Přímá spojovací čára 59"/>
          <p:cNvCxnSpPr>
            <a:stCxn id="12" idx="6"/>
          </p:cNvCxnSpPr>
          <p:nvPr/>
        </p:nvCxnSpPr>
        <p:spPr>
          <a:xfrm>
            <a:off x="3143240" y="3180481"/>
            <a:ext cx="500066" cy="0"/>
          </a:xfrm>
          <a:prstGeom prst="line">
            <a:avLst/>
          </a:prstGeom>
        </p:spPr>
        <p:style>
          <a:lnRef idx="1">
            <a:schemeClr val="dk1"/>
          </a:lnRef>
          <a:fillRef idx="0">
            <a:schemeClr val="dk1"/>
          </a:fillRef>
          <a:effectRef idx="0">
            <a:schemeClr val="dk1"/>
          </a:effectRef>
          <a:fontRef idx="minor">
            <a:schemeClr val="tx1"/>
          </a:fontRef>
        </p:style>
      </p:cxnSp>
      <p:sp>
        <p:nvSpPr>
          <p:cNvPr id="61" name="Elipsa 60"/>
          <p:cNvSpPr/>
          <p:nvPr/>
        </p:nvSpPr>
        <p:spPr>
          <a:xfrm>
            <a:off x="1500166" y="3966299"/>
            <a:ext cx="214314" cy="214314"/>
          </a:xfrm>
          <a:prstGeom prst="ellipse">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cs-CZ"/>
          </a:p>
        </p:txBody>
      </p:sp>
      <p:sp>
        <p:nvSpPr>
          <p:cNvPr id="62" name="Elipsa 61"/>
          <p:cNvSpPr/>
          <p:nvPr/>
        </p:nvSpPr>
        <p:spPr>
          <a:xfrm>
            <a:off x="1928794" y="3966299"/>
            <a:ext cx="214314" cy="214314"/>
          </a:xfrm>
          <a:prstGeom prst="ellipse">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cs-CZ"/>
          </a:p>
        </p:txBody>
      </p:sp>
      <p:sp>
        <p:nvSpPr>
          <p:cNvPr id="63" name="TextovéPole 62"/>
          <p:cNvSpPr txBox="1"/>
          <p:nvPr/>
        </p:nvSpPr>
        <p:spPr>
          <a:xfrm>
            <a:off x="1643042" y="3537671"/>
            <a:ext cx="466794" cy="369332"/>
          </a:xfrm>
          <a:prstGeom prst="rect">
            <a:avLst/>
          </a:prstGeom>
          <a:noFill/>
        </p:spPr>
        <p:txBody>
          <a:bodyPr wrap="none" rtlCol="0">
            <a:spAutoFit/>
          </a:bodyPr>
          <a:lstStyle/>
          <a:p>
            <a:r>
              <a:rPr lang="cs-CZ" sz="1800" dirty="0" smtClean="0"/>
              <a:t>4V</a:t>
            </a:r>
            <a:endParaRPr lang="cs-CZ" sz="1800" dirty="0"/>
          </a:p>
        </p:txBody>
      </p:sp>
      <p:cxnSp>
        <p:nvCxnSpPr>
          <p:cNvPr id="67" name="Přímá spojovací čára 66"/>
          <p:cNvCxnSpPr/>
          <p:nvPr/>
        </p:nvCxnSpPr>
        <p:spPr>
          <a:xfrm rot="5400000">
            <a:off x="439180" y="3383111"/>
            <a:ext cx="264585" cy="0"/>
          </a:xfrm>
          <a:prstGeom prst="line">
            <a:avLst/>
          </a:prstGeom>
        </p:spPr>
        <p:style>
          <a:lnRef idx="1">
            <a:schemeClr val="dk1"/>
          </a:lnRef>
          <a:fillRef idx="0">
            <a:schemeClr val="dk1"/>
          </a:fillRef>
          <a:effectRef idx="0">
            <a:schemeClr val="dk1"/>
          </a:effectRef>
          <a:fontRef idx="minor">
            <a:schemeClr val="tx1"/>
          </a:fontRef>
        </p:style>
      </p:cxnSp>
      <p:cxnSp>
        <p:nvCxnSpPr>
          <p:cNvPr id="69" name="Přímá spojovací čára 68"/>
          <p:cNvCxnSpPr/>
          <p:nvPr/>
        </p:nvCxnSpPr>
        <p:spPr>
          <a:xfrm rot="5400000">
            <a:off x="402361" y="3489458"/>
            <a:ext cx="264585" cy="214314"/>
          </a:xfrm>
          <a:prstGeom prst="line">
            <a:avLst/>
          </a:prstGeom>
          <a:ln w="28575"/>
        </p:spPr>
        <p:style>
          <a:lnRef idx="1">
            <a:schemeClr val="dk1"/>
          </a:lnRef>
          <a:fillRef idx="0">
            <a:schemeClr val="dk1"/>
          </a:fillRef>
          <a:effectRef idx="0">
            <a:schemeClr val="dk1"/>
          </a:effectRef>
          <a:fontRef idx="minor">
            <a:schemeClr val="tx1"/>
          </a:fontRef>
        </p:style>
      </p:cxnSp>
      <p:sp>
        <p:nvSpPr>
          <p:cNvPr id="71" name="Elipsa 70"/>
          <p:cNvSpPr/>
          <p:nvPr/>
        </p:nvSpPr>
        <p:spPr>
          <a:xfrm>
            <a:off x="500034" y="3109043"/>
            <a:ext cx="142876" cy="14287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2" name="Elipsa 71"/>
          <p:cNvSpPr/>
          <p:nvPr/>
        </p:nvSpPr>
        <p:spPr>
          <a:xfrm>
            <a:off x="3571868" y="3109043"/>
            <a:ext cx="142876" cy="14287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3" name="TextovéPole 72"/>
          <p:cNvSpPr txBox="1"/>
          <p:nvPr/>
        </p:nvSpPr>
        <p:spPr>
          <a:xfrm>
            <a:off x="1500166" y="1251655"/>
            <a:ext cx="370614" cy="400110"/>
          </a:xfrm>
          <a:prstGeom prst="rect">
            <a:avLst/>
          </a:prstGeom>
          <a:noFill/>
        </p:spPr>
        <p:txBody>
          <a:bodyPr wrap="none" rtlCol="0">
            <a:spAutoFit/>
          </a:bodyPr>
          <a:lstStyle/>
          <a:p>
            <a:r>
              <a:rPr lang="cs-CZ" sz="2000" dirty="0" smtClean="0"/>
              <a:t>R</a:t>
            </a:r>
            <a:endParaRPr lang="cs-CZ" sz="2000" dirty="0"/>
          </a:p>
        </p:txBody>
      </p:sp>
      <p:sp>
        <p:nvSpPr>
          <p:cNvPr id="74" name="TextovéPole 73"/>
          <p:cNvSpPr txBox="1"/>
          <p:nvPr/>
        </p:nvSpPr>
        <p:spPr>
          <a:xfrm>
            <a:off x="785786" y="2394663"/>
            <a:ext cx="654346" cy="400110"/>
          </a:xfrm>
          <a:prstGeom prst="rect">
            <a:avLst/>
          </a:prstGeom>
          <a:noFill/>
        </p:spPr>
        <p:txBody>
          <a:bodyPr wrap="none" rtlCol="0">
            <a:spAutoFit/>
          </a:bodyPr>
          <a:lstStyle/>
          <a:p>
            <a:r>
              <a:rPr lang="cs-CZ" sz="2000" dirty="0" smtClean="0"/>
              <a:t>R, L</a:t>
            </a:r>
            <a:endParaRPr lang="cs-CZ" sz="2000" dirty="0"/>
          </a:p>
        </p:txBody>
      </p:sp>
      <p:sp>
        <p:nvSpPr>
          <p:cNvPr id="75" name="TextovéPole 74"/>
          <p:cNvSpPr txBox="1"/>
          <p:nvPr/>
        </p:nvSpPr>
        <p:spPr>
          <a:xfrm>
            <a:off x="3857620" y="1142984"/>
            <a:ext cx="4857784" cy="923330"/>
          </a:xfrm>
          <a:prstGeom prst="rect">
            <a:avLst/>
          </a:prstGeom>
          <a:scene3d>
            <a:camera prst="orthographicFront"/>
            <a:lightRig rig="threePt" dir="t"/>
          </a:scene3d>
          <a:sp3d>
            <a:bevelT/>
          </a:sp3d>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cs-CZ" dirty="0" smtClean="0"/>
              <a:t>Pozorujeme, že žárovka ve větvi s proměnným odporem se rozsvítí  ihned, ale žárovka ve větvi s cívkou se rozsvítí opožděně.</a:t>
            </a:r>
            <a:endParaRPr lang="cs-CZ" dirty="0"/>
          </a:p>
        </p:txBody>
      </p:sp>
      <p:sp>
        <p:nvSpPr>
          <p:cNvPr id="77" name="TextovéPole 76"/>
          <p:cNvSpPr txBox="1"/>
          <p:nvPr/>
        </p:nvSpPr>
        <p:spPr>
          <a:xfrm>
            <a:off x="4000497" y="2285992"/>
            <a:ext cx="4714908" cy="954107"/>
          </a:xfrm>
          <a:prstGeom prst="rect">
            <a:avLst/>
          </a:prstGeom>
          <a:noFill/>
        </p:spPr>
        <p:txBody>
          <a:bodyPr wrap="square" rtlCol="0">
            <a:spAutoFit/>
          </a:bodyPr>
          <a:lstStyle/>
          <a:p>
            <a:r>
              <a:rPr lang="cs-CZ" dirty="0" smtClean="0"/>
              <a:t>Příčinou tohoto jevu je tzv. vlastní indukce. Je to indukce, která probíhá ve vodiči, když v něm dochází ke změnám proudu. Změnou magnetického pole v okolí vodiče dochází zpětně k ovlivňování proudu ve vodiči.</a:t>
            </a:r>
            <a:endParaRPr lang="cs-CZ" dirty="0"/>
          </a:p>
        </p:txBody>
      </p:sp>
      <p:grpSp>
        <p:nvGrpSpPr>
          <p:cNvPr id="17" name="Skupina 65"/>
          <p:cNvGrpSpPr/>
          <p:nvPr/>
        </p:nvGrpSpPr>
        <p:grpSpPr>
          <a:xfrm>
            <a:off x="6041547" y="6000972"/>
            <a:ext cx="1000132" cy="428628"/>
            <a:chOff x="1428728" y="2786058"/>
            <a:chExt cx="1143008" cy="428628"/>
          </a:xfrm>
        </p:grpSpPr>
        <p:grpSp>
          <p:nvGrpSpPr>
            <p:cNvPr id="19" name="Skupina 67"/>
            <p:cNvGrpSpPr/>
            <p:nvPr/>
          </p:nvGrpSpPr>
          <p:grpSpPr>
            <a:xfrm>
              <a:off x="1428728" y="2786058"/>
              <a:ext cx="428628" cy="428628"/>
              <a:chOff x="1428728" y="2786058"/>
              <a:chExt cx="428628" cy="428628"/>
            </a:xfrm>
          </p:grpSpPr>
          <p:sp>
            <p:nvSpPr>
              <p:cNvPr id="84" name="Oblouk 83"/>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85" name="Oblouk 84"/>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20" name="Skupina 77"/>
            <p:cNvGrpSpPr/>
            <p:nvPr/>
          </p:nvGrpSpPr>
          <p:grpSpPr>
            <a:xfrm>
              <a:off x="1785918" y="2786058"/>
              <a:ext cx="428628" cy="428628"/>
              <a:chOff x="1428728" y="2786058"/>
              <a:chExt cx="428628" cy="428628"/>
            </a:xfrm>
          </p:grpSpPr>
          <p:sp>
            <p:nvSpPr>
              <p:cNvPr id="82" name="Oblouk 81"/>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83" name="Oblouk 82"/>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23" name="Skupina 78"/>
            <p:cNvGrpSpPr/>
            <p:nvPr/>
          </p:nvGrpSpPr>
          <p:grpSpPr>
            <a:xfrm>
              <a:off x="2143108" y="2786058"/>
              <a:ext cx="428628" cy="428628"/>
              <a:chOff x="1428728" y="2786058"/>
              <a:chExt cx="428628" cy="428628"/>
            </a:xfrm>
          </p:grpSpPr>
          <p:sp>
            <p:nvSpPr>
              <p:cNvPr id="80" name="Oblouk 79"/>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81" name="Oblouk 80"/>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grpSp>
        <p:nvGrpSpPr>
          <p:cNvPr id="24" name="Skupina 85"/>
          <p:cNvGrpSpPr/>
          <p:nvPr/>
        </p:nvGrpSpPr>
        <p:grpSpPr>
          <a:xfrm>
            <a:off x="6982708" y="5998251"/>
            <a:ext cx="1000132" cy="428628"/>
            <a:chOff x="1428728" y="2786058"/>
            <a:chExt cx="1143008" cy="428628"/>
          </a:xfrm>
        </p:grpSpPr>
        <p:grpSp>
          <p:nvGrpSpPr>
            <p:cNvPr id="27" name="Skupina 86"/>
            <p:cNvGrpSpPr/>
            <p:nvPr/>
          </p:nvGrpSpPr>
          <p:grpSpPr>
            <a:xfrm>
              <a:off x="1428728" y="2786058"/>
              <a:ext cx="428628" cy="428628"/>
              <a:chOff x="1428728" y="2786058"/>
              <a:chExt cx="428628" cy="428628"/>
            </a:xfrm>
          </p:grpSpPr>
          <p:sp>
            <p:nvSpPr>
              <p:cNvPr id="94" name="Oblouk 93"/>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95" name="Oblouk 94"/>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30" name="Skupina 87"/>
            <p:cNvGrpSpPr/>
            <p:nvPr/>
          </p:nvGrpSpPr>
          <p:grpSpPr>
            <a:xfrm>
              <a:off x="1785918" y="2786058"/>
              <a:ext cx="428628" cy="428628"/>
              <a:chOff x="1428728" y="2786058"/>
              <a:chExt cx="428628" cy="428628"/>
            </a:xfrm>
          </p:grpSpPr>
          <p:sp>
            <p:nvSpPr>
              <p:cNvPr id="92" name="Oblouk 91"/>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93" name="Oblouk 92"/>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31" name="Skupina 88"/>
            <p:cNvGrpSpPr/>
            <p:nvPr/>
          </p:nvGrpSpPr>
          <p:grpSpPr>
            <a:xfrm>
              <a:off x="2143108" y="2786058"/>
              <a:ext cx="428628" cy="428628"/>
              <a:chOff x="1428728" y="2786058"/>
              <a:chExt cx="428628" cy="428628"/>
            </a:xfrm>
          </p:grpSpPr>
          <p:sp>
            <p:nvSpPr>
              <p:cNvPr id="90" name="Oblouk 89"/>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91" name="Oblouk 90"/>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cxnSp>
        <p:nvCxnSpPr>
          <p:cNvPr id="96" name="Přímá spojovací čára 95"/>
          <p:cNvCxnSpPr/>
          <p:nvPr/>
        </p:nvCxnSpPr>
        <p:spPr>
          <a:xfrm flipV="1">
            <a:off x="6088946" y="5893026"/>
            <a:ext cx="1739243" cy="7705"/>
          </a:xfrm>
          <a:prstGeom prst="line">
            <a:avLst/>
          </a:prstGeom>
        </p:spPr>
        <p:style>
          <a:lnRef idx="1">
            <a:schemeClr val="dk1"/>
          </a:lnRef>
          <a:fillRef idx="0">
            <a:schemeClr val="dk1"/>
          </a:fillRef>
          <a:effectRef idx="0">
            <a:schemeClr val="dk1"/>
          </a:effectRef>
          <a:fontRef idx="minor">
            <a:schemeClr val="tx1"/>
          </a:fontRef>
        </p:style>
      </p:cxnSp>
      <p:cxnSp>
        <p:nvCxnSpPr>
          <p:cNvPr id="98" name="Pravoúhlá spojovací čára 97"/>
          <p:cNvCxnSpPr/>
          <p:nvPr/>
        </p:nvCxnSpPr>
        <p:spPr>
          <a:xfrm rot="10800000">
            <a:off x="6902677" y="4431847"/>
            <a:ext cx="1218286" cy="1139"/>
          </a:xfrm>
          <a:prstGeom prst="bentConnector3">
            <a:avLst>
              <a:gd name="adj1" fmla="val 50000"/>
            </a:avLst>
          </a:prstGeom>
        </p:spPr>
        <p:style>
          <a:lnRef idx="1">
            <a:schemeClr val="dk1"/>
          </a:lnRef>
          <a:fillRef idx="0">
            <a:schemeClr val="dk1"/>
          </a:fillRef>
          <a:effectRef idx="0">
            <a:schemeClr val="dk1"/>
          </a:effectRef>
          <a:fontRef idx="minor">
            <a:schemeClr val="tx1"/>
          </a:fontRef>
        </p:style>
      </p:cxnSp>
      <p:cxnSp>
        <p:nvCxnSpPr>
          <p:cNvPr id="99" name="Pravoúhlá spojovací čára 98"/>
          <p:cNvCxnSpPr>
            <a:stCxn id="100" idx="2"/>
          </p:cNvCxnSpPr>
          <p:nvPr/>
        </p:nvCxnSpPr>
        <p:spPr>
          <a:xfrm rot="10800000" flipV="1">
            <a:off x="5110164" y="4433778"/>
            <a:ext cx="1129597" cy="1771760"/>
          </a:xfrm>
          <a:prstGeom prst="bentConnector2">
            <a:avLst/>
          </a:prstGeom>
        </p:spPr>
        <p:style>
          <a:lnRef idx="1">
            <a:schemeClr val="dk1"/>
          </a:lnRef>
          <a:fillRef idx="0">
            <a:schemeClr val="dk1"/>
          </a:fillRef>
          <a:effectRef idx="0">
            <a:schemeClr val="dk1"/>
          </a:effectRef>
          <a:fontRef idx="minor">
            <a:schemeClr val="tx1"/>
          </a:fontRef>
        </p:style>
      </p:cxnSp>
      <p:sp>
        <p:nvSpPr>
          <p:cNvPr id="100" name="Elipsa 99"/>
          <p:cNvSpPr/>
          <p:nvPr/>
        </p:nvSpPr>
        <p:spPr>
          <a:xfrm>
            <a:off x="6239760" y="4326621"/>
            <a:ext cx="214314" cy="214314"/>
          </a:xfrm>
          <a:prstGeom prst="ellipse">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cs-CZ"/>
          </a:p>
        </p:txBody>
      </p:sp>
      <p:sp>
        <p:nvSpPr>
          <p:cNvPr id="101" name="Elipsa 100"/>
          <p:cNvSpPr/>
          <p:nvPr/>
        </p:nvSpPr>
        <p:spPr>
          <a:xfrm>
            <a:off x="6673151" y="4326622"/>
            <a:ext cx="214314" cy="214314"/>
          </a:xfrm>
          <a:prstGeom prst="ellipse">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cs-CZ"/>
          </a:p>
        </p:txBody>
      </p:sp>
      <p:cxnSp>
        <p:nvCxnSpPr>
          <p:cNvPr id="106" name="Přímá spojovací čára 105"/>
          <p:cNvCxnSpPr/>
          <p:nvPr/>
        </p:nvCxnSpPr>
        <p:spPr>
          <a:xfrm>
            <a:off x="5111977" y="6208259"/>
            <a:ext cx="929570" cy="7027"/>
          </a:xfrm>
          <a:prstGeom prst="line">
            <a:avLst/>
          </a:prstGeom>
        </p:spPr>
        <p:style>
          <a:lnRef idx="1">
            <a:schemeClr val="dk1"/>
          </a:lnRef>
          <a:fillRef idx="0">
            <a:schemeClr val="dk1"/>
          </a:fillRef>
          <a:effectRef idx="0">
            <a:schemeClr val="dk1"/>
          </a:effectRef>
          <a:fontRef idx="minor">
            <a:schemeClr val="tx1"/>
          </a:fontRef>
        </p:style>
      </p:cxnSp>
      <p:cxnSp>
        <p:nvCxnSpPr>
          <p:cNvPr id="113" name="Přímá spojovací čára 112"/>
          <p:cNvCxnSpPr/>
          <p:nvPr/>
        </p:nvCxnSpPr>
        <p:spPr>
          <a:xfrm flipV="1">
            <a:off x="5107214" y="5279571"/>
            <a:ext cx="1685925" cy="14288"/>
          </a:xfrm>
          <a:prstGeom prst="line">
            <a:avLst/>
          </a:prstGeom>
        </p:spPr>
        <p:style>
          <a:lnRef idx="1">
            <a:schemeClr val="dk1"/>
          </a:lnRef>
          <a:fillRef idx="0">
            <a:schemeClr val="dk1"/>
          </a:fillRef>
          <a:effectRef idx="0">
            <a:schemeClr val="dk1"/>
          </a:effectRef>
          <a:fontRef idx="minor">
            <a:schemeClr val="tx1"/>
          </a:fontRef>
        </p:style>
      </p:cxnSp>
      <p:cxnSp>
        <p:nvCxnSpPr>
          <p:cNvPr id="115" name="Přímá spojovací čára 114"/>
          <p:cNvCxnSpPr/>
          <p:nvPr/>
        </p:nvCxnSpPr>
        <p:spPr>
          <a:xfrm rot="5400000">
            <a:off x="6716939" y="5274809"/>
            <a:ext cx="152400" cy="0"/>
          </a:xfrm>
          <a:prstGeom prst="line">
            <a:avLst/>
          </a:prstGeom>
        </p:spPr>
        <p:style>
          <a:lnRef idx="2">
            <a:schemeClr val="dk1"/>
          </a:lnRef>
          <a:fillRef idx="0">
            <a:schemeClr val="dk1"/>
          </a:fillRef>
          <a:effectRef idx="1">
            <a:schemeClr val="dk1"/>
          </a:effectRef>
          <a:fontRef idx="minor">
            <a:schemeClr val="tx1"/>
          </a:fontRef>
        </p:style>
      </p:cxnSp>
      <p:cxnSp>
        <p:nvCxnSpPr>
          <p:cNvPr id="116" name="Přímá spojovací čára 115"/>
          <p:cNvCxnSpPr/>
          <p:nvPr/>
        </p:nvCxnSpPr>
        <p:spPr>
          <a:xfrm rot="5400000">
            <a:off x="6831239" y="5270046"/>
            <a:ext cx="152400" cy="0"/>
          </a:xfrm>
          <a:prstGeom prst="line">
            <a:avLst/>
          </a:prstGeom>
        </p:spPr>
        <p:style>
          <a:lnRef idx="2">
            <a:schemeClr val="dk1"/>
          </a:lnRef>
          <a:fillRef idx="0">
            <a:schemeClr val="dk1"/>
          </a:fillRef>
          <a:effectRef idx="1">
            <a:schemeClr val="dk1"/>
          </a:effectRef>
          <a:fontRef idx="minor">
            <a:schemeClr val="tx1"/>
          </a:fontRef>
        </p:style>
      </p:cxnSp>
      <p:cxnSp>
        <p:nvCxnSpPr>
          <p:cNvPr id="119" name="Přímá spojovací čára 118"/>
          <p:cNvCxnSpPr/>
          <p:nvPr/>
        </p:nvCxnSpPr>
        <p:spPr>
          <a:xfrm flipV="1">
            <a:off x="6912202" y="5255759"/>
            <a:ext cx="1204912" cy="9525"/>
          </a:xfrm>
          <a:prstGeom prst="line">
            <a:avLst/>
          </a:prstGeom>
        </p:spPr>
        <p:style>
          <a:lnRef idx="1">
            <a:schemeClr val="dk1"/>
          </a:lnRef>
          <a:fillRef idx="0">
            <a:schemeClr val="dk1"/>
          </a:fillRef>
          <a:effectRef idx="0">
            <a:schemeClr val="dk1"/>
          </a:effectRef>
          <a:fontRef idx="minor">
            <a:schemeClr val="tx1"/>
          </a:fontRef>
        </p:style>
      </p:cxnSp>
      <p:cxnSp>
        <p:nvCxnSpPr>
          <p:cNvPr id="123" name="Přímá spojovací čára 122"/>
          <p:cNvCxnSpPr/>
          <p:nvPr/>
        </p:nvCxnSpPr>
        <p:spPr>
          <a:xfrm rot="10800000" flipV="1">
            <a:off x="7920334" y="6203496"/>
            <a:ext cx="192019" cy="4306"/>
          </a:xfrm>
          <a:prstGeom prst="line">
            <a:avLst/>
          </a:prstGeom>
        </p:spPr>
        <p:style>
          <a:lnRef idx="1">
            <a:schemeClr val="dk1"/>
          </a:lnRef>
          <a:fillRef idx="0">
            <a:schemeClr val="dk1"/>
          </a:fillRef>
          <a:effectRef idx="0">
            <a:schemeClr val="dk1"/>
          </a:effectRef>
          <a:fontRef idx="minor">
            <a:schemeClr val="tx1"/>
          </a:fontRef>
        </p:style>
      </p:cxnSp>
      <p:cxnSp>
        <p:nvCxnSpPr>
          <p:cNvPr id="127" name="Přímá spojovací čára 126"/>
          <p:cNvCxnSpPr/>
          <p:nvPr/>
        </p:nvCxnSpPr>
        <p:spPr>
          <a:xfrm rot="16200000" flipH="1">
            <a:off x="7984793" y="4559373"/>
            <a:ext cx="264585" cy="0"/>
          </a:xfrm>
          <a:prstGeom prst="line">
            <a:avLst/>
          </a:prstGeom>
        </p:spPr>
        <p:style>
          <a:lnRef idx="1">
            <a:schemeClr val="dk1"/>
          </a:lnRef>
          <a:fillRef idx="0">
            <a:schemeClr val="dk1"/>
          </a:fillRef>
          <a:effectRef idx="0">
            <a:schemeClr val="dk1"/>
          </a:effectRef>
          <a:fontRef idx="minor">
            <a:schemeClr val="tx1"/>
          </a:fontRef>
        </p:style>
      </p:cxnSp>
      <p:cxnSp>
        <p:nvCxnSpPr>
          <p:cNvPr id="128" name="Přímá spojovací čára 127"/>
          <p:cNvCxnSpPr/>
          <p:nvPr/>
        </p:nvCxnSpPr>
        <p:spPr>
          <a:xfrm rot="16200000" flipH="1">
            <a:off x="8016495" y="4776340"/>
            <a:ext cx="264585" cy="157191"/>
          </a:xfrm>
          <a:prstGeom prst="line">
            <a:avLst/>
          </a:prstGeom>
        </p:spPr>
        <p:style>
          <a:lnRef idx="2">
            <a:schemeClr val="dk1"/>
          </a:lnRef>
          <a:fillRef idx="0">
            <a:schemeClr val="dk1"/>
          </a:fillRef>
          <a:effectRef idx="1">
            <a:schemeClr val="dk1"/>
          </a:effectRef>
          <a:fontRef idx="minor">
            <a:schemeClr val="tx1"/>
          </a:fontRef>
        </p:style>
      </p:cxnSp>
      <p:sp>
        <p:nvSpPr>
          <p:cNvPr id="129" name="Elipsa 128"/>
          <p:cNvSpPr/>
          <p:nvPr/>
        </p:nvSpPr>
        <p:spPr>
          <a:xfrm>
            <a:off x="5040511" y="5227180"/>
            <a:ext cx="142876" cy="14287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0" name="Elipsa 129"/>
          <p:cNvSpPr/>
          <p:nvPr/>
        </p:nvSpPr>
        <p:spPr>
          <a:xfrm>
            <a:off x="8036124" y="5184317"/>
            <a:ext cx="142876" cy="14287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3" name="TextovéPole 132"/>
          <p:cNvSpPr txBox="1"/>
          <p:nvPr/>
        </p:nvSpPr>
        <p:spPr>
          <a:xfrm>
            <a:off x="6291695" y="3900487"/>
            <a:ext cx="466794" cy="369332"/>
          </a:xfrm>
          <a:prstGeom prst="rect">
            <a:avLst/>
          </a:prstGeom>
          <a:noFill/>
        </p:spPr>
        <p:txBody>
          <a:bodyPr wrap="none" rtlCol="0">
            <a:spAutoFit/>
          </a:bodyPr>
          <a:lstStyle/>
          <a:p>
            <a:r>
              <a:rPr lang="cs-CZ" sz="1800" dirty="0" smtClean="0"/>
              <a:t>4V</a:t>
            </a:r>
            <a:endParaRPr lang="cs-CZ" sz="1800" dirty="0"/>
          </a:p>
        </p:txBody>
      </p:sp>
      <p:sp>
        <p:nvSpPr>
          <p:cNvPr id="136" name="Elipsa 135"/>
          <p:cNvSpPr/>
          <p:nvPr/>
        </p:nvSpPr>
        <p:spPr>
          <a:xfrm>
            <a:off x="6826449" y="5112880"/>
            <a:ext cx="50602" cy="59195"/>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7" name="TextovéPole 136"/>
          <p:cNvSpPr txBox="1"/>
          <p:nvPr/>
        </p:nvSpPr>
        <p:spPr>
          <a:xfrm>
            <a:off x="580571" y="4659086"/>
            <a:ext cx="4020457" cy="1794250"/>
          </a:xfrm>
          <a:prstGeom prst="rect">
            <a:avLst/>
          </a:prstGeom>
          <a:scene3d>
            <a:camera prst="orthographicFront"/>
            <a:lightRig rig="threePt" dir="t"/>
          </a:scene3d>
          <a:sp3d>
            <a:bevelT/>
          </a:sp3d>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cs-CZ" dirty="0" smtClean="0"/>
              <a:t>Při každém přerušení proudu se doutnavka krátce rozsvítí. Doutnavka svítí až při napětí větším než 80V, ale obvod je připojen k napětí 4V. Je tedy zřejmé, že v cívce se při každém přerušení proudu indukuje napětí nejméně 80V.</a:t>
            </a:r>
            <a:endParaRPr lang="cs-CZ" dirty="0"/>
          </a:p>
        </p:txBody>
      </p:sp>
      <p:sp>
        <p:nvSpPr>
          <p:cNvPr id="97" name="Elipsa 96"/>
          <p:cNvSpPr/>
          <p:nvPr/>
        </p:nvSpPr>
        <p:spPr>
          <a:xfrm>
            <a:off x="2625969" y="2173032"/>
            <a:ext cx="633046" cy="621323"/>
          </a:xfrm>
          <a:prstGeom prst="ellipse">
            <a:avLst/>
          </a:prstGeom>
          <a:solidFill>
            <a:srgbClr val="FFFF00">
              <a:alpha val="6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2" name="Elipsa 101"/>
          <p:cNvSpPr/>
          <p:nvPr/>
        </p:nvSpPr>
        <p:spPr>
          <a:xfrm>
            <a:off x="2614246" y="2899863"/>
            <a:ext cx="633046" cy="621323"/>
          </a:xfrm>
          <a:prstGeom prst="ellipse">
            <a:avLst/>
          </a:prstGeom>
          <a:solidFill>
            <a:srgbClr val="FFFF00">
              <a:alpha val="6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33" name="Skupina 117"/>
          <p:cNvGrpSpPr/>
          <p:nvPr/>
        </p:nvGrpSpPr>
        <p:grpSpPr>
          <a:xfrm>
            <a:off x="8110538" y="5022394"/>
            <a:ext cx="61912" cy="1183143"/>
            <a:chOff x="8110538" y="5022394"/>
            <a:chExt cx="61912" cy="1183143"/>
          </a:xfrm>
        </p:grpSpPr>
        <p:cxnSp>
          <p:nvCxnSpPr>
            <p:cNvPr id="121" name="Přímá spojovací čára 120"/>
            <p:cNvCxnSpPr/>
            <p:nvPr/>
          </p:nvCxnSpPr>
          <p:spPr>
            <a:xfrm rot="16200000" flipH="1">
              <a:off x="7524636" y="5610110"/>
              <a:ext cx="1183143" cy="7711"/>
            </a:xfrm>
            <a:prstGeom prst="line">
              <a:avLst/>
            </a:prstGeom>
          </p:spPr>
          <p:style>
            <a:lnRef idx="1">
              <a:schemeClr val="dk1"/>
            </a:lnRef>
            <a:fillRef idx="0">
              <a:schemeClr val="dk1"/>
            </a:fillRef>
            <a:effectRef idx="0">
              <a:schemeClr val="dk1"/>
            </a:effectRef>
            <a:fontRef idx="minor">
              <a:schemeClr val="tx1"/>
            </a:fontRef>
          </p:style>
        </p:cxnSp>
        <p:cxnSp>
          <p:nvCxnSpPr>
            <p:cNvPr id="114" name="Přímá spojovací čára 113"/>
            <p:cNvCxnSpPr/>
            <p:nvPr/>
          </p:nvCxnSpPr>
          <p:spPr>
            <a:xfrm>
              <a:off x="8110538" y="5024438"/>
              <a:ext cx="61912" cy="0"/>
            </a:xfrm>
            <a:prstGeom prst="line">
              <a:avLst/>
            </a:prstGeom>
          </p:spPr>
          <p:style>
            <a:lnRef idx="1">
              <a:schemeClr val="dk1"/>
            </a:lnRef>
            <a:fillRef idx="0">
              <a:schemeClr val="dk1"/>
            </a:fillRef>
            <a:effectRef idx="0">
              <a:schemeClr val="dk1"/>
            </a:effectRef>
            <a:fontRef idx="minor">
              <a:schemeClr val="tx1"/>
            </a:fontRef>
          </p:style>
        </p:cxnSp>
      </p:grpSp>
      <p:sp>
        <p:nvSpPr>
          <p:cNvPr id="120" name="TextovéPole 119"/>
          <p:cNvSpPr txBox="1"/>
          <p:nvPr/>
        </p:nvSpPr>
        <p:spPr>
          <a:xfrm>
            <a:off x="468923" y="808892"/>
            <a:ext cx="2977354" cy="400110"/>
          </a:xfrm>
          <a:prstGeom prst="rect">
            <a:avLst/>
          </a:prstGeom>
          <a:solidFill>
            <a:srgbClr val="FF9900"/>
          </a:solidFill>
        </p:spPr>
        <p:style>
          <a:lnRef idx="0">
            <a:scrgbClr r="0" g="0" b="0"/>
          </a:lnRef>
          <a:fillRef idx="1003">
            <a:schemeClr val="lt2"/>
          </a:fillRef>
          <a:effectRef idx="0">
            <a:scrgbClr r="0" g="0" b="0"/>
          </a:effectRef>
          <a:fontRef idx="major"/>
        </p:style>
        <p:txBody>
          <a:bodyPr wrap="none" rtlCol="0">
            <a:spAutoFit/>
          </a:bodyPr>
          <a:lstStyle/>
          <a:p>
            <a:r>
              <a:rPr lang="cs-CZ" sz="2000" dirty="0" smtClean="0"/>
              <a:t>Velmi zpomalené děje !!!</a:t>
            </a:r>
            <a:endParaRPr lang="cs-CZ" sz="2000" dirty="0"/>
          </a:p>
        </p:txBody>
      </p:sp>
      <p:sp>
        <p:nvSpPr>
          <p:cNvPr id="103" name="Obdélník 102"/>
          <p:cNvSpPr/>
          <p:nvPr/>
        </p:nvSpPr>
        <p:spPr>
          <a:xfrm>
            <a:off x="323528" y="4221088"/>
            <a:ext cx="8568952" cy="23042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Magnetické pole cívky ovlivňuje proud ve spodní větvi elektrického obvodu. Snažte se popsat všechny možnosti, jak lze vliv cívky zesílit a prodloužit tak dobu rozsvícení žárovky.</a:t>
            </a:r>
          </a:p>
          <a:p>
            <a:pPr marL="342900" indent="-342900">
              <a:buFont typeface="+mj-lt"/>
              <a:buAutoNum type="arabicPeriod"/>
            </a:pPr>
            <a:r>
              <a:rPr lang="cs-CZ" dirty="0" smtClean="0"/>
              <a:t>Bude mít proměnný odpor podstatný vliv na dobu rozsvícení žárovky?</a:t>
            </a:r>
            <a:endParaRPr lang="cs-CZ" dirty="0"/>
          </a:p>
        </p:txBody>
      </p:sp>
      <p:sp>
        <p:nvSpPr>
          <p:cNvPr id="104" name="Obdélník 103"/>
          <p:cNvSpPr/>
          <p:nvPr/>
        </p:nvSpPr>
        <p:spPr>
          <a:xfrm>
            <a:off x="323528" y="1916832"/>
            <a:ext cx="8568952" cy="23042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Doutnavka má zápalné napětí asi 80V. Popište, jak si vysvětlujete vznik doutnavého výboje.</a:t>
            </a:r>
          </a:p>
          <a:p>
            <a:pPr marL="342900" indent="-342900">
              <a:buFont typeface="+mj-lt"/>
              <a:buAutoNum type="arabicPeriod"/>
            </a:pPr>
            <a:r>
              <a:rPr lang="cs-CZ" dirty="0" smtClean="0"/>
              <a:t>Do pracovních listů napište, co je příčinou nárůstu napětí na svorkách doutnavky při rozepnutí spínače.</a:t>
            </a:r>
            <a:endParaRPr lang="cs-CZ"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1800000">
                                      <p:cBhvr>
                                        <p:cTn id="6" dur="3000" fill="hold"/>
                                        <p:tgtEl>
                                          <p:spTgt spid="69"/>
                                        </p:tgtEl>
                                        <p:attrNameLst>
                                          <p:attrName>r</p:attrName>
                                        </p:attrNameLst>
                                      </p:cBhvr>
                                    </p:animRot>
                                  </p:childTnLst>
                                </p:cTn>
                              </p:par>
                            </p:childTnLst>
                          </p:cTn>
                        </p:par>
                        <p:par>
                          <p:cTn id="7" fill="hold">
                            <p:stCondLst>
                              <p:cond delay="3000"/>
                            </p:stCondLst>
                            <p:childTnLst>
                              <p:par>
                                <p:cTn id="8" presetID="3" presetClass="entr" presetSubtype="10" fill="hold" grpId="0" nodeType="afterEffect">
                                  <p:stCondLst>
                                    <p:cond delay="0"/>
                                  </p:stCondLst>
                                  <p:childTnLst>
                                    <p:set>
                                      <p:cBhvr>
                                        <p:cTn id="9" dur="1" fill="hold">
                                          <p:stCondLst>
                                            <p:cond delay="0"/>
                                          </p:stCondLst>
                                        </p:cTn>
                                        <p:tgtEl>
                                          <p:spTgt spid="97"/>
                                        </p:tgtEl>
                                        <p:attrNameLst>
                                          <p:attrName>style.visibility</p:attrName>
                                        </p:attrNameLst>
                                      </p:cBhvr>
                                      <p:to>
                                        <p:strVal val="visible"/>
                                      </p:to>
                                    </p:set>
                                    <p:animEffect transition="in" filter="blinds(horizontal)">
                                      <p:cBhvr>
                                        <p:cTn id="10" dur="2000"/>
                                        <p:tgtEl>
                                          <p:spTgt spid="97"/>
                                        </p:tgtEl>
                                      </p:cBhvr>
                                    </p:animEffect>
                                  </p:childTnLst>
                                </p:cTn>
                              </p:par>
                            </p:childTnLst>
                          </p:cTn>
                        </p:par>
                        <p:par>
                          <p:cTn id="11" fill="hold">
                            <p:stCondLst>
                              <p:cond delay="5000"/>
                            </p:stCondLst>
                            <p:childTnLst>
                              <p:par>
                                <p:cTn id="12" presetID="3" presetClass="entr" presetSubtype="10" fill="hold" grpId="0" nodeType="afterEffect">
                                  <p:stCondLst>
                                    <p:cond delay="500"/>
                                  </p:stCondLst>
                                  <p:childTnLst>
                                    <p:set>
                                      <p:cBhvr>
                                        <p:cTn id="13" dur="1" fill="hold">
                                          <p:stCondLst>
                                            <p:cond delay="0"/>
                                          </p:stCondLst>
                                        </p:cTn>
                                        <p:tgtEl>
                                          <p:spTgt spid="102"/>
                                        </p:tgtEl>
                                        <p:attrNameLst>
                                          <p:attrName>style.visibility</p:attrName>
                                        </p:attrNameLst>
                                      </p:cBhvr>
                                      <p:to>
                                        <p:strVal val="visible"/>
                                      </p:to>
                                    </p:set>
                                    <p:animEffect transition="in" filter="blinds(horizontal)">
                                      <p:cBhvr>
                                        <p:cTn id="14" dur="2000"/>
                                        <p:tgtEl>
                                          <p:spTgt spid="102"/>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mph" presetSubtype="0" autoRev="1" fill="hold" nodeType="clickEffect">
                                  <p:stCondLst>
                                    <p:cond delay="0"/>
                                  </p:stCondLst>
                                  <p:childTnLst>
                                    <p:animRot by="1800000">
                                      <p:cBhvr>
                                        <p:cTn id="18" dur="2000" fill="hold"/>
                                        <p:tgtEl>
                                          <p:spTgt spid="128"/>
                                        </p:tgtEl>
                                        <p:attrNameLst>
                                          <p:attrName>r</p:attrName>
                                        </p:attrNameLst>
                                      </p:cBhvr>
                                    </p:animRot>
                                  </p:childTnLst>
                                </p:cTn>
                              </p:par>
                            </p:childTnLst>
                          </p:cTn>
                        </p:par>
                        <p:par>
                          <p:cTn id="19" fill="hold">
                            <p:stCondLst>
                              <p:cond delay="4000"/>
                            </p:stCondLst>
                            <p:childTnLst>
                              <p:par>
                                <p:cTn id="20" presetID="7" presetClass="emph" presetSubtype="2" fill="hold" nodeType="afterEffect">
                                  <p:stCondLst>
                                    <p:cond delay="0"/>
                                  </p:stCondLst>
                                  <p:childTnLst>
                                    <p:animClr clrSpc="rgb">
                                      <p:cBhvr>
                                        <p:cTn id="21" dur="2000" fill="hold"/>
                                        <p:tgtEl>
                                          <p:spTgt spid="117"/>
                                        </p:tgtEl>
                                        <p:attrNameLst>
                                          <p:attrName>stroke.color</p:attrName>
                                        </p:attrNameLst>
                                      </p:cBhvr>
                                      <p:to>
                                        <a:srgbClr val="FFFF00"/>
                                      </p:to>
                                    </p:animClr>
                                    <p:set>
                                      <p:cBhvr>
                                        <p:cTn id="22" dur="2000" fill="hold"/>
                                        <p:tgtEl>
                                          <p:spTgt spid="117"/>
                                        </p:tgtEl>
                                        <p:attrNameLst>
                                          <p:attrName>stroke.on</p:attrName>
                                        </p:attrNameLst>
                                      </p:cBhvr>
                                      <p:to>
                                        <p:strVal val="true"/>
                                      </p:to>
                                    </p:set>
                                  </p:childTnLst>
                                </p:cTn>
                              </p:par>
                            </p:childTnLst>
                          </p:cTn>
                        </p:par>
                        <p:par>
                          <p:cTn id="23" fill="hold">
                            <p:stCondLst>
                              <p:cond delay="6000"/>
                            </p:stCondLst>
                            <p:childTnLst>
                              <p:par>
                                <p:cTn id="24" presetID="7" presetClass="emph" presetSubtype="2" fill="hold" nodeType="afterEffect">
                                  <p:stCondLst>
                                    <p:cond delay="0"/>
                                  </p:stCondLst>
                                  <p:childTnLst>
                                    <p:animClr clrSpc="rgb">
                                      <p:cBhvr>
                                        <p:cTn id="25" dur="500" fill="hold"/>
                                        <p:tgtEl>
                                          <p:spTgt spid="117"/>
                                        </p:tgtEl>
                                        <p:attrNameLst>
                                          <p:attrName>stroke.color</p:attrName>
                                        </p:attrNameLst>
                                      </p:cBhvr>
                                      <p:to>
                                        <a:schemeClr val="tx1"/>
                                      </p:to>
                                    </p:animClr>
                                    <p:set>
                                      <p:cBhvr>
                                        <p:cTn id="26" dur="500" fill="hold"/>
                                        <p:tgtEl>
                                          <p:spTgt spid="117"/>
                                        </p:tgtEl>
                                        <p:attrNameLst>
                                          <p:attrName>stroke.on</p:attrName>
                                        </p:attrNameLst>
                                      </p:cBhvr>
                                      <p:to>
                                        <p:strVal val="true"/>
                                      </p:to>
                                    </p:set>
                                  </p:childTnLst>
                                </p:cTn>
                              </p:par>
                            </p:childTnLst>
                          </p:cTn>
                        </p:par>
                      </p:childTnLst>
                    </p:cTn>
                  </p:par>
                  <p:par>
                    <p:cTn id="27" fill="hold">
                      <p:stCondLst>
                        <p:cond delay="indefinite"/>
                      </p:stCondLst>
                      <p:childTnLst>
                        <p:par>
                          <p:cTn id="28" fill="hold">
                            <p:stCondLst>
                              <p:cond delay="0"/>
                            </p:stCondLst>
                            <p:childTnLst>
                              <p:par>
                                <p:cTn id="29" presetID="8" presetClass="entr" presetSubtype="16" fill="hold" grpId="0" nodeType="clickEffect">
                                  <p:stCondLst>
                                    <p:cond delay="0"/>
                                  </p:stCondLst>
                                  <p:childTnLst>
                                    <p:set>
                                      <p:cBhvr>
                                        <p:cTn id="30" dur="1" fill="hold">
                                          <p:stCondLst>
                                            <p:cond delay="0"/>
                                          </p:stCondLst>
                                        </p:cTn>
                                        <p:tgtEl>
                                          <p:spTgt spid="103"/>
                                        </p:tgtEl>
                                        <p:attrNameLst>
                                          <p:attrName>style.visibility</p:attrName>
                                        </p:attrNameLst>
                                      </p:cBhvr>
                                      <p:to>
                                        <p:strVal val="visible"/>
                                      </p:to>
                                    </p:set>
                                    <p:animEffect transition="in" filter="diamond(in)">
                                      <p:cBhvr>
                                        <p:cTn id="31" dur="2000"/>
                                        <p:tgtEl>
                                          <p:spTgt spid="103"/>
                                        </p:tgtEl>
                                      </p:cBhvr>
                                    </p:animEffect>
                                  </p:childTnLst>
                                </p:cTn>
                              </p:par>
                            </p:childTnLst>
                          </p:cTn>
                        </p:par>
                      </p:childTnLst>
                    </p:cTn>
                  </p:par>
                  <p:par>
                    <p:cTn id="32" fill="hold">
                      <p:stCondLst>
                        <p:cond delay="indefinite"/>
                      </p:stCondLst>
                      <p:childTnLst>
                        <p:par>
                          <p:cTn id="33" fill="hold">
                            <p:stCondLst>
                              <p:cond delay="0"/>
                            </p:stCondLst>
                            <p:childTnLst>
                              <p:par>
                                <p:cTn id="34" presetID="3" presetClass="exit" presetSubtype="10" fill="hold" grpId="1" nodeType="clickEffect">
                                  <p:stCondLst>
                                    <p:cond delay="0"/>
                                  </p:stCondLst>
                                  <p:childTnLst>
                                    <p:animEffect transition="out" filter="blinds(horizontal)">
                                      <p:cBhvr>
                                        <p:cTn id="35" dur="500"/>
                                        <p:tgtEl>
                                          <p:spTgt spid="103"/>
                                        </p:tgtEl>
                                      </p:cBhvr>
                                    </p:animEffect>
                                    <p:set>
                                      <p:cBhvr>
                                        <p:cTn id="36" dur="1" fill="hold">
                                          <p:stCondLst>
                                            <p:cond delay="499"/>
                                          </p:stCondLst>
                                        </p:cTn>
                                        <p:tgtEl>
                                          <p:spTgt spid="103"/>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8" presetClass="entr" presetSubtype="16" fill="hold" grpId="0" nodeType="clickEffect">
                                  <p:stCondLst>
                                    <p:cond delay="0"/>
                                  </p:stCondLst>
                                  <p:childTnLst>
                                    <p:set>
                                      <p:cBhvr>
                                        <p:cTn id="40" dur="1" fill="hold">
                                          <p:stCondLst>
                                            <p:cond delay="0"/>
                                          </p:stCondLst>
                                        </p:cTn>
                                        <p:tgtEl>
                                          <p:spTgt spid="104"/>
                                        </p:tgtEl>
                                        <p:attrNameLst>
                                          <p:attrName>style.visibility</p:attrName>
                                        </p:attrNameLst>
                                      </p:cBhvr>
                                      <p:to>
                                        <p:strVal val="visible"/>
                                      </p:to>
                                    </p:set>
                                    <p:animEffect transition="in" filter="diamond(in)">
                                      <p:cBhvr>
                                        <p:cTn id="41" dur="2000"/>
                                        <p:tgtEl>
                                          <p:spTgt spid="104"/>
                                        </p:tgtEl>
                                      </p:cBhvr>
                                    </p:animEffect>
                                  </p:childTnLst>
                                </p:cTn>
                              </p:par>
                            </p:childTnLst>
                          </p:cTn>
                        </p:par>
                      </p:childTnLst>
                    </p:cTn>
                  </p:par>
                  <p:par>
                    <p:cTn id="42" fill="hold">
                      <p:stCondLst>
                        <p:cond delay="indefinite"/>
                      </p:stCondLst>
                      <p:childTnLst>
                        <p:par>
                          <p:cTn id="43" fill="hold">
                            <p:stCondLst>
                              <p:cond delay="0"/>
                            </p:stCondLst>
                            <p:childTnLst>
                              <p:par>
                                <p:cTn id="44" presetID="3" presetClass="exit" presetSubtype="10" fill="hold" grpId="1" nodeType="clickEffect">
                                  <p:stCondLst>
                                    <p:cond delay="0"/>
                                  </p:stCondLst>
                                  <p:childTnLst>
                                    <p:animEffect transition="out" filter="blinds(horizontal)">
                                      <p:cBhvr>
                                        <p:cTn id="45" dur="500"/>
                                        <p:tgtEl>
                                          <p:spTgt spid="104"/>
                                        </p:tgtEl>
                                      </p:cBhvr>
                                    </p:animEffect>
                                    <p:set>
                                      <p:cBhvr>
                                        <p:cTn id="46" dur="1" fill="hold">
                                          <p:stCondLst>
                                            <p:cond delay="499"/>
                                          </p:stCondLst>
                                        </p:cTn>
                                        <p:tgtEl>
                                          <p:spTgt spid="10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 grpId="0" animBg="1"/>
      <p:bldP spid="102" grpId="0" animBg="1"/>
      <p:bldP spid="103" grpId="0" animBg="1"/>
      <p:bldP spid="103" grpId="1" animBg="1"/>
      <p:bldP spid="104" grpId="0" animBg="1"/>
      <p:bldP spid="104"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bdélník 10"/>
          <p:cNvSpPr/>
          <p:nvPr/>
        </p:nvSpPr>
        <p:spPr>
          <a:xfrm>
            <a:off x="480447" y="1565329"/>
            <a:ext cx="2138767" cy="1255363"/>
          </a:xfrm>
          <a:prstGeom prst="rect">
            <a:avLst/>
          </a:prstGeom>
          <a:solidFill>
            <a:srgbClr val="FAFAA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426204" y="305634"/>
            <a:ext cx="8229600" cy="593267"/>
          </a:xfrm>
        </p:spPr>
        <p:style>
          <a:lnRef idx="2">
            <a:schemeClr val="accent6"/>
          </a:lnRef>
          <a:fillRef idx="1">
            <a:schemeClr val="lt1"/>
          </a:fillRef>
          <a:effectRef idx="0">
            <a:schemeClr val="accent6"/>
          </a:effectRef>
          <a:fontRef idx="minor">
            <a:schemeClr val="dk1"/>
          </a:fontRef>
        </p:style>
        <p:txBody>
          <a:bodyPr/>
          <a:lstStyle/>
          <a:p>
            <a:r>
              <a:rPr lang="cs-CZ" sz="2800" dirty="0" smtClean="0"/>
              <a:t>Indukčnost cívky</a:t>
            </a:r>
            <a:endParaRPr lang="cs-CZ" sz="2800" dirty="0"/>
          </a:p>
        </p:txBody>
      </p:sp>
      <p:sp>
        <p:nvSpPr>
          <p:cNvPr id="3" name="TextovéPole 2"/>
          <p:cNvSpPr txBox="1"/>
          <p:nvPr/>
        </p:nvSpPr>
        <p:spPr>
          <a:xfrm>
            <a:off x="251520" y="980728"/>
            <a:ext cx="8782982" cy="461665"/>
          </a:xfrm>
          <a:prstGeom prst="rect">
            <a:avLst/>
          </a:prstGeom>
          <a:noFill/>
        </p:spPr>
        <p:txBody>
          <a:bodyPr wrap="none" rtlCol="0">
            <a:spAutoFit/>
          </a:bodyPr>
          <a:lstStyle/>
          <a:p>
            <a:r>
              <a:rPr lang="cs-CZ" sz="2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Vlastní indukci charakterizuje </a:t>
            </a:r>
            <a:r>
              <a:rPr lang="cs-CZ" sz="2400" b="1" dirty="0" smtClean="0">
                <a:ln w="1905"/>
                <a:solidFill>
                  <a:srgbClr val="FFC000"/>
                </a:solidFill>
                <a:effectLst>
                  <a:innerShdw blurRad="69850" dist="43180" dir="5400000">
                    <a:srgbClr val="000000">
                      <a:alpha val="65000"/>
                    </a:srgbClr>
                  </a:innerShdw>
                </a:effectLst>
              </a:rPr>
              <a:t>vlastní indukčnost (základní definice):</a:t>
            </a:r>
            <a:endParaRPr lang="cs-CZ" sz="2400" b="1" dirty="0">
              <a:ln w="1905"/>
              <a:solidFill>
                <a:srgbClr val="FFC000"/>
              </a:solidFill>
              <a:effectLst>
                <a:innerShdw blurRad="69850" dist="43180" dir="5400000">
                  <a:srgbClr val="000000">
                    <a:alpha val="65000"/>
                  </a:srgbClr>
                </a:innerShdw>
              </a:effectLst>
            </a:endParaRPr>
          </a:p>
        </p:txBody>
      </p:sp>
      <p:sp>
        <p:nvSpPr>
          <p:cNvPr id="4" name="TextovéPole 3"/>
          <p:cNvSpPr txBox="1"/>
          <p:nvPr/>
        </p:nvSpPr>
        <p:spPr>
          <a:xfrm>
            <a:off x="557940" y="1828800"/>
            <a:ext cx="780470" cy="523220"/>
          </a:xfrm>
          <a:prstGeom prst="rect">
            <a:avLst/>
          </a:prstGeom>
          <a:noFill/>
        </p:spPr>
        <p:txBody>
          <a:bodyPr wrap="none" rtlCol="0">
            <a:spAutoFit/>
          </a:bodyPr>
          <a:lstStyle/>
          <a:p>
            <a:r>
              <a:rPr lang="cs-CZ" sz="2800" dirty="0" smtClean="0"/>
              <a:t>L = </a:t>
            </a:r>
            <a:endParaRPr lang="cs-CZ" sz="2800" dirty="0"/>
          </a:p>
        </p:txBody>
      </p:sp>
      <p:cxnSp>
        <p:nvCxnSpPr>
          <p:cNvPr id="6" name="Přímá spojovací čára 5"/>
          <p:cNvCxnSpPr/>
          <p:nvPr/>
        </p:nvCxnSpPr>
        <p:spPr>
          <a:xfrm>
            <a:off x="1441342" y="2076773"/>
            <a:ext cx="898902" cy="1"/>
          </a:xfrm>
          <a:prstGeom prst="line">
            <a:avLst/>
          </a:prstGeom>
        </p:spPr>
        <p:style>
          <a:lnRef idx="1">
            <a:schemeClr val="dk1"/>
          </a:lnRef>
          <a:fillRef idx="0">
            <a:schemeClr val="dk1"/>
          </a:fillRef>
          <a:effectRef idx="0">
            <a:schemeClr val="dk1"/>
          </a:effectRef>
          <a:fontRef idx="minor">
            <a:schemeClr val="tx1"/>
          </a:fontRef>
        </p:style>
      </p:cxnSp>
      <p:sp>
        <p:nvSpPr>
          <p:cNvPr id="7" name="TextovéPole 6"/>
          <p:cNvSpPr txBox="1"/>
          <p:nvPr/>
        </p:nvSpPr>
        <p:spPr>
          <a:xfrm>
            <a:off x="1642820" y="1534332"/>
            <a:ext cx="497252" cy="584775"/>
          </a:xfrm>
          <a:prstGeom prst="rect">
            <a:avLst/>
          </a:prstGeom>
          <a:noFill/>
        </p:spPr>
        <p:txBody>
          <a:bodyPr wrap="none" rtlCol="0">
            <a:spAutoFit/>
          </a:bodyPr>
          <a:lstStyle/>
          <a:p>
            <a:r>
              <a:rPr lang="cs-CZ" sz="3200" dirty="0" smtClean="0">
                <a:latin typeface="Symbol" pitchFamily="18" charset="2"/>
              </a:rPr>
              <a:t>F</a:t>
            </a:r>
            <a:endParaRPr lang="cs-CZ" sz="3200" dirty="0">
              <a:latin typeface="Symbol" pitchFamily="18" charset="2"/>
            </a:endParaRPr>
          </a:p>
        </p:txBody>
      </p:sp>
      <p:sp>
        <p:nvSpPr>
          <p:cNvPr id="10" name="TextovéPole 9"/>
          <p:cNvSpPr txBox="1"/>
          <p:nvPr/>
        </p:nvSpPr>
        <p:spPr>
          <a:xfrm>
            <a:off x="1720312" y="2169763"/>
            <a:ext cx="320922" cy="584775"/>
          </a:xfrm>
          <a:prstGeom prst="rect">
            <a:avLst/>
          </a:prstGeom>
          <a:noFill/>
        </p:spPr>
        <p:txBody>
          <a:bodyPr wrap="none" rtlCol="0">
            <a:spAutoFit/>
          </a:bodyPr>
          <a:lstStyle/>
          <a:p>
            <a:r>
              <a:rPr lang="cs-CZ" sz="3200" dirty="0" smtClean="0">
                <a:latin typeface="Times New Roman" pitchFamily="18" charset="0"/>
                <a:cs typeface="Times New Roman" pitchFamily="18" charset="0"/>
              </a:rPr>
              <a:t>I</a:t>
            </a:r>
            <a:endParaRPr lang="cs-CZ" sz="3200" dirty="0">
              <a:latin typeface="Times New Roman" pitchFamily="18" charset="0"/>
              <a:cs typeface="Times New Roman" pitchFamily="18" charset="0"/>
            </a:endParaRPr>
          </a:p>
        </p:txBody>
      </p:sp>
      <p:sp>
        <p:nvSpPr>
          <p:cNvPr id="12" name="TextovéPole 11"/>
          <p:cNvSpPr txBox="1"/>
          <p:nvPr/>
        </p:nvSpPr>
        <p:spPr>
          <a:xfrm>
            <a:off x="3084164" y="1751308"/>
            <a:ext cx="5594888" cy="646331"/>
          </a:xfrm>
          <a:prstGeom prst="rect">
            <a:avLst/>
          </a:prstGeom>
          <a:noFill/>
        </p:spPr>
        <p:txBody>
          <a:bodyPr wrap="square" rtlCol="0">
            <a:spAutoFit/>
          </a:bodyPr>
          <a:lstStyle/>
          <a:p>
            <a:r>
              <a:rPr lang="cs-CZ" dirty="0" smtClean="0"/>
              <a:t>Kde            je magnetický tok a         proud obvodem. Při vlastní indukci se indukuje napětí :</a:t>
            </a:r>
            <a:endParaRPr lang="cs-CZ" dirty="0"/>
          </a:p>
        </p:txBody>
      </p:sp>
      <p:sp>
        <p:nvSpPr>
          <p:cNvPr id="13" name="TextovéPole 12"/>
          <p:cNvSpPr txBox="1"/>
          <p:nvPr/>
        </p:nvSpPr>
        <p:spPr>
          <a:xfrm>
            <a:off x="3515532" y="1454257"/>
            <a:ext cx="497252" cy="584775"/>
          </a:xfrm>
          <a:prstGeom prst="rect">
            <a:avLst/>
          </a:prstGeom>
          <a:noFill/>
        </p:spPr>
        <p:txBody>
          <a:bodyPr wrap="none" rtlCol="0">
            <a:spAutoFit/>
          </a:bodyPr>
          <a:lstStyle/>
          <a:p>
            <a:r>
              <a:rPr lang="cs-CZ" sz="3200" dirty="0" smtClean="0">
                <a:latin typeface="Symbol" pitchFamily="18" charset="2"/>
              </a:rPr>
              <a:t>F</a:t>
            </a:r>
            <a:endParaRPr lang="cs-CZ" sz="3200" dirty="0">
              <a:latin typeface="Symbol" pitchFamily="18" charset="2"/>
            </a:endParaRPr>
          </a:p>
        </p:txBody>
      </p:sp>
      <p:sp>
        <p:nvSpPr>
          <p:cNvPr id="14" name="TextovéPole 13"/>
          <p:cNvSpPr txBox="1"/>
          <p:nvPr/>
        </p:nvSpPr>
        <p:spPr>
          <a:xfrm>
            <a:off x="6084168" y="1484784"/>
            <a:ext cx="320922" cy="584775"/>
          </a:xfrm>
          <a:prstGeom prst="rect">
            <a:avLst/>
          </a:prstGeom>
          <a:noFill/>
        </p:spPr>
        <p:txBody>
          <a:bodyPr wrap="none" rtlCol="0">
            <a:spAutoFit/>
          </a:bodyPr>
          <a:lstStyle/>
          <a:p>
            <a:r>
              <a:rPr lang="cs-CZ" sz="3200" dirty="0" smtClean="0">
                <a:latin typeface="Times New Roman" pitchFamily="18" charset="0"/>
                <a:cs typeface="Times New Roman" pitchFamily="18" charset="0"/>
              </a:rPr>
              <a:t>I</a:t>
            </a:r>
            <a:endParaRPr lang="cs-CZ" sz="3200" dirty="0">
              <a:latin typeface="Times New Roman" pitchFamily="18" charset="0"/>
              <a:cs typeface="Times New Roman" pitchFamily="18" charset="0"/>
            </a:endParaRPr>
          </a:p>
        </p:txBody>
      </p:sp>
      <p:sp>
        <p:nvSpPr>
          <p:cNvPr id="15" name="TextovéPole 14"/>
          <p:cNvSpPr txBox="1"/>
          <p:nvPr/>
        </p:nvSpPr>
        <p:spPr>
          <a:xfrm>
            <a:off x="3221066" y="2477146"/>
            <a:ext cx="2209259" cy="523220"/>
          </a:xfrm>
          <a:prstGeom prst="rect">
            <a:avLst/>
          </a:prstGeom>
          <a:noFill/>
        </p:spPr>
        <p:txBody>
          <a:bodyPr wrap="none" rtlCol="0">
            <a:spAutoFit/>
          </a:bodyPr>
          <a:lstStyle/>
          <a:p>
            <a:r>
              <a:rPr lang="cs-CZ" sz="2800" dirty="0" err="1" smtClean="0"/>
              <a:t>U</a:t>
            </a:r>
            <a:r>
              <a:rPr lang="cs-CZ" sz="2800" baseline="-25000" dirty="0" err="1" smtClean="0"/>
              <a:t>i</a:t>
            </a:r>
            <a:r>
              <a:rPr lang="cs-CZ" sz="2800" dirty="0" smtClean="0"/>
              <a:t> =           = </a:t>
            </a:r>
            <a:endParaRPr lang="cs-CZ" sz="2800" dirty="0"/>
          </a:p>
        </p:txBody>
      </p:sp>
      <p:sp>
        <p:nvSpPr>
          <p:cNvPr id="16" name="TextovéPole 15"/>
          <p:cNvSpPr txBox="1"/>
          <p:nvPr/>
        </p:nvSpPr>
        <p:spPr>
          <a:xfrm>
            <a:off x="3995936" y="2204864"/>
            <a:ext cx="748923" cy="584775"/>
          </a:xfrm>
          <a:prstGeom prst="rect">
            <a:avLst/>
          </a:prstGeom>
          <a:noFill/>
        </p:spPr>
        <p:txBody>
          <a:bodyPr wrap="none" rtlCol="0">
            <a:spAutoFit/>
          </a:bodyPr>
          <a:lstStyle/>
          <a:p>
            <a:r>
              <a:rPr lang="cs-CZ" sz="3200" dirty="0" smtClean="0">
                <a:latin typeface="Symbol" pitchFamily="18" charset="2"/>
              </a:rPr>
              <a:t>DF</a:t>
            </a:r>
            <a:endParaRPr lang="cs-CZ" sz="3200" dirty="0">
              <a:latin typeface="Symbol" pitchFamily="18" charset="2"/>
            </a:endParaRPr>
          </a:p>
        </p:txBody>
      </p:sp>
      <p:cxnSp>
        <p:nvCxnSpPr>
          <p:cNvPr id="17" name="Přímá spojovací čára 16"/>
          <p:cNvCxnSpPr/>
          <p:nvPr/>
        </p:nvCxnSpPr>
        <p:spPr>
          <a:xfrm flipV="1">
            <a:off x="3995979" y="2708920"/>
            <a:ext cx="648029" cy="16198"/>
          </a:xfrm>
          <a:prstGeom prst="line">
            <a:avLst/>
          </a:prstGeom>
        </p:spPr>
        <p:style>
          <a:lnRef idx="1">
            <a:schemeClr val="dk1"/>
          </a:lnRef>
          <a:fillRef idx="0">
            <a:schemeClr val="dk1"/>
          </a:fillRef>
          <a:effectRef idx="0">
            <a:schemeClr val="dk1"/>
          </a:effectRef>
          <a:fontRef idx="minor">
            <a:schemeClr val="tx1"/>
          </a:fontRef>
        </p:style>
      </p:cxnSp>
      <p:sp>
        <p:nvSpPr>
          <p:cNvPr id="18" name="TextovéPole 17"/>
          <p:cNvSpPr txBox="1"/>
          <p:nvPr/>
        </p:nvSpPr>
        <p:spPr>
          <a:xfrm>
            <a:off x="4139952" y="2636912"/>
            <a:ext cx="550151" cy="584775"/>
          </a:xfrm>
          <a:prstGeom prst="rect">
            <a:avLst/>
          </a:prstGeom>
          <a:noFill/>
        </p:spPr>
        <p:txBody>
          <a:bodyPr wrap="none" rtlCol="0">
            <a:spAutoFit/>
          </a:bodyPr>
          <a:lstStyle/>
          <a:p>
            <a:r>
              <a:rPr lang="cs-CZ" sz="3200" dirty="0" err="1" smtClean="0">
                <a:latin typeface="Symbol" pitchFamily="18" charset="2"/>
              </a:rPr>
              <a:t>D</a:t>
            </a:r>
            <a:r>
              <a:rPr lang="cs-CZ" sz="3200" dirty="0" err="1" smtClean="0">
                <a:latin typeface="Times New Roman" pitchFamily="18" charset="0"/>
                <a:cs typeface="Times New Roman" pitchFamily="18" charset="0"/>
              </a:rPr>
              <a:t>t</a:t>
            </a:r>
            <a:endParaRPr lang="cs-CZ" sz="3200" dirty="0">
              <a:latin typeface="Times New Roman" pitchFamily="18" charset="0"/>
              <a:cs typeface="Times New Roman" pitchFamily="18" charset="0"/>
            </a:endParaRPr>
          </a:p>
        </p:txBody>
      </p:sp>
      <p:sp>
        <p:nvSpPr>
          <p:cNvPr id="19" name="TextovéPole 18"/>
          <p:cNvSpPr txBox="1"/>
          <p:nvPr/>
        </p:nvSpPr>
        <p:spPr>
          <a:xfrm>
            <a:off x="5432157" y="2673458"/>
            <a:ext cx="550151" cy="584775"/>
          </a:xfrm>
          <a:prstGeom prst="rect">
            <a:avLst/>
          </a:prstGeom>
          <a:noFill/>
        </p:spPr>
        <p:txBody>
          <a:bodyPr wrap="none" rtlCol="0">
            <a:spAutoFit/>
          </a:bodyPr>
          <a:lstStyle/>
          <a:p>
            <a:r>
              <a:rPr lang="cs-CZ" sz="3200" dirty="0" err="1" smtClean="0">
                <a:latin typeface="Symbol" pitchFamily="18" charset="2"/>
              </a:rPr>
              <a:t>D</a:t>
            </a:r>
            <a:r>
              <a:rPr lang="cs-CZ" sz="3200" dirty="0" err="1" smtClean="0">
                <a:latin typeface="Times New Roman" pitchFamily="18" charset="0"/>
                <a:cs typeface="Times New Roman" pitchFamily="18" charset="0"/>
              </a:rPr>
              <a:t>t</a:t>
            </a:r>
            <a:endParaRPr lang="cs-CZ" sz="3200" dirty="0">
              <a:latin typeface="Times New Roman" pitchFamily="18" charset="0"/>
              <a:cs typeface="Times New Roman" pitchFamily="18" charset="0"/>
            </a:endParaRPr>
          </a:p>
        </p:txBody>
      </p:sp>
      <p:cxnSp>
        <p:nvCxnSpPr>
          <p:cNvPr id="20" name="Přímá spojovací čára 19"/>
          <p:cNvCxnSpPr/>
          <p:nvPr/>
        </p:nvCxnSpPr>
        <p:spPr>
          <a:xfrm>
            <a:off x="5264257" y="2691539"/>
            <a:ext cx="898902" cy="1"/>
          </a:xfrm>
          <a:prstGeom prst="line">
            <a:avLst/>
          </a:prstGeom>
        </p:spPr>
        <p:style>
          <a:lnRef idx="1">
            <a:schemeClr val="dk1"/>
          </a:lnRef>
          <a:fillRef idx="0">
            <a:schemeClr val="dk1"/>
          </a:fillRef>
          <a:effectRef idx="0">
            <a:schemeClr val="dk1"/>
          </a:effectRef>
          <a:fontRef idx="minor">
            <a:schemeClr val="tx1"/>
          </a:fontRef>
        </p:style>
      </p:cxnSp>
      <p:sp>
        <p:nvSpPr>
          <p:cNvPr id="21" name="TextovéPole 20"/>
          <p:cNvSpPr txBox="1"/>
          <p:nvPr/>
        </p:nvSpPr>
        <p:spPr>
          <a:xfrm>
            <a:off x="5341749" y="2180094"/>
            <a:ext cx="570990" cy="584775"/>
          </a:xfrm>
          <a:prstGeom prst="rect">
            <a:avLst/>
          </a:prstGeom>
          <a:noFill/>
        </p:spPr>
        <p:txBody>
          <a:bodyPr wrap="none" rtlCol="0">
            <a:spAutoFit/>
          </a:bodyPr>
          <a:lstStyle/>
          <a:p>
            <a:r>
              <a:rPr lang="cs-CZ" sz="3200" dirty="0" smtClean="0">
                <a:latin typeface="Times New Roman" pitchFamily="18" charset="0"/>
                <a:cs typeface="Times New Roman" pitchFamily="18" charset="0"/>
              </a:rPr>
              <a:t>LI</a:t>
            </a:r>
            <a:endParaRPr lang="cs-CZ" sz="3200" dirty="0">
              <a:latin typeface="Times New Roman" pitchFamily="18" charset="0"/>
              <a:cs typeface="Times New Roman" pitchFamily="18" charset="0"/>
            </a:endParaRPr>
          </a:p>
        </p:txBody>
      </p:sp>
      <p:sp>
        <p:nvSpPr>
          <p:cNvPr id="22" name="TextovéPole 21"/>
          <p:cNvSpPr txBox="1"/>
          <p:nvPr/>
        </p:nvSpPr>
        <p:spPr>
          <a:xfrm>
            <a:off x="6338807" y="2371242"/>
            <a:ext cx="2479729" cy="738664"/>
          </a:xfrm>
          <a:prstGeom prst="rect">
            <a:avLst/>
          </a:prstGeom>
          <a:noFill/>
        </p:spPr>
        <p:txBody>
          <a:bodyPr wrap="square" rtlCol="0">
            <a:spAutoFit/>
          </a:bodyPr>
          <a:lstStyle/>
          <a:p>
            <a:r>
              <a:rPr lang="cs-CZ" dirty="0" smtClean="0"/>
              <a:t>kde               je doba, po kterou probíhá změna proudu v obvodu.</a:t>
            </a:r>
            <a:endParaRPr lang="cs-CZ" dirty="0"/>
          </a:p>
        </p:txBody>
      </p:sp>
      <p:sp>
        <p:nvSpPr>
          <p:cNvPr id="23" name="TextovéPole 22"/>
          <p:cNvSpPr txBox="1"/>
          <p:nvPr/>
        </p:nvSpPr>
        <p:spPr>
          <a:xfrm>
            <a:off x="6855418" y="2081939"/>
            <a:ext cx="550151" cy="584775"/>
          </a:xfrm>
          <a:prstGeom prst="rect">
            <a:avLst/>
          </a:prstGeom>
          <a:noFill/>
        </p:spPr>
        <p:txBody>
          <a:bodyPr wrap="none" rtlCol="0">
            <a:spAutoFit/>
          </a:bodyPr>
          <a:lstStyle/>
          <a:p>
            <a:r>
              <a:rPr lang="cs-CZ" sz="3200" dirty="0" err="1" smtClean="0">
                <a:latin typeface="Symbol" pitchFamily="18" charset="2"/>
              </a:rPr>
              <a:t>D</a:t>
            </a:r>
            <a:r>
              <a:rPr lang="cs-CZ" sz="3200" dirty="0" err="1" smtClean="0">
                <a:latin typeface="Times New Roman" pitchFamily="18" charset="0"/>
                <a:cs typeface="Times New Roman" pitchFamily="18" charset="0"/>
              </a:rPr>
              <a:t>t</a:t>
            </a:r>
            <a:endParaRPr lang="cs-CZ" sz="3200" dirty="0">
              <a:latin typeface="Times New Roman" pitchFamily="18" charset="0"/>
              <a:cs typeface="Times New Roman" pitchFamily="18" charset="0"/>
            </a:endParaRPr>
          </a:p>
        </p:txBody>
      </p:sp>
      <p:sp>
        <p:nvSpPr>
          <p:cNvPr id="1026" name="Text Box 2"/>
          <p:cNvSpPr txBox="1">
            <a:spLocks noChangeArrowheads="1"/>
          </p:cNvSpPr>
          <p:nvPr/>
        </p:nvSpPr>
        <p:spPr bwMode="auto">
          <a:xfrm>
            <a:off x="494170" y="3489810"/>
            <a:ext cx="8228013" cy="9159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pitchFamily="34" charset="0"/>
                <a:cs typeface="Arial" pitchFamily="34" charset="0"/>
              </a:rPr>
              <a:t>Vlastní indukčnost L</a:t>
            </a:r>
            <a:r>
              <a:rPr kumimoji="0" lang="cs-CZ" sz="1800" b="0" i="0" u="none" strike="noStrike" cap="none" normalizeH="0" baseline="0" dirty="0" smtClean="0">
                <a:ln>
                  <a:noFill/>
                </a:ln>
                <a:solidFill>
                  <a:schemeClr val="tx1"/>
                </a:solidFill>
                <a:effectLst/>
                <a:latin typeface="Arial" pitchFamily="34" charset="0"/>
                <a:cs typeface="Arial" pitchFamily="34" charset="0"/>
              </a:rPr>
              <a:t> je vlastnost </a:t>
            </a:r>
            <a:r>
              <a:rPr kumimoji="0" lang="cs-CZ" sz="1800" b="1" i="0" u="none" strike="noStrike" cap="none" normalizeH="0" baseline="0" dirty="0" smtClean="0">
                <a:ln>
                  <a:noFill/>
                </a:ln>
                <a:solidFill>
                  <a:schemeClr val="tx1"/>
                </a:solidFill>
                <a:effectLst/>
                <a:latin typeface="Arial" pitchFamily="34" charset="0"/>
                <a:cs typeface="Arial" pitchFamily="34" charset="0"/>
              </a:rPr>
              <a:t>cívky</a:t>
            </a:r>
            <a:r>
              <a:rPr kumimoji="0" lang="cs-CZ" sz="1800" b="0" i="0" u="none" strike="noStrike" cap="none" normalizeH="0" baseline="0" dirty="0" smtClean="0">
                <a:ln>
                  <a:noFill/>
                </a:ln>
                <a:solidFill>
                  <a:schemeClr val="tx1"/>
                </a:solidFill>
                <a:effectLst/>
                <a:latin typeface="Arial" pitchFamily="34" charset="0"/>
                <a:cs typeface="Arial" pitchFamily="34" charset="0"/>
              </a:rPr>
              <a:t> budit ve svých závitech změnami vlastního magnetického toku elektrické indukované napětí</a:t>
            </a:r>
          </a:p>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Jednotkou je </a:t>
            </a:r>
            <a:r>
              <a:rPr kumimoji="0" lang="cs-CZ" sz="1800" b="1" i="0" u="none" strike="noStrike" cap="none" normalizeH="0" baseline="0" dirty="0" smtClean="0">
                <a:ln>
                  <a:noFill/>
                </a:ln>
                <a:solidFill>
                  <a:schemeClr val="tx1"/>
                </a:solidFill>
                <a:effectLst/>
                <a:latin typeface="Arial" pitchFamily="34" charset="0"/>
                <a:cs typeface="Arial" pitchFamily="34" charset="0"/>
              </a:rPr>
              <a:t>1H (Henry)</a:t>
            </a:r>
          </a:p>
        </p:txBody>
      </p:sp>
      <p:grpSp>
        <p:nvGrpSpPr>
          <p:cNvPr id="5" name="Skupina 43"/>
          <p:cNvGrpSpPr/>
          <p:nvPr/>
        </p:nvGrpSpPr>
        <p:grpSpPr>
          <a:xfrm>
            <a:off x="524151" y="3100068"/>
            <a:ext cx="1941293" cy="431349"/>
            <a:chOff x="6041547" y="5998251"/>
            <a:chExt cx="1941293" cy="431349"/>
          </a:xfrm>
        </p:grpSpPr>
        <p:grpSp>
          <p:nvGrpSpPr>
            <p:cNvPr id="8" name="Skupina 23"/>
            <p:cNvGrpSpPr/>
            <p:nvPr/>
          </p:nvGrpSpPr>
          <p:grpSpPr>
            <a:xfrm>
              <a:off x="6041547" y="6000972"/>
              <a:ext cx="1000132" cy="428628"/>
              <a:chOff x="1428728" y="2786058"/>
              <a:chExt cx="1143008" cy="428628"/>
            </a:xfrm>
          </p:grpSpPr>
          <p:grpSp>
            <p:nvGrpSpPr>
              <p:cNvPr id="9" name="Skupina 67"/>
              <p:cNvGrpSpPr/>
              <p:nvPr/>
            </p:nvGrpSpPr>
            <p:grpSpPr>
              <a:xfrm>
                <a:off x="1428728" y="2786058"/>
                <a:ext cx="428628" cy="428628"/>
                <a:chOff x="1428728" y="2786058"/>
                <a:chExt cx="428628" cy="428628"/>
              </a:xfrm>
            </p:grpSpPr>
            <p:sp>
              <p:nvSpPr>
                <p:cNvPr id="32" name="Oblouk 31"/>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33" name="Oblouk 32"/>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24" name="Skupina 77"/>
              <p:cNvGrpSpPr/>
              <p:nvPr/>
            </p:nvGrpSpPr>
            <p:grpSpPr>
              <a:xfrm>
                <a:off x="1785918" y="2786058"/>
                <a:ext cx="428628" cy="428628"/>
                <a:chOff x="1428728" y="2786058"/>
                <a:chExt cx="428628" cy="428628"/>
              </a:xfrm>
            </p:grpSpPr>
            <p:sp>
              <p:nvSpPr>
                <p:cNvPr id="30" name="Oblouk 29"/>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31" name="Oblouk 30"/>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25" name="Skupina 78"/>
              <p:cNvGrpSpPr/>
              <p:nvPr/>
            </p:nvGrpSpPr>
            <p:grpSpPr>
              <a:xfrm>
                <a:off x="2143108" y="2786058"/>
                <a:ext cx="428628" cy="428628"/>
                <a:chOff x="1428728" y="2786058"/>
                <a:chExt cx="428628" cy="428628"/>
              </a:xfrm>
            </p:grpSpPr>
            <p:sp>
              <p:nvSpPr>
                <p:cNvPr id="28" name="Oblouk 27"/>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9" name="Oblouk 28"/>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grpSp>
          <p:nvGrpSpPr>
            <p:cNvPr id="26" name="Skupina 33"/>
            <p:cNvGrpSpPr/>
            <p:nvPr/>
          </p:nvGrpSpPr>
          <p:grpSpPr>
            <a:xfrm>
              <a:off x="6982708" y="5998251"/>
              <a:ext cx="1000132" cy="428628"/>
              <a:chOff x="1428728" y="2786058"/>
              <a:chExt cx="1143008" cy="428628"/>
            </a:xfrm>
          </p:grpSpPr>
          <p:grpSp>
            <p:nvGrpSpPr>
              <p:cNvPr id="27" name="Skupina 86"/>
              <p:cNvGrpSpPr/>
              <p:nvPr/>
            </p:nvGrpSpPr>
            <p:grpSpPr>
              <a:xfrm>
                <a:off x="1428728" y="2786058"/>
                <a:ext cx="428628" cy="428628"/>
                <a:chOff x="1428728" y="2786058"/>
                <a:chExt cx="428628" cy="428628"/>
              </a:xfrm>
            </p:grpSpPr>
            <p:sp>
              <p:nvSpPr>
                <p:cNvPr id="42" name="Oblouk 41"/>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43" name="Oblouk 42"/>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34" name="Skupina 87"/>
              <p:cNvGrpSpPr/>
              <p:nvPr/>
            </p:nvGrpSpPr>
            <p:grpSpPr>
              <a:xfrm>
                <a:off x="1785918" y="2786058"/>
                <a:ext cx="428628" cy="428628"/>
                <a:chOff x="1428728" y="2786058"/>
                <a:chExt cx="428628" cy="428628"/>
              </a:xfrm>
            </p:grpSpPr>
            <p:sp>
              <p:nvSpPr>
                <p:cNvPr id="40" name="Oblouk 39"/>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41" name="Oblouk 40"/>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nvGrpSpPr>
              <p:cNvPr id="35" name="Skupina 88"/>
              <p:cNvGrpSpPr/>
              <p:nvPr/>
            </p:nvGrpSpPr>
            <p:grpSpPr>
              <a:xfrm>
                <a:off x="2143108" y="2786058"/>
                <a:ext cx="428628" cy="428628"/>
                <a:chOff x="1428728" y="2786058"/>
                <a:chExt cx="428628" cy="428628"/>
              </a:xfrm>
            </p:grpSpPr>
            <p:sp>
              <p:nvSpPr>
                <p:cNvPr id="38" name="Oblouk 37"/>
                <p:cNvSpPr/>
                <p:nvPr/>
              </p:nvSpPr>
              <p:spPr>
                <a:xfrm>
                  <a:off x="1428728" y="2786058"/>
                  <a:ext cx="357190"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39" name="Oblouk 38"/>
                <p:cNvSpPr/>
                <p:nvPr/>
              </p:nvSpPr>
              <p:spPr>
                <a:xfrm flipH="1">
                  <a:off x="1428728" y="2786058"/>
                  <a:ext cx="428628" cy="428628"/>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grpSp>
        </p:grpSp>
      </p:grpSp>
      <p:cxnSp>
        <p:nvCxnSpPr>
          <p:cNvPr id="46" name="Přímá spojovací čára 45"/>
          <p:cNvCxnSpPr/>
          <p:nvPr/>
        </p:nvCxnSpPr>
        <p:spPr>
          <a:xfrm>
            <a:off x="650929" y="3006671"/>
            <a:ext cx="1658318" cy="0"/>
          </a:xfrm>
          <a:prstGeom prst="line">
            <a:avLst/>
          </a:prstGeom>
        </p:spPr>
        <p:style>
          <a:lnRef idx="1">
            <a:schemeClr val="dk1"/>
          </a:lnRef>
          <a:fillRef idx="0">
            <a:schemeClr val="dk1"/>
          </a:fillRef>
          <a:effectRef idx="0">
            <a:schemeClr val="dk1"/>
          </a:effectRef>
          <a:fontRef idx="minor">
            <a:schemeClr val="tx1"/>
          </a:fontRef>
        </p:style>
      </p:cxnSp>
      <p:sp>
        <p:nvSpPr>
          <p:cNvPr id="1028" name="Rectangle 4"/>
          <p:cNvSpPr>
            <a:spLocks noChangeArrowheads="1"/>
          </p:cNvSpPr>
          <p:nvPr/>
        </p:nvSpPr>
        <p:spPr bwMode="auto">
          <a:xfrm>
            <a:off x="464949" y="4538181"/>
            <a:ext cx="8493071"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1" u="none" strike="noStrike" cap="none" normalizeH="0" baseline="0" dirty="0" smtClean="0">
                <a:ln>
                  <a:noFill/>
                </a:ln>
                <a:solidFill>
                  <a:schemeClr val="tx1"/>
                </a:solidFill>
                <a:effectLst/>
                <a:latin typeface="Times New Roman" pitchFamily="18" charset="0"/>
                <a:cs typeface="Times New Roman" pitchFamily="18" charset="0"/>
              </a:rPr>
              <a:t>Je-li třeba měnit indukčnost cívky, lze to dělat změnou počtu závitů, nebo šroubováním jádra, popřípadě změnou šířky vzduchové mezery v jádře.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45" name="Obdélník 44"/>
          <p:cNvSpPr/>
          <p:nvPr/>
        </p:nvSpPr>
        <p:spPr>
          <a:xfrm>
            <a:off x="323528" y="3356992"/>
            <a:ext cx="8496944" cy="324036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r>
              <a:rPr lang="cs-CZ" b="1" dirty="0" smtClean="0"/>
              <a:t>Do pracovního listu zapiš správné odpovědi:</a:t>
            </a:r>
            <a:r>
              <a:rPr lang="cs-CZ" dirty="0" smtClean="0"/>
              <a:t> </a:t>
            </a:r>
          </a:p>
          <a:p>
            <a:pPr marL="342900" indent="-342900">
              <a:buFont typeface="+mj-lt"/>
              <a:buAutoNum type="arabicPeriod"/>
            </a:pPr>
            <a:r>
              <a:rPr lang="cs-CZ" dirty="0" smtClean="0"/>
              <a:t>Vzorec pro vlastní indukčnost platí pro:</a:t>
            </a:r>
          </a:p>
          <a:p>
            <a:pPr marL="800100" lvl="1" indent="-342900">
              <a:buFont typeface="+mj-lt"/>
              <a:buAutoNum type="alphaLcParenR"/>
            </a:pPr>
            <a:r>
              <a:rPr lang="cs-CZ" dirty="0" smtClean="0"/>
              <a:t>Cívku bez jádra</a:t>
            </a:r>
          </a:p>
          <a:p>
            <a:pPr marL="800100" lvl="1" indent="-342900">
              <a:buFont typeface="+mj-lt"/>
              <a:buAutoNum type="alphaLcParenR"/>
            </a:pPr>
            <a:r>
              <a:rPr lang="cs-CZ" dirty="0" smtClean="0"/>
              <a:t>Jednu úzkou proudovou smyčku</a:t>
            </a:r>
          </a:p>
          <a:p>
            <a:pPr marL="800100" lvl="1" indent="-342900">
              <a:buFont typeface="+mj-lt"/>
              <a:buAutoNum type="alphaLcParenR"/>
            </a:pPr>
            <a:r>
              <a:rPr lang="cs-CZ" dirty="0" smtClean="0"/>
              <a:t>Cívku s jádrem</a:t>
            </a:r>
          </a:p>
          <a:p>
            <a:pPr marL="342900" indent="-342900">
              <a:buFont typeface="+mj-lt"/>
              <a:buAutoNum type="arabicPeriod"/>
            </a:pPr>
            <a:r>
              <a:rPr lang="cs-CZ" dirty="0" smtClean="0"/>
              <a:t>Zapište tři základní způsoby, jak lze změnit vlastní indukčnost cívky</a:t>
            </a:r>
          </a:p>
          <a:p>
            <a:pPr marL="342900" indent="-342900">
              <a:buFont typeface="+mj-lt"/>
              <a:buAutoNum type="arabicPeriod"/>
            </a:pPr>
            <a:r>
              <a:rPr lang="cs-CZ" dirty="0" smtClean="0"/>
              <a:t>Jak ovlivní feromagnetické jádro cívky její vlastní indukčnost?</a:t>
            </a:r>
          </a:p>
          <a:p>
            <a:pPr marL="342900" indent="-342900">
              <a:buFont typeface="+mj-lt"/>
              <a:buAutoNum type="arabicPeriod"/>
            </a:pPr>
            <a:r>
              <a:rPr lang="cs-CZ" dirty="0" smtClean="0"/>
              <a:t>Bude se měnit vlastní indukčnost cívky bez jádra zvětšováním elektrického proudu?</a:t>
            </a:r>
          </a:p>
          <a:p>
            <a:pPr marL="342900" indent="-342900">
              <a:buFont typeface="+mj-lt"/>
              <a:buAutoNum type="arabicPeriod"/>
            </a:pPr>
            <a:r>
              <a:rPr lang="cs-CZ" dirty="0" smtClean="0"/>
              <a:t>Bude se měnit vlastní indukčnost cívky s feromagnetickým jádrem při zvětšování elektrického proudu?</a:t>
            </a:r>
            <a:endParaRPr lang="cs-CZ" dirty="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box(in)">
                                      <p:cBhvr>
                                        <p:cTn id="7"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p:spPr>
        <p:style>
          <a:lnRef idx="2">
            <a:schemeClr val="accent6"/>
          </a:lnRef>
          <a:fillRef idx="1">
            <a:schemeClr val="lt1"/>
          </a:fillRef>
          <a:effectRef idx="0">
            <a:schemeClr val="accent6"/>
          </a:effectRef>
          <a:fontRef idx="minor">
            <a:schemeClr val="dk1"/>
          </a:fontRef>
        </p:style>
        <p:txBody>
          <a:bodyPr>
            <a:noAutofit/>
          </a:bodyPr>
          <a:lstStyle/>
          <a:p>
            <a:r>
              <a:rPr lang="cs-CZ" sz="2000" dirty="0" smtClean="0"/>
              <a:t>Ztráty ve feromagnetických materiálech</a:t>
            </a:r>
            <a:r>
              <a:rPr lang="en-US" sz="2000" dirty="0" smtClean="0"/>
              <a:t>, </a:t>
            </a:r>
            <a:r>
              <a:rPr lang="cs-CZ" sz="2000" dirty="0" smtClean="0"/>
              <a:t>výpočty magnetických obvodů</a:t>
            </a:r>
            <a:endParaRPr lang="cs-CZ" sz="2000" dirty="0"/>
          </a:p>
        </p:txBody>
      </p:sp>
      <p:sp>
        <p:nvSpPr>
          <p:cNvPr id="3" name="Obdélník 2"/>
          <p:cNvSpPr/>
          <p:nvPr/>
        </p:nvSpPr>
        <p:spPr>
          <a:xfrm>
            <a:off x="467544" y="1124744"/>
            <a:ext cx="8280920" cy="1754326"/>
          </a:xfrm>
          <a:prstGeom prst="rect">
            <a:avLst/>
          </a:prstGeom>
        </p:spPr>
        <p:txBody>
          <a:bodyPr wrap="square">
            <a:spAutoFit/>
          </a:bodyPr>
          <a:lstStyle/>
          <a:p>
            <a:r>
              <a:rPr lang="cs-CZ" dirty="0" smtClean="0"/>
              <a:t>Z šířky hysterezní smyčky usuzujeme na druh feromagnetické látky. Úzkou hysterezní smyčku mají magneticky měkké materiály. Pro magneticky tvrdé materiály je charakteristická široká hysterezní smyčka.</a:t>
            </a:r>
          </a:p>
          <a:p>
            <a:r>
              <a:rPr lang="cs-CZ" dirty="0" smtClean="0"/>
              <a:t>Čím větší je plošný obsah uvnitř hysterezní smyčky, tím větší práci musíme dodat, aby se feromagnetická látka vrátila do výchozího stavu. Tato práce se rovná ztrátám ve feromagnetických látkách.</a:t>
            </a:r>
            <a:endParaRPr lang="cs-CZ" dirty="0"/>
          </a:p>
        </p:txBody>
      </p:sp>
      <p:sp>
        <p:nvSpPr>
          <p:cNvPr id="4" name="Obdélník 3"/>
          <p:cNvSpPr/>
          <p:nvPr/>
        </p:nvSpPr>
        <p:spPr>
          <a:xfrm>
            <a:off x="467544" y="2996952"/>
            <a:ext cx="8161762" cy="95410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r>
              <a:rPr lang="cs-CZ" dirty="0" smtClean="0"/>
              <a:t>Měrné ztráty </a:t>
            </a:r>
            <a:r>
              <a:rPr lang="el-GR" dirty="0" smtClean="0">
                <a:latin typeface="Times New Roman"/>
                <a:cs typeface="Times New Roman"/>
              </a:rPr>
              <a:t>Δ</a:t>
            </a:r>
            <a:r>
              <a:rPr lang="cs-CZ" i="1" dirty="0" smtClean="0"/>
              <a:t>p</a:t>
            </a:r>
            <a:r>
              <a:rPr lang="cs-CZ" dirty="0" smtClean="0"/>
              <a:t> ( W . kg</a:t>
            </a:r>
            <a:r>
              <a:rPr lang="cs-CZ" baseline="30000" dirty="0" smtClean="0"/>
              <a:t>-1</a:t>
            </a:r>
            <a:r>
              <a:rPr lang="cs-CZ" dirty="0" smtClean="0"/>
              <a:t>) ve feromagnetickém materiálu jsou ztráty v 1 kg uvažovaného materiálu při sinusové magnetické indukci s amplitudou 1 T nebo 1,5 T při frekvenci 50 Hz. </a:t>
            </a:r>
            <a:endParaRPr lang="cs-CZ" dirty="0"/>
          </a:p>
        </p:txBody>
      </p:sp>
      <p:sp>
        <p:nvSpPr>
          <p:cNvPr id="5" name="TextovéPole 4"/>
          <p:cNvSpPr txBox="1"/>
          <p:nvPr/>
        </p:nvSpPr>
        <p:spPr>
          <a:xfrm>
            <a:off x="467544" y="4221088"/>
            <a:ext cx="8136904" cy="830997"/>
          </a:xfrm>
          <a:prstGeom prst="rect">
            <a:avLst/>
          </a:prstGeom>
          <a:noFill/>
        </p:spPr>
        <p:txBody>
          <a:bodyPr wrap="square" rtlCol="0">
            <a:spAutoFit/>
          </a:bodyPr>
          <a:lstStyle/>
          <a:p>
            <a:r>
              <a:rPr lang="cs-CZ" sz="1600" dirty="0" smtClean="0"/>
              <a:t>S magnetizací a demagnetizací se setkáváme například u elektrických strojů, transformátorů, … Proto se tato zařízení vyrábějí z oceli s velmi úzkou hysterezní křivkou, aby hysterezní ztráty byly co nejmenší.</a:t>
            </a:r>
            <a:endParaRPr lang="cs-CZ" sz="1600" dirty="0"/>
          </a:p>
        </p:txBody>
      </p:sp>
      <p:grpSp>
        <p:nvGrpSpPr>
          <p:cNvPr id="16" name="Skupina 15"/>
          <p:cNvGrpSpPr/>
          <p:nvPr/>
        </p:nvGrpSpPr>
        <p:grpSpPr>
          <a:xfrm>
            <a:off x="1979712" y="980728"/>
            <a:ext cx="5256584" cy="5256584"/>
            <a:chOff x="1907704" y="980728"/>
            <a:chExt cx="5256584" cy="5256584"/>
          </a:xfrm>
        </p:grpSpPr>
        <p:sp>
          <p:nvSpPr>
            <p:cNvPr id="11" name="Obdélník 10"/>
            <p:cNvSpPr/>
            <p:nvPr/>
          </p:nvSpPr>
          <p:spPr>
            <a:xfrm>
              <a:off x="1907704" y="980728"/>
              <a:ext cx="5256584" cy="525658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dirty="0"/>
            </a:p>
          </p:txBody>
        </p:sp>
        <p:grpSp>
          <p:nvGrpSpPr>
            <p:cNvPr id="15" name="Skupina 14"/>
            <p:cNvGrpSpPr/>
            <p:nvPr/>
          </p:nvGrpSpPr>
          <p:grpSpPr>
            <a:xfrm>
              <a:off x="2568639" y="1112989"/>
              <a:ext cx="4464496" cy="4824536"/>
              <a:chOff x="2568639" y="1112989"/>
              <a:chExt cx="4464496" cy="4824536"/>
            </a:xfrm>
          </p:grpSpPr>
          <p:cxnSp>
            <p:nvCxnSpPr>
              <p:cNvPr id="8" name="Přímá spojovací čára 7"/>
              <p:cNvCxnSpPr/>
              <p:nvPr/>
            </p:nvCxnSpPr>
            <p:spPr>
              <a:xfrm>
                <a:off x="4512855" y="1112989"/>
                <a:ext cx="0" cy="4824536"/>
              </a:xfrm>
              <a:prstGeom prst="line">
                <a:avLst/>
              </a:prstGeom>
              <a:ln>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 name="Přímá spojovací čára 9"/>
              <p:cNvCxnSpPr/>
              <p:nvPr/>
            </p:nvCxnSpPr>
            <p:spPr>
              <a:xfrm>
                <a:off x="2568639" y="3489253"/>
                <a:ext cx="4464496" cy="0"/>
              </a:xfrm>
              <a:prstGeom prst="line">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3" name="TextovéPole 12"/>
              <p:cNvSpPr txBox="1"/>
              <p:nvPr/>
            </p:nvSpPr>
            <p:spPr>
              <a:xfrm>
                <a:off x="3779912" y="1196752"/>
                <a:ext cx="615874" cy="369332"/>
              </a:xfrm>
              <a:prstGeom prst="rect">
                <a:avLst/>
              </a:prstGeom>
              <a:noFill/>
            </p:spPr>
            <p:txBody>
              <a:bodyPr wrap="none" rtlCol="0">
                <a:spAutoFit/>
              </a:bodyPr>
              <a:lstStyle/>
              <a:p>
                <a:r>
                  <a:rPr lang="cs-CZ" dirty="0" smtClean="0"/>
                  <a:t>B</a:t>
                </a:r>
                <a:r>
                  <a:rPr lang="en-US" dirty="0" smtClean="0"/>
                  <a:t> [T]</a:t>
                </a:r>
                <a:endParaRPr lang="cs-CZ" dirty="0"/>
              </a:p>
            </p:txBody>
          </p:sp>
          <p:sp>
            <p:nvSpPr>
              <p:cNvPr id="14" name="TextovéPole 13"/>
              <p:cNvSpPr txBox="1"/>
              <p:nvPr/>
            </p:nvSpPr>
            <p:spPr>
              <a:xfrm>
                <a:off x="5940152" y="3573016"/>
                <a:ext cx="1018227" cy="369332"/>
              </a:xfrm>
              <a:prstGeom prst="rect">
                <a:avLst/>
              </a:prstGeom>
              <a:noFill/>
            </p:spPr>
            <p:txBody>
              <a:bodyPr wrap="none" rtlCol="0">
                <a:spAutoFit/>
              </a:bodyPr>
              <a:lstStyle/>
              <a:p>
                <a:r>
                  <a:rPr lang="en-US" dirty="0" smtClean="0"/>
                  <a:t>H [Am</a:t>
                </a:r>
                <a:r>
                  <a:rPr lang="en-US" baseline="30000" dirty="0" smtClean="0"/>
                  <a:t>-1</a:t>
                </a:r>
                <a:r>
                  <a:rPr lang="en-US" dirty="0" smtClean="0"/>
                  <a:t> ]</a:t>
                </a:r>
                <a:endParaRPr lang="cs-CZ" dirty="0"/>
              </a:p>
            </p:txBody>
          </p:sp>
        </p:grpSp>
      </p:grpSp>
      <p:sp>
        <p:nvSpPr>
          <p:cNvPr id="6" name="Volný tvar 5"/>
          <p:cNvSpPr/>
          <p:nvPr/>
        </p:nvSpPr>
        <p:spPr>
          <a:xfrm>
            <a:off x="2843808" y="1556792"/>
            <a:ext cx="3043667" cy="3964745"/>
          </a:xfrm>
          <a:custGeom>
            <a:avLst/>
            <a:gdLst>
              <a:gd name="connsiteX0" fmla="*/ 0 w 3331699"/>
              <a:gd name="connsiteY0" fmla="*/ 3945988 h 3964745"/>
              <a:gd name="connsiteX1" fmla="*/ 365760 w 3331699"/>
              <a:gd name="connsiteY1" fmla="*/ 3763108 h 3964745"/>
              <a:gd name="connsiteX2" fmla="*/ 1055077 w 3331699"/>
              <a:gd name="connsiteY2" fmla="*/ 2736167 h 3964745"/>
              <a:gd name="connsiteX3" fmla="*/ 2222696 w 3331699"/>
              <a:gd name="connsiteY3" fmla="*/ 611945 h 3964745"/>
              <a:gd name="connsiteX4" fmla="*/ 3165231 w 3331699"/>
              <a:gd name="connsiteY4" fmla="*/ 133644 h 3964745"/>
              <a:gd name="connsiteX5" fmla="*/ 3221502 w 3331699"/>
              <a:gd name="connsiteY5" fmla="*/ 147711 h 3964745"/>
              <a:gd name="connsiteX6" fmla="*/ 2799471 w 3331699"/>
              <a:gd name="connsiteY6" fmla="*/ 1019908 h 3964745"/>
              <a:gd name="connsiteX7" fmla="*/ 1744394 w 3331699"/>
              <a:gd name="connsiteY7" fmla="*/ 3172265 h 3964745"/>
              <a:gd name="connsiteX8" fmla="*/ 1026942 w 3331699"/>
              <a:gd name="connsiteY8" fmla="*/ 3763108 h 3964745"/>
              <a:gd name="connsiteX9" fmla="*/ 70339 w 3331699"/>
              <a:gd name="connsiteY9" fmla="*/ 3945988 h 396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31699" h="3964745">
                <a:moveTo>
                  <a:pt x="0" y="3945988"/>
                </a:moveTo>
                <a:cubicBezTo>
                  <a:pt x="94957" y="3955366"/>
                  <a:pt x="189914" y="3964745"/>
                  <a:pt x="365760" y="3763108"/>
                </a:cubicBezTo>
                <a:cubicBezTo>
                  <a:pt x="541606" y="3561471"/>
                  <a:pt x="745588" y="3261361"/>
                  <a:pt x="1055077" y="2736167"/>
                </a:cubicBezTo>
                <a:cubicBezTo>
                  <a:pt x="1364566" y="2210973"/>
                  <a:pt x="1871004" y="1045699"/>
                  <a:pt x="2222696" y="611945"/>
                </a:cubicBezTo>
                <a:cubicBezTo>
                  <a:pt x="2574388" y="178191"/>
                  <a:pt x="2998763" y="211016"/>
                  <a:pt x="3165231" y="133644"/>
                </a:cubicBezTo>
                <a:cubicBezTo>
                  <a:pt x="3331699" y="56272"/>
                  <a:pt x="3282462" y="0"/>
                  <a:pt x="3221502" y="147711"/>
                </a:cubicBezTo>
                <a:cubicBezTo>
                  <a:pt x="3160542" y="295422"/>
                  <a:pt x="2799471" y="1019908"/>
                  <a:pt x="2799471" y="1019908"/>
                </a:cubicBezTo>
                <a:cubicBezTo>
                  <a:pt x="2553286" y="1524000"/>
                  <a:pt x="2039815" y="2715065"/>
                  <a:pt x="1744394" y="3172265"/>
                </a:cubicBezTo>
                <a:cubicBezTo>
                  <a:pt x="1448973" y="3629465"/>
                  <a:pt x="1305951" y="3634154"/>
                  <a:pt x="1026942" y="3763108"/>
                </a:cubicBezTo>
                <a:cubicBezTo>
                  <a:pt x="747933" y="3892062"/>
                  <a:pt x="409136" y="3919025"/>
                  <a:pt x="70339" y="3945988"/>
                </a:cubicBezTo>
              </a:path>
            </a:pathLst>
          </a:cu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7" name="Volný tvar 16"/>
          <p:cNvSpPr/>
          <p:nvPr/>
        </p:nvSpPr>
        <p:spPr>
          <a:xfrm>
            <a:off x="2411760" y="1018513"/>
            <a:ext cx="4000311" cy="4786752"/>
          </a:xfrm>
          <a:custGeom>
            <a:avLst/>
            <a:gdLst>
              <a:gd name="connsiteX0" fmla="*/ 14515 w 3689048"/>
              <a:gd name="connsiteY0" fmla="*/ 4654248 h 4871962"/>
              <a:gd name="connsiteX1" fmla="*/ 304800 w 3689048"/>
              <a:gd name="connsiteY1" fmla="*/ 4451048 h 4871962"/>
              <a:gd name="connsiteX2" fmla="*/ 986972 w 3689048"/>
              <a:gd name="connsiteY2" fmla="*/ 2636762 h 4871962"/>
              <a:gd name="connsiteX3" fmla="*/ 1494972 w 3689048"/>
              <a:gd name="connsiteY3" fmla="*/ 1098248 h 4871962"/>
              <a:gd name="connsiteX4" fmla="*/ 2423886 w 3689048"/>
              <a:gd name="connsiteY4" fmla="*/ 561219 h 4871962"/>
              <a:gd name="connsiteX5" fmla="*/ 3512458 w 3689048"/>
              <a:gd name="connsiteY5" fmla="*/ 299962 h 4871962"/>
              <a:gd name="connsiteX6" fmla="*/ 3483429 w 3689048"/>
              <a:gd name="connsiteY6" fmla="*/ 343505 h 4871962"/>
              <a:gd name="connsiteX7" fmla="*/ 2975429 w 3689048"/>
              <a:gd name="connsiteY7" fmla="*/ 2360991 h 4871962"/>
              <a:gd name="connsiteX8" fmla="*/ 2423886 w 3689048"/>
              <a:gd name="connsiteY8" fmla="*/ 4001105 h 4871962"/>
              <a:gd name="connsiteX9" fmla="*/ 1553029 w 3689048"/>
              <a:gd name="connsiteY9" fmla="*/ 4654248 h 4871962"/>
              <a:gd name="connsiteX10" fmla="*/ 0 w 3689048"/>
              <a:gd name="connsiteY10" fmla="*/ 4871962 h 4871962"/>
              <a:gd name="connsiteX11" fmla="*/ 0 w 3689048"/>
              <a:gd name="connsiteY11" fmla="*/ 4871962 h 4871962"/>
              <a:gd name="connsiteX0" fmla="*/ 113726 w 3788259"/>
              <a:gd name="connsiteY0" fmla="*/ 4654248 h 4886026"/>
              <a:gd name="connsiteX1" fmla="*/ 0 w 3788259"/>
              <a:gd name="connsiteY1" fmla="*/ 4886026 h 4886026"/>
              <a:gd name="connsiteX2" fmla="*/ 404011 w 3788259"/>
              <a:gd name="connsiteY2" fmla="*/ 4451048 h 4886026"/>
              <a:gd name="connsiteX3" fmla="*/ 1086183 w 3788259"/>
              <a:gd name="connsiteY3" fmla="*/ 2636762 h 4886026"/>
              <a:gd name="connsiteX4" fmla="*/ 1594183 w 3788259"/>
              <a:gd name="connsiteY4" fmla="*/ 1098248 h 4886026"/>
              <a:gd name="connsiteX5" fmla="*/ 2523097 w 3788259"/>
              <a:gd name="connsiteY5" fmla="*/ 561219 h 4886026"/>
              <a:gd name="connsiteX6" fmla="*/ 3611669 w 3788259"/>
              <a:gd name="connsiteY6" fmla="*/ 299962 h 4886026"/>
              <a:gd name="connsiteX7" fmla="*/ 3582640 w 3788259"/>
              <a:gd name="connsiteY7" fmla="*/ 343505 h 4886026"/>
              <a:gd name="connsiteX8" fmla="*/ 3074640 w 3788259"/>
              <a:gd name="connsiteY8" fmla="*/ 2360991 h 4886026"/>
              <a:gd name="connsiteX9" fmla="*/ 2523097 w 3788259"/>
              <a:gd name="connsiteY9" fmla="*/ 4001105 h 4886026"/>
              <a:gd name="connsiteX10" fmla="*/ 1652240 w 3788259"/>
              <a:gd name="connsiteY10" fmla="*/ 4654248 h 4886026"/>
              <a:gd name="connsiteX11" fmla="*/ 99211 w 3788259"/>
              <a:gd name="connsiteY11" fmla="*/ 4871962 h 4886026"/>
              <a:gd name="connsiteX12" fmla="*/ 99211 w 3788259"/>
              <a:gd name="connsiteY12" fmla="*/ 4871962 h 4886026"/>
              <a:gd name="connsiteX0" fmla="*/ 113726 w 3791220"/>
              <a:gd name="connsiteY0" fmla="*/ 4432207 h 4663985"/>
              <a:gd name="connsiteX1" fmla="*/ 0 w 3791220"/>
              <a:gd name="connsiteY1" fmla="*/ 4663985 h 4663985"/>
              <a:gd name="connsiteX2" fmla="*/ 404011 w 3791220"/>
              <a:gd name="connsiteY2" fmla="*/ 4229007 h 4663985"/>
              <a:gd name="connsiteX3" fmla="*/ 1086183 w 3791220"/>
              <a:gd name="connsiteY3" fmla="*/ 2414721 h 4663985"/>
              <a:gd name="connsiteX4" fmla="*/ 1594183 w 3791220"/>
              <a:gd name="connsiteY4" fmla="*/ 876207 h 4663985"/>
              <a:gd name="connsiteX5" fmla="*/ 2523097 w 3791220"/>
              <a:gd name="connsiteY5" fmla="*/ 339178 h 4663985"/>
              <a:gd name="connsiteX6" fmla="*/ 3611669 w 3791220"/>
              <a:gd name="connsiteY6" fmla="*/ 77921 h 4663985"/>
              <a:gd name="connsiteX7" fmla="*/ 3600401 w 3791220"/>
              <a:gd name="connsiteY7" fmla="*/ 343505 h 4663985"/>
              <a:gd name="connsiteX8" fmla="*/ 3074640 w 3791220"/>
              <a:gd name="connsiteY8" fmla="*/ 2138950 h 4663985"/>
              <a:gd name="connsiteX9" fmla="*/ 2523097 w 3791220"/>
              <a:gd name="connsiteY9" fmla="*/ 3779064 h 4663985"/>
              <a:gd name="connsiteX10" fmla="*/ 1652240 w 3791220"/>
              <a:gd name="connsiteY10" fmla="*/ 4432207 h 4663985"/>
              <a:gd name="connsiteX11" fmla="*/ 99211 w 3791220"/>
              <a:gd name="connsiteY11" fmla="*/ 4649921 h 4663985"/>
              <a:gd name="connsiteX12" fmla="*/ 99211 w 3791220"/>
              <a:gd name="connsiteY12" fmla="*/ 4649921 h 4663985"/>
              <a:gd name="connsiteX0" fmla="*/ 113726 w 3791220"/>
              <a:gd name="connsiteY0" fmla="*/ 4445001 h 4676779"/>
              <a:gd name="connsiteX1" fmla="*/ 0 w 3791220"/>
              <a:gd name="connsiteY1" fmla="*/ 4676779 h 4676779"/>
              <a:gd name="connsiteX2" fmla="*/ 404011 w 3791220"/>
              <a:gd name="connsiteY2" fmla="*/ 4241801 h 4676779"/>
              <a:gd name="connsiteX3" fmla="*/ 1086183 w 3791220"/>
              <a:gd name="connsiteY3" fmla="*/ 2427515 h 4676779"/>
              <a:gd name="connsiteX4" fmla="*/ 1594183 w 3791220"/>
              <a:gd name="connsiteY4" fmla="*/ 889001 h 4676779"/>
              <a:gd name="connsiteX5" fmla="*/ 2523097 w 3791220"/>
              <a:gd name="connsiteY5" fmla="*/ 351972 h 4676779"/>
              <a:gd name="connsiteX6" fmla="*/ 3611669 w 3791220"/>
              <a:gd name="connsiteY6" fmla="*/ 90715 h 4676779"/>
              <a:gd name="connsiteX7" fmla="*/ 3600401 w 3791220"/>
              <a:gd name="connsiteY7" fmla="*/ 356299 h 4676779"/>
              <a:gd name="connsiteX8" fmla="*/ 3168352 w 3791220"/>
              <a:gd name="connsiteY8" fmla="*/ 2228507 h 4676779"/>
              <a:gd name="connsiteX9" fmla="*/ 2523097 w 3791220"/>
              <a:gd name="connsiteY9" fmla="*/ 3791858 h 4676779"/>
              <a:gd name="connsiteX10" fmla="*/ 1652240 w 3791220"/>
              <a:gd name="connsiteY10" fmla="*/ 4445001 h 4676779"/>
              <a:gd name="connsiteX11" fmla="*/ 99211 w 3791220"/>
              <a:gd name="connsiteY11" fmla="*/ 4662715 h 4676779"/>
              <a:gd name="connsiteX12" fmla="*/ 99211 w 3791220"/>
              <a:gd name="connsiteY12" fmla="*/ 4662715 h 4676779"/>
              <a:gd name="connsiteX0" fmla="*/ 113726 w 3995975"/>
              <a:gd name="connsiteY0" fmla="*/ 4460743 h 4692521"/>
              <a:gd name="connsiteX1" fmla="*/ 0 w 3995975"/>
              <a:gd name="connsiteY1" fmla="*/ 4692521 h 4692521"/>
              <a:gd name="connsiteX2" fmla="*/ 404011 w 3995975"/>
              <a:gd name="connsiteY2" fmla="*/ 4257543 h 4692521"/>
              <a:gd name="connsiteX3" fmla="*/ 1086183 w 3995975"/>
              <a:gd name="connsiteY3" fmla="*/ 2443257 h 4692521"/>
              <a:gd name="connsiteX4" fmla="*/ 1594183 w 3995975"/>
              <a:gd name="connsiteY4" fmla="*/ 904743 h 4692521"/>
              <a:gd name="connsiteX5" fmla="*/ 2523097 w 3995975"/>
              <a:gd name="connsiteY5" fmla="*/ 367714 h 4692521"/>
              <a:gd name="connsiteX6" fmla="*/ 3816424 w 3995975"/>
              <a:gd name="connsiteY6" fmla="*/ 12001 h 4692521"/>
              <a:gd name="connsiteX7" fmla="*/ 3600401 w 3995975"/>
              <a:gd name="connsiteY7" fmla="*/ 372041 h 4692521"/>
              <a:gd name="connsiteX8" fmla="*/ 3168352 w 3995975"/>
              <a:gd name="connsiteY8" fmla="*/ 2244249 h 4692521"/>
              <a:gd name="connsiteX9" fmla="*/ 2523097 w 3995975"/>
              <a:gd name="connsiteY9" fmla="*/ 3807600 h 4692521"/>
              <a:gd name="connsiteX10" fmla="*/ 1652240 w 3995975"/>
              <a:gd name="connsiteY10" fmla="*/ 4460743 h 4692521"/>
              <a:gd name="connsiteX11" fmla="*/ 99211 w 3995975"/>
              <a:gd name="connsiteY11" fmla="*/ 4678457 h 4692521"/>
              <a:gd name="connsiteX12" fmla="*/ 99211 w 3995975"/>
              <a:gd name="connsiteY12" fmla="*/ 4678457 h 4692521"/>
              <a:gd name="connsiteX0" fmla="*/ 113726 w 3983973"/>
              <a:gd name="connsiteY0" fmla="*/ 4509470 h 4741248"/>
              <a:gd name="connsiteX1" fmla="*/ 0 w 3983973"/>
              <a:gd name="connsiteY1" fmla="*/ 4741248 h 4741248"/>
              <a:gd name="connsiteX2" fmla="*/ 404011 w 3983973"/>
              <a:gd name="connsiteY2" fmla="*/ 4306270 h 4741248"/>
              <a:gd name="connsiteX3" fmla="*/ 1086183 w 3983973"/>
              <a:gd name="connsiteY3" fmla="*/ 2491984 h 4741248"/>
              <a:gd name="connsiteX4" fmla="*/ 1594183 w 3983973"/>
              <a:gd name="connsiteY4" fmla="*/ 953470 h 4741248"/>
              <a:gd name="connsiteX5" fmla="*/ 2523097 w 3983973"/>
              <a:gd name="connsiteY5" fmla="*/ 416441 h 4741248"/>
              <a:gd name="connsiteX6" fmla="*/ 3816424 w 3983973"/>
              <a:gd name="connsiteY6" fmla="*/ 60728 h 4741248"/>
              <a:gd name="connsiteX7" fmla="*/ 3528392 w 3983973"/>
              <a:gd name="connsiteY7" fmla="*/ 780808 h 4741248"/>
              <a:gd name="connsiteX8" fmla="*/ 3168352 w 3983973"/>
              <a:gd name="connsiteY8" fmla="*/ 2292976 h 4741248"/>
              <a:gd name="connsiteX9" fmla="*/ 2523097 w 3983973"/>
              <a:gd name="connsiteY9" fmla="*/ 3856327 h 4741248"/>
              <a:gd name="connsiteX10" fmla="*/ 1652240 w 3983973"/>
              <a:gd name="connsiteY10" fmla="*/ 4509470 h 4741248"/>
              <a:gd name="connsiteX11" fmla="*/ 99211 w 3983973"/>
              <a:gd name="connsiteY11" fmla="*/ 4727184 h 4741248"/>
              <a:gd name="connsiteX12" fmla="*/ 99211 w 3983973"/>
              <a:gd name="connsiteY12" fmla="*/ 4727184 h 4741248"/>
              <a:gd name="connsiteX0" fmla="*/ 113726 w 3983973"/>
              <a:gd name="connsiteY0" fmla="*/ 4554973 h 4786751"/>
              <a:gd name="connsiteX1" fmla="*/ 0 w 3983973"/>
              <a:gd name="connsiteY1" fmla="*/ 4786751 h 4786751"/>
              <a:gd name="connsiteX2" fmla="*/ 404011 w 3983973"/>
              <a:gd name="connsiteY2" fmla="*/ 4351773 h 4786751"/>
              <a:gd name="connsiteX3" fmla="*/ 1086183 w 3983973"/>
              <a:gd name="connsiteY3" fmla="*/ 2537487 h 4786751"/>
              <a:gd name="connsiteX4" fmla="*/ 1594183 w 3983973"/>
              <a:gd name="connsiteY4" fmla="*/ 998973 h 4786751"/>
              <a:gd name="connsiteX5" fmla="*/ 2523097 w 3983973"/>
              <a:gd name="connsiteY5" fmla="*/ 461944 h 4786751"/>
              <a:gd name="connsiteX6" fmla="*/ 3816424 w 3983973"/>
              <a:gd name="connsiteY6" fmla="*/ 106231 h 4786751"/>
              <a:gd name="connsiteX7" fmla="*/ 3528392 w 3983973"/>
              <a:gd name="connsiteY7" fmla="*/ 826311 h 4786751"/>
              <a:gd name="connsiteX8" fmla="*/ 3168352 w 3983973"/>
              <a:gd name="connsiteY8" fmla="*/ 2338479 h 4786751"/>
              <a:gd name="connsiteX9" fmla="*/ 2523097 w 3983973"/>
              <a:gd name="connsiteY9" fmla="*/ 3901830 h 4786751"/>
              <a:gd name="connsiteX10" fmla="*/ 1652240 w 3983973"/>
              <a:gd name="connsiteY10" fmla="*/ 4554973 h 4786751"/>
              <a:gd name="connsiteX11" fmla="*/ 99211 w 3983973"/>
              <a:gd name="connsiteY11" fmla="*/ 4772687 h 4786751"/>
              <a:gd name="connsiteX12" fmla="*/ 99211 w 3983973"/>
              <a:gd name="connsiteY12" fmla="*/ 4772687 h 4786751"/>
              <a:gd name="connsiteX0" fmla="*/ 113726 w 4127989"/>
              <a:gd name="connsiteY0" fmla="*/ 4554973 h 4786751"/>
              <a:gd name="connsiteX1" fmla="*/ 0 w 4127989"/>
              <a:gd name="connsiteY1" fmla="*/ 4786751 h 4786751"/>
              <a:gd name="connsiteX2" fmla="*/ 404011 w 4127989"/>
              <a:gd name="connsiteY2" fmla="*/ 4351773 h 4786751"/>
              <a:gd name="connsiteX3" fmla="*/ 1086183 w 4127989"/>
              <a:gd name="connsiteY3" fmla="*/ 2537487 h 4786751"/>
              <a:gd name="connsiteX4" fmla="*/ 1594183 w 4127989"/>
              <a:gd name="connsiteY4" fmla="*/ 998973 h 4786751"/>
              <a:gd name="connsiteX5" fmla="*/ 2523097 w 4127989"/>
              <a:gd name="connsiteY5" fmla="*/ 461944 h 4786751"/>
              <a:gd name="connsiteX6" fmla="*/ 3960440 w 4127989"/>
              <a:gd name="connsiteY6" fmla="*/ 106232 h 4786751"/>
              <a:gd name="connsiteX7" fmla="*/ 3528392 w 4127989"/>
              <a:gd name="connsiteY7" fmla="*/ 826311 h 4786751"/>
              <a:gd name="connsiteX8" fmla="*/ 3168352 w 4127989"/>
              <a:gd name="connsiteY8" fmla="*/ 2338479 h 4786751"/>
              <a:gd name="connsiteX9" fmla="*/ 2523097 w 4127989"/>
              <a:gd name="connsiteY9" fmla="*/ 3901830 h 4786751"/>
              <a:gd name="connsiteX10" fmla="*/ 1652240 w 4127989"/>
              <a:gd name="connsiteY10" fmla="*/ 4554973 h 4786751"/>
              <a:gd name="connsiteX11" fmla="*/ 99211 w 4127989"/>
              <a:gd name="connsiteY11" fmla="*/ 4772687 h 4786751"/>
              <a:gd name="connsiteX12" fmla="*/ 99211 w 4127989"/>
              <a:gd name="connsiteY12" fmla="*/ 4772687 h 4786751"/>
              <a:gd name="connsiteX0" fmla="*/ 113726 w 4216336"/>
              <a:gd name="connsiteY0" fmla="*/ 4554973 h 4786751"/>
              <a:gd name="connsiteX1" fmla="*/ 0 w 4216336"/>
              <a:gd name="connsiteY1" fmla="*/ 4786751 h 4786751"/>
              <a:gd name="connsiteX2" fmla="*/ 404011 w 4216336"/>
              <a:gd name="connsiteY2" fmla="*/ 4351773 h 4786751"/>
              <a:gd name="connsiteX3" fmla="*/ 1086183 w 4216336"/>
              <a:gd name="connsiteY3" fmla="*/ 2537487 h 4786751"/>
              <a:gd name="connsiteX4" fmla="*/ 1594183 w 4216336"/>
              <a:gd name="connsiteY4" fmla="*/ 998973 h 4786751"/>
              <a:gd name="connsiteX5" fmla="*/ 2523097 w 4216336"/>
              <a:gd name="connsiteY5" fmla="*/ 461944 h 4786751"/>
              <a:gd name="connsiteX6" fmla="*/ 3960440 w 4216336"/>
              <a:gd name="connsiteY6" fmla="*/ 106232 h 4786751"/>
              <a:gd name="connsiteX7" fmla="*/ 3528392 w 4216336"/>
              <a:gd name="connsiteY7" fmla="*/ 826311 h 4786751"/>
              <a:gd name="connsiteX8" fmla="*/ 3168352 w 4216336"/>
              <a:gd name="connsiteY8" fmla="*/ 2338479 h 4786751"/>
              <a:gd name="connsiteX9" fmla="*/ 2523097 w 4216336"/>
              <a:gd name="connsiteY9" fmla="*/ 3901830 h 4786751"/>
              <a:gd name="connsiteX10" fmla="*/ 1652240 w 4216336"/>
              <a:gd name="connsiteY10" fmla="*/ 4554973 h 4786751"/>
              <a:gd name="connsiteX11" fmla="*/ 99211 w 4216336"/>
              <a:gd name="connsiteY11" fmla="*/ 4772687 h 4786751"/>
              <a:gd name="connsiteX12" fmla="*/ 99211 w 4216336"/>
              <a:gd name="connsiteY12" fmla="*/ 4772687 h 4786751"/>
              <a:gd name="connsiteX0" fmla="*/ 113726 w 4216336"/>
              <a:gd name="connsiteY0" fmla="*/ 4554973 h 4786751"/>
              <a:gd name="connsiteX1" fmla="*/ 0 w 4216336"/>
              <a:gd name="connsiteY1" fmla="*/ 4786751 h 4786751"/>
              <a:gd name="connsiteX2" fmla="*/ 404011 w 4216336"/>
              <a:gd name="connsiteY2" fmla="*/ 4351773 h 4786751"/>
              <a:gd name="connsiteX3" fmla="*/ 1086183 w 4216336"/>
              <a:gd name="connsiteY3" fmla="*/ 2537487 h 4786751"/>
              <a:gd name="connsiteX4" fmla="*/ 1594183 w 4216336"/>
              <a:gd name="connsiteY4" fmla="*/ 998973 h 4786751"/>
              <a:gd name="connsiteX5" fmla="*/ 2523097 w 4216336"/>
              <a:gd name="connsiteY5" fmla="*/ 461944 h 4786751"/>
              <a:gd name="connsiteX6" fmla="*/ 3960440 w 4216336"/>
              <a:gd name="connsiteY6" fmla="*/ 106232 h 4786751"/>
              <a:gd name="connsiteX7" fmla="*/ 3528392 w 4216336"/>
              <a:gd name="connsiteY7" fmla="*/ 826311 h 4786751"/>
              <a:gd name="connsiteX8" fmla="*/ 3168352 w 4216336"/>
              <a:gd name="connsiteY8" fmla="*/ 2338479 h 4786751"/>
              <a:gd name="connsiteX9" fmla="*/ 2523097 w 4216336"/>
              <a:gd name="connsiteY9" fmla="*/ 3901830 h 4786751"/>
              <a:gd name="connsiteX10" fmla="*/ 1652240 w 4216336"/>
              <a:gd name="connsiteY10" fmla="*/ 4554973 h 4786751"/>
              <a:gd name="connsiteX11" fmla="*/ 99211 w 4216336"/>
              <a:gd name="connsiteY11" fmla="*/ 4772687 h 4786751"/>
              <a:gd name="connsiteX12" fmla="*/ 99211 w 4216336"/>
              <a:gd name="connsiteY12" fmla="*/ 4772687 h 4786751"/>
              <a:gd name="connsiteX0" fmla="*/ 113726 w 4000311"/>
              <a:gd name="connsiteY0" fmla="*/ 4554973 h 4786751"/>
              <a:gd name="connsiteX1" fmla="*/ 0 w 4000311"/>
              <a:gd name="connsiteY1" fmla="*/ 4786751 h 4786751"/>
              <a:gd name="connsiteX2" fmla="*/ 404011 w 4000311"/>
              <a:gd name="connsiteY2" fmla="*/ 4351773 h 4786751"/>
              <a:gd name="connsiteX3" fmla="*/ 1086183 w 4000311"/>
              <a:gd name="connsiteY3" fmla="*/ 2537487 h 4786751"/>
              <a:gd name="connsiteX4" fmla="*/ 1594183 w 4000311"/>
              <a:gd name="connsiteY4" fmla="*/ 998973 h 4786751"/>
              <a:gd name="connsiteX5" fmla="*/ 2523097 w 4000311"/>
              <a:gd name="connsiteY5" fmla="*/ 461944 h 4786751"/>
              <a:gd name="connsiteX6" fmla="*/ 3744415 w 4000311"/>
              <a:gd name="connsiteY6" fmla="*/ 178240 h 4786751"/>
              <a:gd name="connsiteX7" fmla="*/ 3528392 w 4000311"/>
              <a:gd name="connsiteY7" fmla="*/ 826311 h 4786751"/>
              <a:gd name="connsiteX8" fmla="*/ 3168352 w 4000311"/>
              <a:gd name="connsiteY8" fmla="*/ 2338479 h 4786751"/>
              <a:gd name="connsiteX9" fmla="*/ 2523097 w 4000311"/>
              <a:gd name="connsiteY9" fmla="*/ 3901830 h 4786751"/>
              <a:gd name="connsiteX10" fmla="*/ 1652240 w 4000311"/>
              <a:gd name="connsiteY10" fmla="*/ 4554973 h 4786751"/>
              <a:gd name="connsiteX11" fmla="*/ 99211 w 4000311"/>
              <a:gd name="connsiteY11" fmla="*/ 4772687 h 4786751"/>
              <a:gd name="connsiteX12" fmla="*/ 99211 w 4000311"/>
              <a:gd name="connsiteY12" fmla="*/ 4772687 h 4786751"/>
              <a:gd name="connsiteX0" fmla="*/ 72008 w 4000311"/>
              <a:gd name="connsiteY0" fmla="*/ 4786752 h 4786752"/>
              <a:gd name="connsiteX1" fmla="*/ 0 w 4000311"/>
              <a:gd name="connsiteY1" fmla="*/ 4786751 h 4786752"/>
              <a:gd name="connsiteX2" fmla="*/ 404011 w 4000311"/>
              <a:gd name="connsiteY2" fmla="*/ 4351773 h 4786752"/>
              <a:gd name="connsiteX3" fmla="*/ 1086183 w 4000311"/>
              <a:gd name="connsiteY3" fmla="*/ 2537487 h 4786752"/>
              <a:gd name="connsiteX4" fmla="*/ 1594183 w 4000311"/>
              <a:gd name="connsiteY4" fmla="*/ 998973 h 4786752"/>
              <a:gd name="connsiteX5" fmla="*/ 2523097 w 4000311"/>
              <a:gd name="connsiteY5" fmla="*/ 461944 h 4786752"/>
              <a:gd name="connsiteX6" fmla="*/ 3744415 w 4000311"/>
              <a:gd name="connsiteY6" fmla="*/ 178240 h 4786752"/>
              <a:gd name="connsiteX7" fmla="*/ 3528392 w 4000311"/>
              <a:gd name="connsiteY7" fmla="*/ 826311 h 4786752"/>
              <a:gd name="connsiteX8" fmla="*/ 3168352 w 4000311"/>
              <a:gd name="connsiteY8" fmla="*/ 2338479 h 4786752"/>
              <a:gd name="connsiteX9" fmla="*/ 2523097 w 4000311"/>
              <a:gd name="connsiteY9" fmla="*/ 3901830 h 4786752"/>
              <a:gd name="connsiteX10" fmla="*/ 1652240 w 4000311"/>
              <a:gd name="connsiteY10" fmla="*/ 4554973 h 4786752"/>
              <a:gd name="connsiteX11" fmla="*/ 99211 w 4000311"/>
              <a:gd name="connsiteY11" fmla="*/ 4772687 h 4786752"/>
              <a:gd name="connsiteX12" fmla="*/ 99211 w 4000311"/>
              <a:gd name="connsiteY12" fmla="*/ 4772687 h 4786752"/>
              <a:gd name="connsiteX0" fmla="*/ 72008 w 4000311"/>
              <a:gd name="connsiteY0" fmla="*/ 4786752 h 4786752"/>
              <a:gd name="connsiteX1" fmla="*/ 0 w 4000311"/>
              <a:gd name="connsiteY1" fmla="*/ 4786751 h 4786752"/>
              <a:gd name="connsiteX2" fmla="*/ 404011 w 4000311"/>
              <a:gd name="connsiteY2" fmla="*/ 4351773 h 4786752"/>
              <a:gd name="connsiteX3" fmla="*/ 1086183 w 4000311"/>
              <a:gd name="connsiteY3" fmla="*/ 2537487 h 4786752"/>
              <a:gd name="connsiteX4" fmla="*/ 1594183 w 4000311"/>
              <a:gd name="connsiteY4" fmla="*/ 998973 h 4786752"/>
              <a:gd name="connsiteX5" fmla="*/ 2523097 w 4000311"/>
              <a:gd name="connsiteY5" fmla="*/ 461944 h 4786752"/>
              <a:gd name="connsiteX6" fmla="*/ 3744415 w 4000311"/>
              <a:gd name="connsiteY6" fmla="*/ 178240 h 4786752"/>
              <a:gd name="connsiteX7" fmla="*/ 3528392 w 4000311"/>
              <a:gd name="connsiteY7" fmla="*/ 826311 h 4786752"/>
              <a:gd name="connsiteX8" fmla="*/ 3168352 w 4000311"/>
              <a:gd name="connsiteY8" fmla="*/ 2338479 h 4786752"/>
              <a:gd name="connsiteX9" fmla="*/ 2523097 w 4000311"/>
              <a:gd name="connsiteY9" fmla="*/ 3901830 h 4786752"/>
              <a:gd name="connsiteX10" fmla="*/ 1652240 w 4000311"/>
              <a:gd name="connsiteY10" fmla="*/ 4554973 h 4786752"/>
              <a:gd name="connsiteX11" fmla="*/ 99211 w 4000311"/>
              <a:gd name="connsiteY11" fmla="*/ 4772687 h 4786752"/>
              <a:gd name="connsiteX12" fmla="*/ 99211 w 4000311"/>
              <a:gd name="connsiteY12" fmla="*/ 4772687 h 4786752"/>
              <a:gd name="connsiteX0" fmla="*/ 236169 w 4164472"/>
              <a:gd name="connsiteY0" fmla="*/ 4786752 h 4858759"/>
              <a:gd name="connsiteX1" fmla="*/ 164161 w 4164472"/>
              <a:gd name="connsiteY1" fmla="*/ 4786751 h 4858759"/>
              <a:gd name="connsiteX2" fmla="*/ 568172 w 4164472"/>
              <a:gd name="connsiteY2" fmla="*/ 4351773 h 4858759"/>
              <a:gd name="connsiteX3" fmla="*/ 1250344 w 4164472"/>
              <a:gd name="connsiteY3" fmla="*/ 2537487 h 4858759"/>
              <a:gd name="connsiteX4" fmla="*/ 1758344 w 4164472"/>
              <a:gd name="connsiteY4" fmla="*/ 998973 h 4858759"/>
              <a:gd name="connsiteX5" fmla="*/ 2687258 w 4164472"/>
              <a:gd name="connsiteY5" fmla="*/ 461944 h 4858759"/>
              <a:gd name="connsiteX6" fmla="*/ 3908576 w 4164472"/>
              <a:gd name="connsiteY6" fmla="*/ 178240 h 4858759"/>
              <a:gd name="connsiteX7" fmla="*/ 3692553 w 4164472"/>
              <a:gd name="connsiteY7" fmla="*/ 826311 h 4858759"/>
              <a:gd name="connsiteX8" fmla="*/ 3332513 w 4164472"/>
              <a:gd name="connsiteY8" fmla="*/ 2338479 h 4858759"/>
              <a:gd name="connsiteX9" fmla="*/ 2687258 w 4164472"/>
              <a:gd name="connsiteY9" fmla="*/ 3901830 h 4858759"/>
              <a:gd name="connsiteX10" fmla="*/ 1816401 w 4164472"/>
              <a:gd name="connsiteY10" fmla="*/ 4554973 h 4858759"/>
              <a:gd name="connsiteX11" fmla="*/ 263372 w 4164472"/>
              <a:gd name="connsiteY11" fmla="*/ 4772687 h 4858759"/>
              <a:gd name="connsiteX12" fmla="*/ 236169 w 4164472"/>
              <a:gd name="connsiteY12" fmla="*/ 4858759 h 4858759"/>
              <a:gd name="connsiteX0" fmla="*/ 72008 w 4000311"/>
              <a:gd name="connsiteY0" fmla="*/ 4786752 h 4786752"/>
              <a:gd name="connsiteX1" fmla="*/ 0 w 4000311"/>
              <a:gd name="connsiteY1" fmla="*/ 4786751 h 4786752"/>
              <a:gd name="connsiteX2" fmla="*/ 404011 w 4000311"/>
              <a:gd name="connsiteY2" fmla="*/ 4351773 h 4786752"/>
              <a:gd name="connsiteX3" fmla="*/ 1086183 w 4000311"/>
              <a:gd name="connsiteY3" fmla="*/ 2537487 h 4786752"/>
              <a:gd name="connsiteX4" fmla="*/ 1594183 w 4000311"/>
              <a:gd name="connsiteY4" fmla="*/ 998973 h 4786752"/>
              <a:gd name="connsiteX5" fmla="*/ 2523097 w 4000311"/>
              <a:gd name="connsiteY5" fmla="*/ 461944 h 4786752"/>
              <a:gd name="connsiteX6" fmla="*/ 3744415 w 4000311"/>
              <a:gd name="connsiteY6" fmla="*/ 178240 h 4786752"/>
              <a:gd name="connsiteX7" fmla="*/ 3528392 w 4000311"/>
              <a:gd name="connsiteY7" fmla="*/ 826311 h 4786752"/>
              <a:gd name="connsiteX8" fmla="*/ 3168352 w 4000311"/>
              <a:gd name="connsiteY8" fmla="*/ 2338479 h 4786752"/>
              <a:gd name="connsiteX9" fmla="*/ 2523097 w 4000311"/>
              <a:gd name="connsiteY9" fmla="*/ 3901830 h 4786752"/>
              <a:gd name="connsiteX10" fmla="*/ 1652240 w 4000311"/>
              <a:gd name="connsiteY10" fmla="*/ 4554973 h 4786752"/>
              <a:gd name="connsiteX11" fmla="*/ 99211 w 4000311"/>
              <a:gd name="connsiteY11" fmla="*/ 4772687 h 4786752"/>
              <a:gd name="connsiteX0" fmla="*/ 72008 w 4000311"/>
              <a:gd name="connsiteY0" fmla="*/ 4786752 h 4786752"/>
              <a:gd name="connsiteX1" fmla="*/ 0 w 4000311"/>
              <a:gd name="connsiteY1" fmla="*/ 4786751 h 4786752"/>
              <a:gd name="connsiteX2" fmla="*/ 404011 w 4000311"/>
              <a:gd name="connsiteY2" fmla="*/ 4351773 h 4786752"/>
              <a:gd name="connsiteX3" fmla="*/ 1086183 w 4000311"/>
              <a:gd name="connsiteY3" fmla="*/ 2537487 h 4786752"/>
              <a:gd name="connsiteX4" fmla="*/ 1594183 w 4000311"/>
              <a:gd name="connsiteY4" fmla="*/ 998973 h 4786752"/>
              <a:gd name="connsiteX5" fmla="*/ 2523097 w 4000311"/>
              <a:gd name="connsiteY5" fmla="*/ 461944 h 4786752"/>
              <a:gd name="connsiteX6" fmla="*/ 3744415 w 4000311"/>
              <a:gd name="connsiteY6" fmla="*/ 178240 h 4786752"/>
              <a:gd name="connsiteX7" fmla="*/ 3528392 w 4000311"/>
              <a:gd name="connsiteY7" fmla="*/ 826311 h 4786752"/>
              <a:gd name="connsiteX8" fmla="*/ 3168352 w 4000311"/>
              <a:gd name="connsiteY8" fmla="*/ 2338479 h 4786752"/>
              <a:gd name="connsiteX9" fmla="*/ 2592288 w 4000311"/>
              <a:gd name="connsiteY9" fmla="*/ 3994663 h 4786752"/>
              <a:gd name="connsiteX10" fmla="*/ 1652240 w 4000311"/>
              <a:gd name="connsiteY10" fmla="*/ 4554973 h 4786752"/>
              <a:gd name="connsiteX11" fmla="*/ 99211 w 4000311"/>
              <a:gd name="connsiteY11" fmla="*/ 4772687 h 4786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00311" h="4786752">
                <a:moveTo>
                  <a:pt x="72008" y="4786752"/>
                </a:moveTo>
                <a:lnTo>
                  <a:pt x="0" y="4786751"/>
                </a:lnTo>
                <a:cubicBezTo>
                  <a:pt x="48381" y="4752884"/>
                  <a:pt x="222980" y="4726650"/>
                  <a:pt x="404011" y="4351773"/>
                </a:cubicBezTo>
                <a:cubicBezTo>
                  <a:pt x="585042" y="3976896"/>
                  <a:pt x="887821" y="3096287"/>
                  <a:pt x="1086183" y="2537487"/>
                </a:cubicBezTo>
                <a:cubicBezTo>
                  <a:pt x="1284545" y="1978687"/>
                  <a:pt x="1354697" y="1344897"/>
                  <a:pt x="1594183" y="998973"/>
                </a:cubicBezTo>
                <a:cubicBezTo>
                  <a:pt x="1833669" y="653049"/>
                  <a:pt x="2164725" y="598733"/>
                  <a:pt x="2523097" y="461944"/>
                </a:cubicBezTo>
                <a:cubicBezTo>
                  <a:pt x="2881469" y="325155"/>
                  <a:pt x="3241482" y="196890"/>
                  <a:pt x="3744415" y="178240"/>
                </a:cubicBezTo>
                <a:cubicBezTo>
                  <a:pt x="4000311" y="246902"/>
                  <a:pt x="3706293" y="0"/>
                  <a:pt x="3528392" y="826311"/>
                </a:cubicBezTo>
                <a:cubicBezTo>
                  <a:pt x="3420380" y="1198352"/>
                  <a:pt x="3324369" y="1810420"/>
                  <a:pt x="3168352" y="2338479"/>
                </a:cubicBezTo>
                <a:cubicBezTo>
                  <a:pt x="3012335" y="2866538"/>
                  <a:pt x="2844973" y="3625247"/>
                  <a:pt x="2592288" y="3994663"/>
                </a:cubicBezTo>
                <a:cubicBezTo>
                  <a:pt x="2339603" y="4364079"/>
                  <a:pt x="2067753" y="4425302"/>
                  <a:pt x="1652240" y="4554973"/>
                </a:cubicBezTo>
                <a:cubicBezTo>
                  <a:pt x="1236727" y="4684644"/>
                  <a:pt x="362583" y="4722056"/>
                  <a:pt x="99211" y="4772687"/>
                </a:cubicBezTo>
              </a:path>
            </a:pathLst>
          </a:custGeom>
          <a:ln w="1905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grpSp>
        <p:nvGrpSpPr>
          <p:cNvPr id="32" name="Skupina 31"/>
          <p:cNvGrpSpPr/>
          <p:nvPr/>
        </p:nvGrpSpPr>
        <p:grpSpPr>
          <a:xfrm>
            <a:off x="251520" y="1844824"/>
            <a:ext cx="8640960" cy="4524315"/>
            <a:chOff x="-1332656" y="1772816"/>
            <a:chExt cx="8640960" cy="4524315"/>
          </a:xfrm>
        </p:grpSpPr>
        <p:sp>
          <p:nvSpPr>
            <p:cNvPr id="18" name="TextovéPole 17"/>
            <p:cNvSpPr txBox="1"/>
            <p:nvPr/>
          </p:nvSpPr>
          <p:spPr>
            <a:xfrm>
              <a:off x="-1332656" y="1772816"/>
              <a:ext cx="8640960" cy="452431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342900" indent="-342900"/>
              <a:r>
                <a:rPr lang="cs-CZ" dirty="0" smtClean="0"/>
                <a:t>Při průchodu magnetického indukčního toku prostředím dochází k postupnému zeslabování tohoto toku. Podobně jako elektrický odpor pro elektrický obvod se používá magnetický odpor </a:t>
              </a:r>
              <a:r>
                <a:rPr lang="cs-CZ" dirty="0" err="1" smtClean="0"/>
                <a:t>R</a:t>
              </a:r>
              <a:r>
                <a:rPr lang="cs-CZ" baseline="-25000" dirty="0" err="1" smtClean="0"/>
                <a:t>m</a:t>
              </a:r>
              <a:r>
                <a:rPr lang="cs-CZ" dirty="0" smtClean="0"/>
                <a:t> pro magnetický obvod:</a:t>
              </a:r>
            </a:p>
            <a:p>
              <a:pPr marL="342900" indent="-342900"/>
              <a:endParaRPr lang="cs-CZ" dirty="0" smtClean="0"/>
            </a:p>
            <a:p>
              <a:pPr marL="342900" indent="-342900"/>
              <a:r>
                <a:rPr lang="cs-CZ" dirty="0" smtClean="0"/>
                <a:t>	                            </a:t>
              </a:r>
              <a:r>
                <a:rPr lang="cs-CZ" dirty="0" err="1" smtClean="0"/>
                <a:t>R</a:t>
              </a:r>
              <a:r>
                <a:rPr lang="cs-CZ" baseline="-25000" dirty="0" err="1" smtClean="0"/>
                <a:t>m</a:t>
              </a:r>
              <a:r>
                <a:rPr lang="cs-CZ" dirty="0" smtClean="0"/>
                <a:t> = </a:t>
              </a:r>
            </a:p>
            <a:p>
              <a:pPr marL="342900" indent="-342900"/>
              <a:endParaRPr lang="cs-CZ" dirty="0" smtClean="0"/>
            </a:p>
            <a:p>
              <a:pPr marL="342900" indent="-342900">
                <a:buFont typeface="+mj-lt"/>
                <a:buAutoNum type="arabicPeriod"/>
              </a:pPr>
              <a:r>
                <a:rPr lang="cs-CZ" dirty="0" smtClean="0"/>
                <a:t>Jaký magnetický odpor má vzduchová mezera s délkou  20 mm a průřezem 40 cm</a:t>
              </a:r>
              <a:r>
                <a:rPr lang="cs-CZ" baseline="30000" dirty="0" smtClean="0"/>
                <a:t>2</a:t>
              </a:r>
              <a:r>
                <a:rPr lang="cs-CZ" dirty="0" smtClean="0"/>
                <a:t> ?</a:t>
              </a:r>
            </a:p>
            <a:p>
              <a:pPr marL="342900" indent="-342900">
                <a:buFont typeface="+mj-lt"/>
                <a:buAutoNum type="arabicPeriod"/>
              </a:pPr>
              <a:endParaRPr lang="cs-CZ" dirty="0" smtClean="0"/>
            </a:p>
            <a:p>
              <a:pPr marL="342900" indent="-342900">
                <a:buFont typeface="+mj-lt"/>
                <a:buAutoNum type="arabicPeriod"/>
              </a:pPr>
              <a:r>
                <a:rPr lang="cs-CZ" dirty="0" smtClean="0"/>
                <a:t>Určete magnetický odpor prstence s průřezem 40 cm</a:t>
              </a:r>
              <a:r>
                <a:rPr lang="cs-CZ" baseline="30000" dirty="0" smtClean="0"/>
                <a:t>2</a:t>
              </a:r>
              <a:r>
                <a:rPr lang="cs-CZ" dirty="0" smtClean="0"/>
                <a:t>, se střední délkou 62 cm (</a:t>
              </a:r>
              <a:r>
                <a:rPr lang="cs-CZ" dirty="0" err="1" smtClean="0">
                  <a:latin typeface="Symbol" pitchFamily="18" charset="2"/>
                </a:rPr>
                <a:t>m</a:t>
              </a:r>
              <a:r>
                <a:rPr lang="cs-CZ" baseline="-25000" dirty="0" err="1" smtClean="0"/>
                <a:t>r</a:t>
              </a:r>
              <a:r>
                <a:rPr lang="cs-CZ" dirty="0" smtClean="0"/>
                <a:t> = 500)</a:t>
              </a:r>
            </a:p>
            <a:p>
              <a:pPr marL="342900" indent="-342900">
                <a:buFont typeface="+mj-lt"/>
                <a:buAutoNum type="arabicPeriod"/>
              </a:pPr>
              <a:endParaRPr lang="cs-CZ" dirty="0" smtClean="0"/>
            </a:p>
            <a:p>
              <a:pPr marL="342900" indent="-342900">
                <a:buFont typeface="+mj-lt"/>
                <a:buAutoNum type="arabicPeriod"/>
              </a:pPr>
              <a:r>
                <a:rPr lang="cs-CZ" dirty="0" smtClean="0"/>
                <a:t>Při jakém </a:t>
              </a:r>
              <a:r>
                <a:rPr lang="cs-CZ" dirty="0" err="1" smtClean="0"/>
                <a:t>magnetomotorickém</a:t>
              </a:r>
              <a:r>
                <a:rPr lang="cs-CZ" dirty="0" smtClean="0"/>
                <a:t> napětí  vzniká ve vzduchové mezeře 0,002 m magnetická indukce 1,2 T?</a:t>
              </a:r>
            </a:p>
            <a:p>
              <a:pPr marL="342900" indent="-342900">
                <a:buFont typeface="+mj-lt"/>
                <a:buAutoNum type="arabicPeriod"/>
              </a:pPr>
              <a:endParaRPr lang="cs-CZ" dirty="0" smtClean="0"/>
            </a:p>
            <a:p>
              <a:pPr marL="342900" indent="-342900">
                <a:buFont typeface="+mj-lt"/>
                <a:buAutoNum type="arabicPeriod"/>
              </a:pPr>
              <a:r>
                <a:rPr lang="cs-CZ" dirty="0" smtClean="0"/>
                <a:t>Jaký proud musí procházet vodičem s aktivní délkou 300 mm v homogenním magnetickém poli s magnetickou indukcí 1,3 T, aby se vodič vychyloval  silou 2,6N?</a:t>
              </a:r>
              <a:endParaRPr lang="cs-CZ" dirty="0"/>
            </a:p>
          </p:txBody>
        </p:sp>
        <p:sp>
          <p:nvSpPr>
            <p:cNvPr id="23" name="TextovéPole 22"/>
            <p:cNvSpPr txBox="1"/>
            <p:nvPr/>
          </p:nvSpPr>
          <p:spPr>
            <a:xfrm>
              <a:off x="1115616" y="2708920"/>
              <a:ext cx="301686" cy="369332"/>
            </a:xfrm>
            <a:prstGeom prst="rect">
              <a:avLst/>
            </a:prstGeom>
            <a:noFill/>
          </p:spPr>
          <p:txBody>
            <a:bodyPr wrap="none" rtlCol="0">
              <a:spAutoFit/>
            </a:bodyPr>
            <a:lstStyle/>
            <a:p>
              <a:r>
                <a:rPr lang="cs-CZ" dirty="0" smtClean="0"/>
                <a:t>1</a:t>
              </a:r>
              <a:endParaRPr lang="cs-CZ" dirty="0"/>
            </a:p>
          </p:txBody>
        </p:sp>
        <p:sp>
          <p:nvSpPr>
            <p:cNvPr id="24" name="TextovéPole 23"/>
            <p:cNvSpPr txBox="1"/>
            <p:nvPr/>
          </p:nvSpPr>
          <p:spPr>
            <a:xfrm>
              <a:off x="1115616" y="3140968"/>
              <a:ext cx="311304" cy="369332"/>
            </a:xfrm>
            <a:prstGeom prst="rect">
              <a:avLst/>
            </a:prstGeom>
            <a:noFill/>
          </p:spPr>
          <p:txBody>
            <a:bodyPr wrap="none" rtlCol="0">
              <a:spAutoFit/>
            </a:bodyPr>
            <a:lstStyle/>
            <a:p>
              <a:r>
                <a:rPr lang="cs-CZ" dirty="0" smtClean="0"/>
                <a:t>µ</a:t>
              </a:r>
              <a:endParaRPr lang="cs-CZ" dirty="0"/>
            </a:p>
          </p:txBody>
        </p:sp>
        <p:cxnSp>
          <p:nvCxnSpPr>
            <p:cNvPr id="26" name="Přímá spojovací čára 25"/>
            <p:cNvCxnSpPr/>
            <p:nvPr/>
          </p:nvCxnSpPr>
          <p:spPr>
            <a:xfrm>
              <a:off x="1187624" y="3140968"/>
              <a:ext cx="288032" cy="0"/>
            </a:xfrm>
            <a:prstGeom prst="line">
              <a:avLst/>
            </a:prstGeom>
          </p:spPr>
          <p:style>
            <a:lnRef idx="1">
              <a:schemeClr val="dk1"/>
            </a:lnRef>
            <a:fillRef idx="0">
              <a:schemeClr val="dk1"/>
            </a:fillRef>
            <a:effectRef idx="0">
              <a:schemeClr val="dk1"/>
            </a:effectRef>
            <a:fontRef idx="minor">
              <a:schemeClr val="tx1"/>
            </a:fontRef>
          </p:style>
        </p:cxnSp>
        <p:sp>
          <p:nvSpPr>
            <p:cNvPr id="27" name="TextovéPole 26"/>
            <p:cNvSpPr txBox="1"/>
            <p:nvPr/>
          </p:nvSpPr>
          <p:spPr>
            <a:xfrm>
              <a:off x="1691680" y="2708920"/>
              <a:ext cx="248786" cy="369332"/>
            </a:xfrm>
            <a:prstGeom prst="rect">
              <a:avLst/>
            </a:prstGeom>
            <a:noFill/>
          </p:spPr>
          <p:txBody>
            <a:bodyPr wrap="none" rtlCol="0">
              <a:spAutoFit/>
            </a:bodyPr>
            <a:lstStyle/>
            <a:p>
              <a:r>
                <a:rPr lang="cs-CZ" dirty="0" smtClean="0">
                  <a:latin typeface="Times New Roman" pitchFamily="18" charset="0"/>
                  <a:cs typeface="Times New Roman" pitchFamily="18" charset="0"/>
                </a:rPr>
                <a:t>l</a:t>
              </a:r>
              <a:endParaRPr lang="cs-CZ" dirty="0">
                <a:latin typeface="Times New Roman" pitchFamily="18" charset="0"/>
                <a:cs typeface="Times New Roman" pitchFamily="18" charset="0"/>
              </a:endParaRPr>
            </a:p>
          </p:txBody>
        </p:sp>
        <p:sp>
          <p:nvSpPr>
            <p:cNvPr id="28" name="TextovéPole 27"/>
            <p:cNvSpPr txBox="1"/>
            <p:nvPr/>
          </p:nvSpPr>
          <p:spPr>
            <a:xfrm>
              <a:off x="1619672" y="3140968"/>
              <a:ext cx="312906" cy="369332"/>
            </a:xfrm>
            <a:prstGeom prst="rect">
              <a:avLst/>
            </a:prstGeom>
            <a:noFill/>
          </p:spPr>
          <p:txBody>
            <a:bodyPr wrap="none" rtlCol="0">
              <a:spAutoFit/>
            </a:bodyPr>
            <a:lstStyle/>
            <a:p>
              <a:r>
                <a:rPr lang="cs-CZ" dirty="0" smtClean="0">
                  <a:latin typeface="Times New Roman" pitchFamily="18" charset="0"/>
                  <a:cs typeface="Times New Roman" pitchFamily="18" charset="0"/>
                </a:rPr>
                <a:t>S</a:t>
              </a:r>
              <a:endParaRPr lang="cs-CZ" dirty="0">
                <a:latin typeface="Times New Roman" pitchFamily="18" charset="0"/>
                <a:cs typeface="Times New Roman" pitchFamily="18" charset="0"/>
              </a:endParaRPr>
            </a:p>
          </p:txBody>
        </p:sp>
        <p:cxnSp>
          <p:nvCxnSpPr>
            <p:cNvPr id="29" name="Přímá spojovací čára 28"/>
            <p:cNvCxnSpPr/>
            <p:nvPr/>
          </p:nvCxnSpPr>
          <p:spPr>
            <a:xfrm>
              <a:off x="1619672" y="3140968"/>
              <a:ext cx="288032" cy="0"/>
            </a:xfrm>
            <a:prstGeom prst="line">
              <a:avLst/>
            </a:prstGeom>
          </p:spPr>
          <p:style>
            <a:lnRef idx="1">
              <a:schemeClr val="dk1"/>
            </a:lnRef>
            <a:fillRef idx="0">
              <a:schemeClr val="dk1"/>
            </a:fillRef>
            <a:effectRef idx="0">
              <a:schemeClr val="dk1"/>
            </a:effectRef>
            <a:fontRef idx="minor">
              <a:schemeClr val="tx1"/>
            </a:fontRef>
          </p:style>
        </p:cxnSp>
        <p:sp>
          <p:nvSpPr>
            <p:cNvPr id="30" name="TextovéPole 29"/>
            <p:cNvSpPr txBox="1"/>
            <p:nvPr/>
          </p:nvSpPr>
          <p:spPr>
            <a:xfrm>
              <a:off x="2051720" y="2924944"/>
              <a:ext cx="595035" cy="369332"/>
            </a:xfrm>
            <a:prstGeom prst="rect">
              <a:avLst/>
            </a:prstGeom>
            <a:noFill/>
          </p:spPr>
          <p:txBody>
            <a:bodyPr wrap="none" rtlCol="0">
              <a:spAutoFit/>
            </a:bodyPr>
            <a:lstStyle/>
            <a:p>
              <a:r>
                <a:rPr lang="en-US" dirty="0" smtClean="0"/>
                <a:t>[</a:t>
              </a:r>
              <a:r>
                <a:rPr lang="cs-CZ" dirty="0" smtClean="0"/>
                <a:t>H</a:t>
              </a:r>
              <a:r>
                <a:rPr lang="cs-CZ" baseline="30000" dirty="0" smtClean="0"/>
                <a:t>-1</a:t>
              </a:r>
              <a:r>
                <a:rPr lang="en-US" dirty="0" smtClean="0"/>
                <a:t>]</a:t>
              </a:r>
              <a:endParaRPr lang="cs-CZ" dirty="0"/>
            </a:p>
          </p:txBody>
        </p:sp>
      </p:grpSp>
      <p:sp>
        <p:nvSpPr>
          <p:cNvPr id="19" name="TextovéPole 18"/>
          <p:cNvSpPr txBox="1"/>
          <p:nvPr/>
        </p:nvSpPr>
        <p:spPr>
          <a:xfrm>
            <a:off x="7983754" y="3753782"/>
            <a:ext cx="902811" cy="338554"/>
          </a:xfrm>
          <a:prstGeom prst="rect">
            <a:avLst/>
          </a:prstGeom>
          <a:solidFill>
            <a:srgbClr val="FFC000"/>
          </a:solidFill>
        </p:spPr>
        <p:txBody>
          <a:bodyPr wrap="none" rtlCol="0">
            <a:spAutoFit/>
          </a:bodyPr>
          <a:lstStyle/>
          <a:p>
            <a:r>
              <a:rPr lang="cs-CZ" sz="1600" dirty="0" smtClean="0"/>
              <a:t>4.10</a:t>
            </a:r>
            <a:r>
              <a:rPr lang="cs-CZ" sz="1600" baseline="30000" dirty="0" smtClean="0"/>
              <a:t>6</a:t>
            </a:r>
            <a:r>
              <a:rPr lang="cs-CZ" sz="1600" dirty="0" smtClean="0"/>
              <a:t> H</a:t>
            </a:r>
            <a:r>
              <a:rPr lang="cs-CZ" sz="1600" baseline="30000" dirty="0" smtClean="0"/>
              <a:t>-1</a:t>
            </a:r>
            <a:endParaRPr lang="cs-CZ" sz="1600" baseline="30000" dirty="0"/>
          </a:p>
        </p:txBody>
      </p:sp>
      <p:sp>
        <p:nvSpPr>
          <p:cNvPr id="20" name="TextovéPole 19"/>
          <p:cNvSpPr txBox="1"/>
          <p:nvPr/>
        </p:nvSpPr>
        <p:spPr>
          <a:xfrm>
            <a:off x="7884368" y="4509120"/>
            <a:ext cx="1007007" cy="338554"/>
          </a:xfrm>
          <a:prstGeom prst="rect">
            <a:avLst/>
          </a:prstGeom>
          <a:solidFill>
            <a:srgbClr val="FFC000"/>
          </a:solidFill>
        </p:spPr>
        <p:txBody>
          <a:bodyPr wrap="none" rtlCol="0">
            <a:spAutoFit/>
          </a:bodyPr>
          <a:lstStyle/>
          <a:p>
            <a:r>
              <a:rPr lang="cs-CZ" sz="1600" dirty="0" smtClean="0"/>
              <a:t>62.10</a:t>
            </a:r>
            <a:r>
              <a:rPr lang="cs-CZ" sz="1600" baseline="30000" dirty="0" smtClean="0"/>
              <a:t>3</a:t>
            </a:r>
            <a:r>
              <a:rPr lang="cs-CZ" sz="1600" dirty="0" smtClean="0"/>
              <a:t> H</a:t>
            </a:r>
            <a:r>
              <a:rPr lang="cs-CZ" sz="1600" baseline="30000" dirty="0" smtClean="0"/>
              <a:t>-1</a:t>
            </a:r>
            <a:endParaRPr lang="cs-CZ" sz="1600" baseline="30000" dirty="0"/>
          </a:p>
        </p:txBody>
      </p:sp>
      <p:sp>
        <p:nvSpPr>
          <p:cNvPr id="21" name="TextovéPole 20"/>
          <p:cNvSpPr txBox="1"/>
          <p:nvPr/>
        </p:nvSpPr>
        <p:spPr>
          <a:xfrm>
            <a:off x="7961568" y="5253980"/>
            <a:ext cx="938077" cy="338554"/>
          </a:xfrm>
          <a:prstGeom prst="rect">
            <a:avLst/>
          </a:prstGeom>
          <a:solidFill>
            <a:srgbClr val="FFC000"/>
          </a:solidFill>
        </p:spPr>
        <p:txBody>
          <a:bodyPr wrap="none" rtlCol="0">
            <a:spAutoFit/>
          </a:bodyPr>
          <a:lstStyle/>
          <a:p>
            <a:r>
              <a:rPr lang="cs-CZ" sz="1600" dirty="0" smtClean="0"/>
              <a:t>1,9.10</a:t>
            </a:r>
            <a:r>
              <a:rPr lang="cs-CZ" sz="1600" baseline="30000" dirty="0" smtClean="0"/>
              <a:t>3</a:t>
            </a:r>
            <a:r>
              <a:rPr lang="cs-CZ" sz="1600" dirty="0" smtClean="0"/>
              <a:t> A</a:t>
            </a:r>
            <a:endParaRPr lang="cs-CZ" sz="1600" baseline="30000" dirty="0"/>
          </a:p>
        </p:txBody>
      </p:sp>
      <p:sp>
        <p:nvSpPr>
          <p:cNvPr id="22" name="TextovéPole 21"/>
          <p:cNvSpPr txBox="1"/>
          <p:nvPr/>
        </p:nvSpPr>
        <p:spPr>
          <a:xfrm>
            <a:off x="8277359" y="5968360"/>
            <a:ext cx="609462" cy="338554"/>
          </a:xfrm>
          <a:prstGeom prst="rect">
            <a:avLst/>
          </a:prstGeom>
          <a:solidFill>
            <a:srgbClr val="FFC000"/>
          </a:solidFill>
        </p:spPr>
        <p:txBody>
          <a:bodyPr wrap="none" rtlCol="0">
            <a:spAutoFit/>
          </a:bodyPr>
          <a:lstStyle/>
          <a:p>
            <a:r>
              <a:rPr lang="cs-CZ" sz="1600" dirty="0" smtClean="0"/>
              <a:t>6,7 A</a:t>
            </a:r>
            <a:endParaRPr lang="cs-CZ" sz="1600" baseline="30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linds(horizontal)">
                                      <p:cBhvr>
                                        <p:cTn id="7" dur="1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ox(i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blinds(horizontal)">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box(in)">
                                      <p:cBhvr>
                                        <p:cTn id="22" dur="500"/>
                                        <p:tgtEl>
                                          <p:spTgt spid="32"/>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blinds(horizontal)">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1" nodeType="clickEffect">
                                  <p:stCondLst>
                                    <p:cond delay="0"/>
                                  </p:stCondLst>
                                  <p:childTnLst>
                                    <p:animEffect transition="out" filter="fade">
                                      <p:cBhvr>
                                        <p:cTn id="31" dur="2000"/>
                                        <p:tgtEl>
                                          <p:spTgt spid="19"/>
                                        </p:tgtEl>
                                      </p:cBhvr>
                                    </p:animEffect>
                                    <p:set>
                                      <p:cBhvr>
                                        <p:cTn id="32" dur="1" fill="hold">
                                          <p:stCondLst>
                                            <p:cond delay="1999"/>
                                          </p:stCondLst>
                                        </p:cTn>
                                        <p:tgtEl>
                                          <p:spTgt spid="1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blinds(horizontal)">
                                      <p:cBhvr>
                                        <p:cTn id="37" dur="500"/>
                                        <p:tgtEl>
                                          <p:spTgt spid="2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1" nodeType="clickEffect">
                                  <p:stCondLst>
                                    <p:cond delay="0"/>
                                  </p:stCondLst>
                                  <p:childTnLst>
                                    <p:animEffect transition="out" filter="fade">
                                      <p:cBhvr>
                                        <p:cTn id="41" dur="2000"/>
                                        <p:tgtEl>
                                          <p:spTgt spid="20"/>
                                        </p:tgtEl>
                                      </p:cBhvr>
                                    </p:animEffect>
                                    <p:set>
                                      <p:cBhvr>
                                        <p:cTn id="42" dur="1" fill="hold">
                                          <p:stCondLst>
                                            <p:cond delay="1999"/>
                                          </p:stCondLst>
                                        </p:cTn>
                                        <p:tgtEl>
                                          <p:spTgt spid="20"/>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blinds(horizontal)">
                                      <p:cBhvr>
                                        <p:cTn id="47" dur="500"/>
                                        <p:tgtEl>
                                          <p:spTgt spid="2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xit" presetSubtype="0" fill="hold" grpId="1" nodeType="clickEffect">
                                  <p:stCondLst>
                                    <p:cond delay="0"/>
                                  </p:stCondLst>
                                  <p:childTnLst>
                                    <p:animEffect transition="out" filter="fade">
                                      <p:cBhvr>
                                        <p:cTn id="51" dur="2000"/>
                                        <p:tgtEl>
                                          <p:spTgt spid="21"/>
                                        </p:tgtEl>
                                      </p:cBhvr>
                                    </p:animEffect>
                                    <p:set>
                                      <p:cBhvr>
                                        <p:cTn id="52" dur="1" fill="hold">
                                          <p:stCondLst>
                                            <p:cond delay="1999"/>
                                          </p:stCondLst>
                                        </p:cTn>
                                        <p:tgtEl>
                                          <p:spTgt spid="21"/>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animEffect transition="in" filter="blinds(horizontal)">
                                      <p:cBhvr>
                                        <p:cTn id="57" dur="500"/>
                                        <p:tgtEl>
                                          <p:spTgt spid="2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xit" presetSubtype="0" fill="hold" grpId="1" nodeType="clickEffect">
                                  <p:stCondLst>
                                    <p:cond delay="0"/>
                                  </p:stCondLst>
                                  <p:childTnLst>
                                    <p:animEffect transition="out" filter="fade">
                                      <p:cBhvr>
                                        <p:cTn id="61" dur="2000"/>
                                        <p:tgtEl>
                                          <p:spTgt spid="22"/>
                                        </p:tgtEl>
                                      </p:cBhvr>
                                    </p:animEffect>
                                    <p:set>
                                      <p:cBhvr>
                                        <p:cTn id="62" dur="1" fill="hold">
                                          <p:stCondLst>
                                            <p:cond delay="19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7" grpId="0" animBg="1"/>
      <p:bldP spid="19" grpId="0" animBg="1"/>
      <p:bldP spid="19" grpId="1" animBg="1"/>
      <p:bldP spid="20" grpId="0" animBg="1"/>
      <p:bldP spid="20" grpId="1" animBg="1"/>
      <p:bldP spid="21" grpId="0" animBg="1"/>
      <p:bldP spid="21" grpId="1" animBg="1"/>
      <p:bldP spid="22" grpId="0" animBg="1"/>
      <p:bldP spid="22"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5260"/>
          </a:xfrm>
        </p:spPr>
        <p:style>
          <a:lnRef idx="2">
            <a:schemeClr val="accent6"/>
          </a:lnRef>
          <a:fillRef idx="1">
            <a:schemeClr val="lt1"/>
          </a:fillRef>
          <a:effectRef idx="0">
            <a:schemeClr val="accent6"/>
          </a:effectRef>
          <a:fontRef idx="minor">
            <a:schemeClr val="dk1"/>
          </a:fontRef>
        </p:style>
        <p:txBody>
          <a:bodyPr/>
          <a:lstStyle/>
          <a:p>
            <a:r>
              <a:rPr lang="cs-CZ" sz="2800" dirty="0" smtClean="0"/>
              <a:t>Ztráty vířivými proudy</a:t>
            </a:r>
            <a:endParaRPr lang="cs-CZ" sz="2800" dirty="0"/>
          </a:p>
        </p:txBody>
      </p:sp>
      <p:sp>
        <p:nvSpPr>
          <p:cNvPr id="9" name="Obdélník 8"/>
          <p:cNvSpPr/>
          <p:nvPr/>
        </p:nvSpPr>
        <p:spPr>
          <a:xfrm>
            <a:off x="976395" y="1487838"/>
            <a:ext cx="3239145" cy="2851688"/>
          </a:xfrm>
          <a:prstGeom prst="rect">
            <a:avLst/>
          </a:prstGeom>
          <a:gradFill>
            <a:gsLst>
              <a:gs pos="0">
                <a:srgbClr val="FBEAC7"/>
              </a:gs>
              <a:gs pos="17999">
                <a:srgbClr val="FEE7F2"/>
              </a:gs>
              <a:gs pos="36000">
                <a:srgbClr val="FAC77D"/>
              </a:gs>
              <a:gs pos="61000">
                <a:srgbClr val="FBA97D"/>
              </a:gs>
              <a:gs pos="82001">
                <a:srgbClr val="FBD49C"/>
              </a:gs>
              <a:gs pos="100000">
                <a:srgbClr val="FEE7F2"/>
              </a:gs>
            </a:gsLst>
            <a:lin ang="5400000" scaled="0"/>
          </a:gradFill>
          <a:effectLst>
            <a:outerShdw blurRad="76200" dir="18900000" sy="23000" kx="-1200000" algn="bl" rotWithShape="0">
              <a:prstClr val="black">
                <a:alpha val="20000"/>
              </a:prstClr>
            </a:outerShdw>
          </a:effectLst>
          <a:scene3d>
            <a:camera prst="perspectiveContrastingLeftFacing"/>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3" name="Skupina 9"/>
          <p:cNvGrpSpPr/>
          <p:nvPr/>
        </p:nvGrpSpPr>
        <p:grpSpPr>
          <a:xfrm rot="803841">
            <a:off x="852409" y="2216258"/>
            <a:ext cx="2143933" cy="1771973"/>
            <a:chOff x="1069382" y="2324745"/>
            <a:chExt cx="2143933" cy="1771973"/>
          </a:xfrm>
        </p:grpSpPr>
        <p:cxnSp>
          <p:nvCxnSpPr>
            <p:cNvPr id="4" name="Přímá spojovací šipka 3"/>
            <p:cNvCxnSpPr/>
            <p:nvPr/>
          </p:nvCxnSpPr>
          <p:spPr>
            <a:xfrm flipV="1">
              <a:off x="1069382" y="2324745"/>
              <a:ext cx="1534333" cy="1162373"/>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5" name="Přímá spojovací šipka 4"/>
            <p:cNvCxnSpPr/>
            <p:nvPr/>
          </p:nvCxnSpPr>
          <p:spPr>
            <a:xfrm flipV="1">
              <a:off x="1221782" y="2477145"/>
              <a:ext cx="1534333" cy="1162373"/>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6" name="Přímá spojovací šipka 5"/>
            <p:cNvCxnSpPr/>
            <p:nvPr/>
          </p:nvCxnSpPr>
          <p:spPr>
            <a:xfrm flipV="1">
              <a:off x="1374182" y="2629545"/>
              <a:ext cx="1534333" cy="1162373"/>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7" name="Přímá spojovací šipka 6"/>
            <p:cNvCxnSpPr/>
            <p:nvPr/>
          </p:nvCxnSpPr>
          <p:spPr>
            <a:xfrm flipV="1">
              <a:off x="1526582" y="2781945"/>
              <a:ext cx="1534333" cy="1162373"/>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8" name="Přímá spojovací šipka 7"/>
            <p:cNvCxnSpPr/>
            <p:nvPr/>
          </p:nvCxnSpPr>
          <p:spPr>
            <a:xfrm flipV="1">
              <a:off x="1678982" y="2934345"/>
              <a:ext cx="1534333" cy="1162373"/>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grpSp>
      <p:sp>
        <p:nvSpPr>
          <p:cNvPr id="11" name="TextovéPole 10"/>
          <p:cNvSpPr txBox="1"/>
          <p:nvPr/>
        </p:nvSpPr>
        <p:spPr>
          <a:xfrm>
            <a:off x="650929" y="2293749"/>
            <a:ext cx="535724" cy="646331"/>
          </a:xfrm>
          <a:prstGeom prst="rect">
            <a:avLst/>
          </a:prstGeom>
          <a:noFill/>
        </p:spPr>
        <p:txBody>
          <a:bodyPr wrap="none" rtlCol="0">
            <a:spAutoFit/>
          </a:bodyPr>
          <a:lstStyle/>
          <a:p>
            <a:r>
              <a:rPr lang="az-Cyrl-AZ" sz="3600" dirty="0" smtClean="0">
                <a:solidFill>
                  <a:schemeClr val="accent6"/>
                </a:solidFill>
              </a:rPr>
              <a:t>Ф</a:t>
            </a:r>
            <a:endParaRPr lang="cs-CZ" sz="3600" dirty="0">
              <a:solidFill>
                <a:schemeClr val="accent6"/>
              </a:solidFill>
            </a:endParaRPr>
          </a:p>
        </p:txBody>
      </p:sp>
      <p:grpSp>
        <p:nvGrpSpPr>
          <p:cNvPr id="10" name="Skupina 34"/>
          <p:cNvGrpSpPr/>
          <p:nvPr/>
        </p:nvGrpSpPr>
        <p:grpSpPr>
          <a:xfrm>
            <a:off x="2092271" y="1766808"/>
            <a:ext cx="1301858" cy="2014780"/>
            <a:chOff x="2092271" y="1766808"/>
            <a:chExt cx="1301858" cy="2014780"/>
          </a:xfrm>
        </p:grpSpPr>
        <p:sp>
          <p:nvSpPr>
            <p:cNvPr id="12" name="Elipsa 11"/>
            <p:cNvSpPr/>
            <p:nvPr/>
          </p:nvSpPr>
          <p:spPr>
            <a:xfrm rot="19395711">
              <a:off x="2092271" y="1766808"/>
              <a:ext cx="1301858" cy="2014780"/>
            </a:xfrm>
            <a:prstGeom prst="ellipse">
              <a:avLst/>
            </a:prstGeom>
            <a:noFill/>
            <a:ln>
              <a:solidFill>
                <a:srgbClr val="C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13" name="Elipsa 12"/>
            <p:cNvSpPr/>
            <p:nvPr/>
          </p:nvSpPr>
          <p:spPr>
            <a:xfrm rot="19395711">
              <a:off x="2213862" y="2110331"/>
              <a:ext cx="1037147" cy="1321860"/>
            </a:xfrm>
            <a:prstGeom prst="ellipse">
              <a:avLst/>
            </a:prstGeom>
            <a:noFill/>
            <a:ln>
              <a:solidFill>
                <a:srgbClr val="C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14" name="Elipsa 13"/>
            <p:cNvSpPr/>
            <p:nvPr/>
          </p:nvSpPr>
          <p:spPr>
            <a:xfrm rot="19395711">
              <a:off x="2427411" y="2346870"/>
              <a:ext cx="644226" cy="877642"/>
            </a:xfrm>
            <a:prstGeom prst="ellipse">
              <a:avLst/>
            </a:prstGeom>
            <a:noFill/>
            <a:ln>
              <a:solidFill>
                <a:srgbClr val="C000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grpSp>
      <p:cxnSp>
        <p:nvCxnSpPr>
          <p:cNvPr id="19" name="Přímá spojovací čára 18"/>
          <p:cNvCxnSpPr/>
          <p:nvPr/>
        </p:nvCxnSpPr>
        <p:spPr>
          <a:xfrm rot="16200000" flipH="1">
            <a:off x="3127826" y="2634343"/>
            <a:ext cx="2844804" cy="14515"/>
          </a:xfrm>
          <a:prstGeom prst="line">
            <a:avLst/>
          </a:prstGeom>
        </p:spPr>
        <p:style>
          <a:lnRef idx="1">
            <a:schemeClr val="accent2"/>
          </a:lnRef>
          <a:fillRef idx="0">
            <a:schemeClr val="accent2"/>
          </a:fillRef>
          <a:effectRef idx="0">
            <a:schemeClr val="accent2"/>
          </a:effectRef>
          <a:fontRef idx="minor">
            <a:schemeClr val="tx1"/>
          </a:fontRef>
        </p:style>
      </p:cxnSp>
      <p:sp>
        <p:nvSpPr>
          <p:cNvPr id="25" name="TextovéPole 24"/>
          <p:cNvSpPr txBox="1"/>
          <p:nvPr/>
        </p:nvSpPr>
        <p:spPr>
          <a:xfrm>
            <a:off x="4025500" y="1009234"/>
            <a:ext cx="535724" cy="646331"/>
          </a:xfrm>
          <a:prstGeom prst="rect">
            <a:avLst/>
          </a:prstGeom>
          <a:noFill/>
        </p:spPr>
        <p:txBody>
          <a:bodyPr wrap="none" rtlCol="0">
            <a:spAutoFit/>
          </a:bodyPr>
          <a:lstStyle/>
          <a:p>
            <a:r>
              <a:rPr lang="az-Cyrl-AZ" sz="3600" dirty="0" smtClean="0">
                <a:solidFill>
                  <a:schemeClr val="accent6"/>
                </a:solidFill>
              </a:rPr>
              <a:t>Ф</a:t>
            </a:r>
            <a:endParaRPr lang="cs-CZ" sz="3600" dirty="0">
              <a:solidFill>
                <a:schemeClr val="accent6"/>
              </a:solidFill>
            </a:endParaRPr>
          </a:p>
        </p:txBody>
      </p:sp>
      <p:sp>
        <p:nvSpPr>
          <p:cNvPr id="26" name="TextovéPole 25"/>
          <p:cNvSpPr txBox="1"/>
          <p:nvPr/>
        </p:nvSpPr>
        <p:spPr>
          <a:xfrm>
            <a:off x="7910286" y="2728686"/>
            <a:ext cx="269626" cy="461665"/>
          </a:xfrm>
          <a:prstGeom prst="rect">
            <a:avLst/>
          </a:prstGeom>
          <a:noFill/>
        </p:spPr>
        <p:txBody>
          <a:bodyPr wrap="none" rtlCol="0">
            <a:spAutoFit/>
          </a:bodyPr>
          <a:lstStyle/>
          <a:p>
            <a:r>
              <a:rPr lang="cs-CZ" sz="2400" dirty="0" smtClean="0"/>
              <a:t>t</a:t>
            </a:r>
            <a:endParaRPr lang="cs-CZ" sz="2400" dirty="0"/>
          </a:p>
        </p:txBody>
      </p:sp>
      <p:cxnSp>
        <p:nvCxnSpPr>
          <p:cNvPr id="24" name="Přímá spojovací čára 23"/>
          <p:cNvCxnSpPr/>
          <p:nvPr/>
        </p:nvCxnSpPr>
        <p:spPr>
          <a:xfrm flipV="1">
            <a:off x="4136571" y="2685143"/>
            <a:ext cx="4136572" cy="14514"/>
          </a:xfrm>
          <a:prstGeom prst="line">
            <a:avLst/>
          </a:prstGeom>
          <a:ln>
            <a:headEnd type="none" w="med" len="med"/>
            <a:tailEnd type="arrow" w="med" len="med"/>
          </a:ln>
        </p:spPr>
        <p:style>
          <a:lnRef idx="1">
            <a:schemeClr val="accent2"/>
          </a:lnRef>
          <a:fillRef idx="0">
            <a:schemeClr val="accent2"/>
          </a:fillRef>
          <a:effectRef idx="0">
            <a:schemeClr val="accent2"/>
          </a:effectRef>
          <a:fontRef idx="minor">
            <a:schemeClr val="tx1"/>
          </a:fontRef>
        </p:style>
      </p:cxnSp>
      <p:grpSp>
        <p:nvGrpSpPr>
          <p:cNvPr id="15" name="Skupina 43"/>
          <p:cNvGrpSpPr/>
          <p:nvPr/>
        </p:nvGrpSpPr>
        <p:grpSpPr>
          <a:xfrm rot="338172">
            <a:off x="1146629" y="1745036"/>
            <a:ext cx="2225731" cy="2014780"/>
            <a:chOff x="4397829" y="3428694"/>
            <a:chExt cx="2225731" cy="2014780"/>
          </a:xfrm>
        </p:grpSpPr>
        <p:sp>
          <p:nvSpPr>
            <p:cNvPr id="34" name="Elipsa 33"/>
            <p:cNvSpPr/>
            <p:nvPr/>
          </p:nvSpPr>
          <p:spPr>
            <a:xfrm rot="19395711">
              <a:off x="5321702" y="3428694"/>
              <a:ext cx="1301858" cy="2014780"/>
            </a:xfrm>
            <a:prstGeom prst="ellipse">
              <a:avLst/>
            </a:prstGeom>
            <a:noFill/>
            <a:ln w="28575">
              <a:solidFill>
                <a:srgbClr val="CC3300"/>
              </a:solidFill>
              <a:prstDash val="dash"/>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cxnSp>
          <p:nvCxnSpPr>
            <p:cNvPr id="39" name="Přímá spojovací čára 38"/>
            <p:cNvCxnSpPr>
              <a:stCxn id="34" idx="7"/>
            </p:cNvCxnSpPr>
            <p:nvPr/>
          </p:nvCxnSpPr>
          <p:spPr>
            <a:xfrm rot="16200000" flipH="1">
              <a:off x="5877515" y="3627801"/>
              <a:ext cx="183796" cy="108031"/>
            </a:xfrm>
            <a:prstGeom prst="line">
              <a:avLst/>
            </a:prstGeom>
            <a:ln>
              <a:solidFill>
                <a:srgbClr val="CC3300"/>
              </a:solidFill>
            </a:ln>
          </p:spPr>
          <p:style>
            <a:lnRef idx="2">
              <a:schemeClr val="accent2"/>
            </a:lnRef>
            <a:fillRef idx="0">
              <a:schemeClr val="accent2"/>
            </a:fillRef>
            <a:effectRef idx="1">
              <a:schemeClr val="accent2"/>
            </a:effectRef>
            <a:fontRef idx="minor">
              <a:schemeClr val="tx1"/>
            </a:fontRef>
          </p:style>
        </p:cxnSp>
        <p:cxnSp>
          <p:nvCxnSpPr>
            <p:cNvPr id="41" name="Přímá spojovací čára 40"/>
            <p:cNvCxnSpPr>
              <a:stCxn id="34" idx="7"/>
            </p:cNvCxnSpPr>
            <p:nvPr/>
          </p:nvCxnSpPr>
          <p:spPr>
            <a:xfrm rot="5400000" flipH="1" flipV="1">
              <a:off x="6025025" y="3460887"/>
              <a:ext cx="19404" cy="238659"/>
            </a:xfrm>
            <a:prstGeom prst="line">
              <a:avLst/>
            </a:prstGeom>
            <a:ln>
              <a:solidFill>
                <a:srgbClr val="CC3300"/>
              </a:solidFill>
            </a:ln>
          </p:spPr>
          <p:style>
            <a:lnRef idx="2">
              <a:schemeClr val="accent2"/>
            </a:lnRef>
            <a:fillRef idx="0">
              <a:schemeClr val="accent2"/>
            </a:fillRef>
            <a:effectRef idx="1">
              <a:schemeClr val="accent2"/>
            </a:effectRef>
            <a:fontRef idx="minor">
              <a:schemeClr val="tx1"/>
            </a:fontRef>
          </p:style>
        </p:cxnSp>
        <p:cxnSp>
          <p:nvCxnSpPr>
            <p:cNvPr id="43" name="Přímá spojovací šipka 42"/>
            <p:cNvCxnSpPr/>
            <p:nvPr/>
          </p:nvCxnSpPr>
          <p:spPr>
            <a:xfrm rot="10800000" flipV="1">
              <a:off x="4397829" y="4368800"/>
              <a:ext cx="1553028" cy="899886"/>
            </a:xfrm>
            <a:prstGeom prst="straightConnector1">
              <a:avLst/>
            </a:prstGeom>
            <a:ln>
              <a:solidFill>
                <a:srgbClr val="CC3300"/>
              </a:solidFill>
              <a:tailEnd type="arrow"/>
            </a:ln>
          </p:spPr>
          <p:style>
            <a:lnRef idx="3">
              <a:schemeClr val="accent2"/>
            </a:lnRef>
            <a:fillRef idx="0">
              <a:schemeClr val="accent2"/>
            </a:fillRef>
            <a:effectRef idx="2">
              <a:schemeClr val="accent2"/>
            </a:effectRef>
            <a:fontRef idx="minor">
              <a:schemeClr val="tx1"/>
            </a:fontRef>
          </p:style>
        </p:cxnSp>
      </p:grpSp>
      <p:sp>
        <p:nvSpPr>
          <p:cNvPr id="45" name="Volný tvar 44"/>
          <p:cNvSpPr/>
          <p:nvPr/>
        </p:nvSpPr>
        <p:spPr>
          <a:xfrm>
            <a:off x="4542971" y="1623181"/>
            <a:ext cx="2177143" cy="1076476"/>
          </a:xfrm>
          <a:custGeom>
            <a:avLst/>
            <a:gdLst>
              <a:gd name="connsiteX0" fmla="*/ 0 w 2177143"/>
              <a:gd name="connsiteY0" fmla="*/ 1076476 h 1076476"/>
              <a:gd name="connsiteX1" fmla="*/ 1074058 w 2177143"/>
              <a:gd name="connsiteY1" fmla="*/ 2419 h 1076476"/>
              <a:gd name="connsiteX2" fmla="*/ 2177143 w 2177143"/>
              <a:gd name="connsiteY2" fmla="*/ 1061962 h 1076476"/>
              <a:gd name="connsiteX3" fmla="*/ 2177143 w 2177143"/>
              <a:gd name="connsiteY3" fmla="*/ 1061962 h 1076476"/>
            </a:gdLst>
            <a:ahLst/>
            <a:cxnLst>
              <a:cxn ang="0">
                <a:pos x="connsiteX0" y="connsiteY0"/>
              </a:cxn>
              <a:cxn ang="0">
                <a:pos x="connsiteX1" y="connsiteY1"/>
              </a:cxn>
              <a:cxn ang="0">
                <a:pos x="connsiteX2" y="connsiteY2"/>
              </a:cxn>
              <a:cxn ang="0">
                <a:pos x="connsiteX3" y="connsiteY3"/>
              </a:cxn>
            </a:cxnLst>
            <a:rect l="l" t="t" r="r" b="b"/>
            <a:pathLst>
              <a:path w="2177143" h="1076476">
                <a:moveTo>
                  <a:pt x="0" y="1076476"/>
                </a:moveTo>
                <a:cubicBezTo>
                  <a:pt x="355600" y="540657"/>
                  <a:pt x="711201" y="4838"/>
                  <a:pt x="1074058" y="2419"/>
                </a:cubicBezTo>
                <a:cubicBezTo>
                  <a:pt x="1436915" y="0"/>
                  <a:pt x="2177143" y="1061962"/>
                  <a:pt x="2177143" y="1061962"/>
                </a:cubicBezTo>
                <a:lnTo>
                  <a:pt x="2177143" y="1061962"/>
                </a:lnTo>
              </a:path>
            </a:pathLst>
          </a:custGeom>
          <a:ln>
            <a:solidFill>
              <a:schemeClr val="accent6"/>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cs-CZ"/>
          </a:p>
        </p:txBody>
      </p:sp>
      <p:sp>
        <p:nvSpPr>
          <p:cNvPr id="46" name="Volný tvar 45"/>
          <p:cNvSpPr/>
          <p:nvPr/>
        </p:nvSpPr>
        <p:spPr>
          <a:xfrm flipV="1">
            <a:off x="6741885" y="2706913"/>
            <a:ext cx="2177143" cy="994229"/>
          </a:xfrm>
          <a:custGeom>
            <a:avLst/>
            <a:gdLst>
              <a:gd name="connsiteX0" fmla="*/ 0 w 2177143"/>
              <a:gd name="connsiteY0" fmla="*/ 1076476 h 1076476"/>
              <a:gd name="connsiteX1" fmla="*/ 1074058 w 2177143"/>
              <a:gd name="connsiteY1" fmla="*/ 2419 h 1076476"/>
              <a:gd name="connsiteX2" fmla="*/ 2177143 w 2177143"/>
              <a:gd name="connsiteY2" fmla="*/ 1061962 h 1076476"/>
              <a:gd name="connsiteX3" fmla="*/ 2177143 w 2177143"/>
              <a:gd name="connsiteY3" fmla="*/ 1061962 h 1076476"/>
            </a:gdLst>
            <a:ahLst/>
            <a:cxnLst>
              <a:cxn ang="0">
                <a:pos x="connsiteX0" y="connsiteY0"/>
              </a:cxn>
              <a:cxn ang="0">
                <a:pos x="connsiteX1" y="connsiteY1"/>
              </a:cxn>
              <a:cxn ang="0">
                <a:pos x="connsiteX2" y="connsiteY2"/>
              </a:cxn>
              <a:cxn ang="0">
                <a:pos x="connsiteX3" y="connsiteY3"/>
              </a:cxn>
            </a:cxnLst>
            <a:rect l="l" t="t" r="r" b="b"/>
            <a:pathLst>
              <a:path w="2177143" h="1076476">
                <a:moveTo>
                  <a:pt x="0" y="1076476"/>
                </a:moveTo>
                <a:cubicBezTo>
                  <a:pt x="355600" y="540657"/>
                  <a:pt x="711201" y="4838"/>
                  <a:pt x="1074058" y="2419"/>
                </a:cubicBezTo>
                <a:cubicBezTo>
                  <a:pt x="1436915" y="0"/>
                  <a:pt x="2177143" y="1061962"/>
                  <a:pt x="2177143" y="1061962"/>
                </a:cubicBezTo>
                <a:lnTo>
                  <a:pt x="2177143" y="1061962"/>
                </a:lnTo>
              </a:path>
            </a:pathLst>
          </a:custGeom>
          <a:ln>
            <a:solidFill>
              <a:srgbClr val="CC3300"/>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cs-CZ"/>
          </a:p>
        </p:txBody>
      </p:sp>
      <p:sp>
        <p:nvSpPr>
          <p:cNvPr id="47" name="Obdélníkový popisek 46"/>
          <p:cNvSpPr/>
          <p:nvPr/>
        </p:nvSpPr>
        <p:spPr>
          <a:xfrm>
            <a:off x="6415315" y="1103086"/>
            <a:ext cx="2249714" cy="914400"/>
          </a:xfrm>
          <a:prstGeom prst="wedgeRectCallout">
            <a:avLst>
              <a:gd name="adj1" fmla="val -47930"/>
              <a:gd name="adj2" fmla="val 9265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1600" dirty="0" smtClean="0"/>
              <a:t>Plynulá změna magnetického indukčního toku</a:t>
            </a:r>
            <a:endParaRPr lang="cs-CZ" sz="1600" dirty="0"/>
          </a:p>
        </p:txBody>
      </p:sp>
      <p:sp>
        <p:nvSpPr>
          <p:cNvPr id="48" name="TextovéPole 47"/>
          <p:cNvSpPr txBox="1"/>
          <p:nvPr/>
        </p:nvSpPr>
        <p:spPr>
          <a:xfrm>
            <a:off x="682171" y="4702628"/>
            <a:ext cx="8128000" cy="553998"/>
          </a:xfrm>
          <a:prstGeom prst="rect">
            <a:avLst/>
          </a:prstGeom>
          <a:noFill/>
        </p:spPr>
        <p:txBody>
          <a:bodyPr wrap="square" rtlCol="0">
            <a:spAutoFit/>
          </a:bodyPr>
          <a:lstStyle/>
          <a:p>
            <a:r>
              <a:rPr lang="cs-CZ" dirty="0" smtClean="0"/>
              <a:t>Vlivem </a:t>
            </a:r>
            <a:r>
              <a:rPr lang="cs-CZ" b="1" dirty="0" smtClean="0"/>
              <a:t>změn</a:t>
            </a:r>
            <a:r>
              <a:rPr lang="cs-CZ" dirty="0" smtClean="0"/>
              <a:t> magnetického indukčního toku se ve </a:t>
            </a:r>
            <a:r>
              <a:rPr lang="cs-CZ" b="1" dirty="0" smtClean="0"/>
              <a:t>vodivém</a:t>
            </a:r>
            <a:r>
              <a:rPr lang="cs-CZ" dirty="0" smtClean="0"/>
              <a:t> materiálu (hliníkovém nebo ocelovém plechu) indukují tzv</a:t>
            </a:r>
            <a:r>
              <a:rPr lang="cs-CZ" sz="1600" b="1" i="1" dirty="0" smtClean="0"/>
              <a:t>. vířivé proudy.</a:t>
            </a:r>
            <a:endParaRPr lang="cs-CZ" b="1" i="1" dirty="0"/>
          </a:p>
        </p:txBody>
      </p:sp>
      <p:sp>
        <p:nvSpPr>
          <p:cNvPr id="49" name="TextovéPole 48"/>
          <p:cNvSpPr txBox="1"/>
          <p:nvPr/>
        </p:nvSpPr>
        <p:spPr>
          <a:xfrm>
            <a:off x="611560" y="5301208"/>
            <a:ext cx="7837715"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just"/>
            <a:r>
              <a:rPr lang="cs-CZ" dirty="0" smtClean="0"/>
              <a:t>Podobně jako při ostatních elektromagnetických jevech, působí proti změnám magnetického indukčního toku, které je vyvolávají ve smyslu tzv. </a:t>
            </a:r>
            <a:r>
              <a:rPr lang="cs-CZ" dirty="0" err="1" smtClean="0"/>
              <a:t>Lenzova</a:t>
            </a:r>
            <a:r>
              <a:rPr lang="cs-CZ" dirty="0" smtClean="0"/>
              <a:t> pravidla. Jejich nejčastějším projevem je vznik tepla. Mohou však také vyvolávat brzdné účinky (na kotouček elektroměru, u otočných ústrojí měřících přístrojů).</a:t>
            </a:r>
            <a:endParaRPr lang="cs-CZ" dirty="0"/>
          </a:p>
        </p:txBody>
      </p:sp>
      <p:sp>
        <p:nvSpPr>
          <p:cNvPr id="50" name="TextovéPole 49"/>
          <p:cNvSpPr txBox="1"/>
          <p:nvPr/>
        </p:nvSpPr>
        <p:spPr>
          <a:xfrm>
            <a:off x="469500" y="3244434"/>
            <a:ext cx="689612" cy="646331"/>
          </a:xfrm>
          <a:prstGeom prst="rect">
            <a:avLst/>
          </a:prstGeom>
          <a:noFill/>
        </p:spPr>
        <p:txBody>
          <a:bodyPr wrap="none" rtlCol="0">
            <a:spAutoFit/>
          </a:bodyPr>
          <a:lstStyle/>
          <a:p>
            <a:r>
              <a:rPr lang="az-Cyrl-AZ" sz="3600" dirty="0" smtClean="0">
                <a:solidFill>
                  <a:srgbClr val="C00000"/>
                </a:solidFill>
              </a:rPr>
              <a:t>Ф</a:t>
            </a:r>
            <a:r>
              <a:rPr lang="cs-CZ" sz="3600" baseline="-25000" dirty="0" smtClean="0">
                <a:solidFill>
                  <a:srgbClr val="C00000"/>
                </a:solidFill>
              </a:rPr>
              <a:t>v</a:t>
            </a:r>
            <a:endParaRPr lang="cs-CZ" sz="3600" baseline="-25000" dirty="0">
              <a:solidFill>
                <a:srgbClr val="C00000"/>
              </a:solidFill>
            </a:endParaRPr>
          </a:p>
        </p:txBody>
      </p:sp>
      <p:sp>
        <p:nvSpPr>
          <p:cNvPr id="30" name="Volný tvar 29"/>
          <p:cNvSpPr/>
          <p:nvPr/>
        </p:nvSpPr>
        <p:spPr>
          <a:xfrm>
            <a:off x="4529797" y="1617785"/>
            <a:ext cx="1083212" cy="1083212"/>
          </a:xfrm>
          <a:custGeom>
            <a:avLst/>
            <a:gdLst>
              <a:gd name="connsiteX0" fmla="*/ 0 w 1083212"/>
              <a:gd name="connsiteY0" fmla="*/ 1083212 h 1083212"/>
              <a:gd name="connsiteX1" fmla="*/ 351692 w 1083212"/>
              <a:gd name="connsiteY1" fmla="*/ 633046 h 1083212"/>
              <a:gd name="connsiteX2" fmla="*/ 675249 w 1083212"/>
              <a:gd name="connsiteY2" fmla="*/ 211015 h 1083212"/>
              <a:gd name="connsiteX3" fmla="*/ 942535 w 1083212"/>
              <a:gd name="connsiteY3" fmla="*/ 42203 h 1083212"/>
              <a:gd name="connsiteX4" fmla="*/ 1083212 w 1083212"/>
              <a:gd name="connsiteY4" fmla="*/ 0 h 1083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3212" h="1083212">
                <a:moveTo>
                  <a:pt x="0" y="1083212"/>
                </a:moveTo>
                <a:lnTo>
                  <a:pt x="351692" y="633046"/>
                </a:lnTo>
                <a:cubicBezTo>
                  <a:pt x="464233" y="487680"/>
                  <a:pt x="576775" y="309489"/>
                  <a:pt x="675249" y="211015"/>
                </a:cubicBezTo>
                <a:cubicBezTo>
                  <a:pt x="773723" y="112541"/>
                  <a:pt x="874541" y="77372"/>
                  <a:pt x="942535" y="42203"/>
                </a:cubicBezTo>
                <a:cubicBezTo>
                  <a:pt x="1010529" y="7034"/>
                  <a:pt x="1046870" y="3517"/>
                  <a:pt x="1083212" y="0"/>
                </a:cubicBezTo>
              </a:path>
            </a:pathLst>
          </a:cu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cxnSp>
        <p:nvCxnSpPr>
          <p:cNvPr id="32" name="Přímá spojovací čára 31"/>
          <p:cNvCxnSpPr>
            <a:stCxn id="45" idx="1"/>
          </p:cNvCxnSpPr>
          <p:nvPr/>
        </p:nvCxnSpPr>
        <p:spPr>
          <a:xfrm flipH="1">
            <a:off x="5580112" y="1625600"/>
            <a:ext cx="36918" cy="1587376"/>
          </a:xfrm>
          <a:prstGeom prst="line">
            <a:avLst/>
          </a:prstGeom>
        </p:spPr>
        <p:style>
          <a:lnRef idx="1">
            <a:schemeClr val="dk1"/>
          </a:lnRef>
          <a:fillRef idx="0">
            <a:schemeClr val="dk1"/>
          </a:fillRef>
          <a:effectRef idx="0">
            <a:schemeClr val="dk1"/>
          </a:effectRef>
          <a:fontRef idx="minor">
            <a:schemeClr val="tx1"/>
          </a:fontRef>
        </p:style>
      </p:cxnSp>
      <p:cxnSp>
        <p:nvCxnSpPr>
          <p:cNvPr id="37" name="Přímá spojovací čára 36"/>
          <p:cNvCxnSpPr/>
          <p:nvPr/>
        </p:nvCxnSpPr>
        <p:spPr>
          <a:xfrm>
            <a:off x="4572000" y="3140968"/>
            <a:ext cx="1008112" cy="0"/>
          </a:xfrm>
          <a:prstGeom prst="line">
            <a:avLst/>
          </a:prstGeom>
          <a:ln>
            <a:headEnd type="triangle" w="med" len="med"/>
            <a:tailEnd type="triangle" w="med" len="med"/>
          </a:ln>
        </p:spPr>
        <p:style>
          <a:lnRef idx="1">
            <a:schemeClr val="dk1"/>
          </a:lnRef>
          <a:fillRef idx="0">
            <a:schemeClr val="dk1"/>
          </a:fillRef>
          <a:effectRef idx="0">
            <a:schemeClr val="dk1"/>
          </a:effectRef>
          <a:fontRef idx="minor">
            <a:schemeClr val="tx1"/>
          </a:fontRef>
        </p:style>
      </p:cxnSp>
      <p:sp>
        <p:nvSpPr>
          <p:cNvPr id="38" name="Čárový popisek 2 37"/>
          <p:cNvSpPr/>
          <p:nvPr/>
        </p:nvSpPr>
        <p:spPr>
          <a:xfrm>
            <a:off x="6012160" y="2852936"/>
            <a:ext cx="2016224" cy="648072"/>
          </a:xfrm>
          <a:prstGeom prst="borderCallout2">
            <a:avLst>
              <a:gd name="adj1" fmla="val 18750"/>
              <a:gd name="adj2" fmla="val -8333"/>
              <a:gd name="adj3" fmla="val 18750"/>
              <a:gd name="adj4" fmla="val -16667"/>
              <a:gd name="adj5" fmla="val 40866"/>
              <a:gd name="adj6" fmla="val -36899"/>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dirty="0" smtClean="0"/>
              <a:t>Magnetický tok se zvětšuje</a:t>
            </a:r>
            <a:endParaRPr lang="cs-CZ" dirty="0"/>
          </a:p>
        </p:txBody>
      </p:sp>
      <p:sp>
        <p:nvSpPr>
          <p:cNvPr id="40" name="Obdélník 39"/>
          <p:cNvSpPr/>
          <p:nvPr/>
        </p:nvSpPr>
        <p:spPr>
          <a:xfrm>
            <a:off x="611560" y="4365104"/>
            <a:ext cx="7920880" cy="21602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r>
              <a:rPr lang="cs-CZ" b="1" dirty="0" smtClean="0"/>
              <a:t>Zapiš správné odpovědi do kontrolního listu:</a:t>
            </a:r>
          </a:p>
          <a:p>
            <a:pPr marL="342900" indent="-342900">
              <a:buFont typeface="+mj-lt"/>
              <a:buAutoNum type="arabicPeriod"/>
            </a:pPr>
            <a:r>
              <a:rPr lang="cs-CZ" dirty="0" smtClean="0"/>
              <a:t>Lze velikost vířivých proudů omezit uspořádáním krystalů ve struktuře transformátorových plechů?</a:t>
            </a:r>
          </a:p>
          <a:p>
            <a:pPr marL="342900" indent="-342900">
              <a:buFont typeface="+mj-lt"/>
              <a:buAutoNum type="arabicPeriod"/>
            </a:pPr>
            <a:r>
              <a:rPr lang="cs-CZ" dirty="0" smtClean="0"/>
              <a:t>Proč se skládáním tvaru magnetického obvodu z plechů omezí velikost vířivých proudů a tím i ztráty v železe?</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linds(horizontal)">
                                      <p:cBhvr>
                                        <p:cTn id="7" dur="500"/>
                                        <p:tgtEl>
                                          <p:spTgt spid="30"/>
                                        </p:tgtEl>
                                      </p:cBhvr>
                                    </p:animEffect>
                                  </p:childTnLst>
                                </p:cTn>
                              </p:par>
                            </p:childTnLst>
                          </p:cTn>
                        </p:par>
                        <p:par>
                          <p:cTn id="8" fill="hold">
                            <p:stCondLst>
                              <p:cond delay="500"/>
                            </p:stCondLst>
                            <p:childTnLst>
                              <p:par>
                                <p:cTn id="9" presetID="1" presetClass="entr" presetSubtype="0" fill="hold" nodeType="after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par>
                          <p:cTn id="11" fill="hold">
                            <p:stCondLst>
                              <p:cond delay="500"/>
                            </p:stCondLst>
                            <p:childTnLst>
                              <p:par>
                                <p:cTn id="12" presetID="1" presetClass="entr" presetSubtype="0" fill="hold" nodeType="afterEffect">
                                  <p:stCondLst>
                                    <p:cond delay="0"/>
                                  </p:stCondLst>
                                  <p:childTnLst>
                                    <p:set>
                                      <p:cBhvr>
                                        <p:cTn id="13" dur="1" fill="hold">
                                          <p:stCondLst>
                                            <p:cond delay="0"/>
                                          </p:stCondLst>
                                        </p:cTn>
                                        <p:tgtEl>
                                          <p:spTgt spid="37"/>
                                        </p:tgtEl>
                                        <p:attrNameLst>
                                          <p:attrName>style.visibility</p:attrName>
                                        </p:attrNameLst>
                                      </p:cBhvr>
                                      <p:to>
                                        <p:strVal val="visible"/>
                                      </p:to>
                                    </p:set>
                                  </p:childTnLst>
                                </p:cTn>
                              </p:par>
                            </p:childTnLst>
                          </p:cTn>
                        </p:par>
                        <p:par>
                          <p:cTn id="14" fill="hold">
                            <p:stCondLst>
                              <p:cond delay="500"/>
                            </p:stCondLst>
                            <p:childTnLst>
                              <p:par>
                                <p:cTn id="15" presetID="3" presetClass="entr" presetSubtype="10" fill="hold" grpId="0" nodeType="after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blinds(horizontal)">
                                      <p:cBhvr>
                                        <p:cTn id="17" dur="5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35" presetClass="emph" presetSubtype="0" repeatCount="5000" fill="hold" nodeType="clickEffect">
                                  <p:stCondLst>
                                    <p:cond delay="0"/>
                                  </p:stCondLst>
                                  <p:childTnLst>
                                    <p:anim calcmode="discrete" valueType="str">
                                      <p:cBhvr>
                                        <p:cTn id="21" dur="2000" fill="hold"/>
                                        <p:tgtEl>
                                          <p:spTgt spid="3"/>
                                        </p:tgtEl>
                                        <p:attrNameLst>
                                          <p:attrName>style.visibility</p:attrName>
                                        </p:attrNameLst>
                                      </p:cBhvr>
                                      <p:tavLst>
                                        <p:tav tm="0">
                                          <p:val>
                                            <p:strVal val="hidden"/>
                                          </p:val>
                                        </p:tav>
                                        <p:tav tm="50000">
                                          <p:val>
                                            <p:strVal val="visible"/>
                                          </p:val>
                                        </p:tav>
                                      </p:tavLst>
                                    </p:anim>
                                  </p:childTnLst>
                                </p:cTn>
                              </p:par>
                              <p:par>
                                <p:cTn id="22" presetID="35" presetClass="emph" presetSubtype="0" repeatCount="10000" fill="hold" nodeType="withEffect">
                                  <p:stCondLst>
                                    <p:cond delay="0"/>
                                  </p:stCondLst>
                                  <p:childTnLst>
                                    <p:anim calcmode="discrete" valueType="str">
                                      <p:cBhvr>
                                        <p:cTn id="23" dur="1000" fill="hold"/>
                                        <p:tgtEl>
                                          <p:spTgt spid="10"/>
                                        </p:tgtEl>
                                        <p:attrNameLst>
                                          <p:attrName>style.visibility</p:attrName>
                                        </p:attrNameLst>
                                      </p:cBhvr>
                                      <p:tavLst>
                                        <p:tav tm="0">
                                          <p:val>
                                            <p:strVal val="hidden"/>
                                          </p:val>
                                        </p:tav>
                                        <p:tav tm="50000">
                                          <p:val>
                                            <p:strVal val="visible"/>
                                          </p:val>
                                        </p:tav>
                                      </p:tavLst>
                                    </p:anim>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blinds(horizontal)">
                                      <p:cBhvr>
                                        <p:cTn id="28" dur="500"/>
                                        <p:tgtEl>
                                          <p:spTgt spid="15"/>
                                        </p:tgtEl>
                                      </p:cBhvr>
                                    </p:animEffect>
                                  </p:childTnLst>
                                </p:cTn>
                              </p:par>
                            </p:childTnLst>
                          </p:cTn>
                        </p:par>
                        <p:par>
                          <p:cTn id="29" fill="hold">
                            <p:stCondLst>
                              <p:cond delay="500"/>
                            </p:stCondLst>
                            <p:childTnLst>
                              <p:par>
                                <p:cTn id="30" presetID="3" presetClass="entr" presetSubtype="10" fill="hold" nodeType="afterEffect">
                                  <p:stCondLst>
                                    <p:cond delay="0"/>
                                  </p:stCondLst>
                                  <p:childTnLst>
                                    <p:set>
                                      <p:cBhvr>
                                        <p:cTn id="31" dur="1" fill="hold">
                                          <p:stCondLst>
                                            <p:cond delay="0"/>
                                          </p:stCondLst>
                                        </p:cTn>
                                        <p:tgtEl>
                                          <p:spTgt spid="50">
                                            <p:txEl>
                                              <p:pRg st="0" end="0"/>
                                            </p:txEl>
                                          </p:spTgt>
                                        </p:tgtEl>
                                        <p:attrNameLst>
                                          <p:attrName>style.visibility</p:attrName>
                                        </p:attrNameLst>
                                      </p:cBhvr>
                                      <p:to>
                                        <p:strVal val="visible"/>
                                      </p:to>
                                    </p:set>
                                    <p:animEffect transition="in" filter="blinds(horizontal)">
                                      <p:cBhvr>
                                        <p:cTn id="32" dur="500"/>
                                        <p:tgtEl>
                                          <p:spTgt spid="50">
                                            <p:txEl>
                                              <p:pRg st="0" end="0"/>
                                            </p:txEl>
                                          </p:spTgt>
                                        </p:tgtEl>
                                      </p:cBhvr>
                                    </p:animEffect>
                                  </p:childTnLst>
                                </p:cTn>
                              </p:par>
                            </p:childTnLst>
                          </p:cTn>
                        </p:par>
                        <p:par>
                          <p:cTn id="33" fill="hold">
                            <p:stCondLst>
                              <p:cond delay="1000"/>
                            </p:stCondLst>
                            <p:childTnLst>
                              <p:par>
                                <p:cTn id="34" presetID="3" presetClass="entr" presetSubtype="10" fill="hold" grpId="0" nodeType="afterEffect">
                                  <p:stCondLst>
                                    <p:cond delay="0"/>
                                  </p:stCondLst>
                                  <p:childTnLst>
                                    <p:set>
                                      <p:cBhvr>
                                        <p:cTn id="35" dur="1" fill="hold">
                                          <p:stCondLst>
                                            <p:cond delay="0"/>
                                          </p:stCondLst>
                                        </p:cTn>
                                        <p:tgtEl>
                                          <p:spTgt spid="49"/>
                                        </p:tgtEl>
                                        <p:attrNameLst>
                                          <p:attrName>style.visibility</p:attrName>
                                        </p:attrNameLst>
                                      </p:cBhvr>
                                      <p:to>
                                        <p:strVal val="visible"/>
                                      </p:to>
                                    </p:set>
                                    <p:animEffect transition="in" filter="blinds(horizontal)">
                                      <p:cBhvr>
                                        <p:cTn id="36" dur="2000"/>
                                        <p:tgtEl>
                                          <p:spTgt spid="49"/>
                                        </p:tgtEl>
                                      </p:cBhvr>
                                    </p:animEffect>
                                  </p:childTnLst>
                                </p:cTn>
                              </p:par>
                            </p:childTnLst>
                          </p:cTn>
                        </p:par>
                      </p:childTnLst>
                    </p:cTn>
                  </p:par>
                  <p:par>
                    <p:cTn id="37" fill="hold">
                      <p:stCondLst>
                        <p:cond delay="indefinite"/>
                      </p:stCondLst>
                      <p:childTnLst>
                        <p:par>
                          <p:cTn id="38" fill="hold">
                            <p:stCondLst>
                              <p:cond delay="0"/>
                            </p:stCondLst>
                            <p:childTnLst>
                              <p:par>
                                <p:cTn id="39" presetID="8" presetClass="entr" presetSubtype="16" fill="hold" grpId="0" nodeType="clickEffect">
                                  <p:stCondLst>
                                    <p:cond delay="0"/>
                                  </p:stCondLst>
                                  <p:childTnLst>
                                    <p:set>
                                      <p:cBhvr>
                                        <p:cTn id="40" dur="1" fill="hold">
                                          <p:stCondLst>
                                            <p:cond delay="0"/>
                                          </p:stCondLst>
                                        </p:cTn>
                                        <p:tgtEl>
                                          <p:spTgt spid="40"/>
                                        </p:tgtEl>
                                        <p:attrNameLst>
                                          <p:attrName>style.visibility</p:attrName>
                                        </p:attrNameLst>
                                      </p:cBhvr>
                                      <p:to>
                                        <p:strVal val="visible"/>
                                      </p:to>
                                    </p:set>
                                    <p:animEffect transition="in" filter="diamond(in)">
                                      <p:cBhvr>
                                        <p:cTn id="41"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30" grpId="0" animBg="1"/>
      <p:bldP spid="38" grpId="0" animBg="1"/>
      <p:bldP spid="4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p:spPr>
        <p:style>
          <a:lnRef idx="2">
            <a:schemeClr val="accent6"/>
          </a:lnRef>
          <a:fillRef idx="1">
            <a:schemeClr val="lt1"/>
          </a:fillRef>
          <a:effectRef idx="0">
            <a:schemeClr val="accent6"/>
          </a:effectRef>
          <a:fontRef idx="minor">
            <a:schemeClr val="dk1"/>
          </a:fontRef>
        </p:style>
        <p:txBody>
          <a:bodyPr>
            <a:normAutofit fontScale="90000"/>
          </a:bodyPr>
          <a:lstStyle/>
          <a:p>
            <a:r>
              <a:rPr lang="cs-CZ" dirty="0" smtClean="0"/>
              <a:t>Konec prezentace</a:t>
            </a:r>
            <a:endParaRPr lang="cs-CZ" dirty="0"/>
          </a:p>
        </p:txBody>
      </p:sp>
      <p:pic>
        <p:nvPicPr>
          <p:cNvPr id="4" name="Obrázek 3" descr="Snímek 1 (26.2.2013 10-20).png"/>
          <p:cNvPicPr>
            <a:picLocks noChangeAspect="1"/>
          </p:cNvPicPr>
          <p:nvPr/>
        </p:nvPicPr>
        <p:blipFill>
          <a:blip r:embed="rId2" cstate="print"/>
          <a:stretch>
            <a:fillRect/>
          </a:stretch>
        </p:blipFill>
        <p:spPr>
          <a:xfrm>
            <a:off x="899592" y="908720"/>
            <a:ext cx="7346060" cy="5514171"/>
          </a:xfrm>
          <a:prstGeom prst="rect">
            <a:avLst/>
          </a:prstGeom>
        </p:spPr>
      </p:pic>
      <p:sp>
        <p:nvSpPr>
          <p:cNvPr id="3" name="TextovéPole 2"/>
          <p:cNvSpPr txBox="1"/>
          <p:nvPr/>
        </p:nvSpPr>
        <p:spPr>
          <a:xfrm>
            <a:off x="827584" y="5805264"/>
            <a:ext cx="7486088" cy="523220"/>
          </a:xfrm>
          <a:prstGeom prst="rect">
            <a:avLst/>
          </a:prstGeom>
          <a:noFill/>
        </p:spPr>
        <p:txBody>
          <a:bodyPr wrap="none" rtlCol="0">
            <a:spAutoFit/>
          </a:bodyPr>
          <a:lstStyle/>
          <a:p>
            <a:r>
              <a:rPr lang="cs-CZ" sz="2800" dirty="0" smtClean="0">
                <a:solidFill>
                  <a:srgbClr val="FFFF00"/>
                </a:solidFill>
              </a:rPr>
              <a:t>Všechny materiály a obrázky jsou z archivu autora.</a:t>
            </a:r>
            <a:endParaRPr lang="cs-CZ" sz="2800" dirty="0">
              <a:solidFill>
                <a:srgbClr val="FFFF00"/>
              </a:solidFill>
            </a:endParaRPr>
          </a:p>
        </p:txBody>
      </p:sp>
    </p:spTree>
  </p:cSld>
  <p:clrMapOvr>
    <a:masterClrMapping/>
  </p:clrMapOvr>
  <p:transition>
    <p:dissolve/>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616</TotalTime>
  <Words>829</Words>
  <Application>Microsoft Office PowerPoint</Application>
  <PresentationFormat>Předvádění na obrazovce (4:3)</PresentationFormat>
  <Paragraphs>101</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sady Office</vt:lpstr>
      <vt:lpstr>Snímek 1</vt:lpstr>
      <vt:lpstr>Vlastní indukce</vt:lpstr>
      <vt:lpstr>Indukčnost cívky</vt:lpstr>
      <vt:lpstr>Ztráty ve feromagnetických materiálech, výpočty magnetických obvodů</vt:lpstr>
      <vt:lpstr>Ztráty vířivými proudy</vt:lpstr>
      <vt:lpstr>Konec prezentace</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Opatrný</dc:creator>
  <cp:lastModifiedBy>Opatrný</cp:lastModifiedBy>
  <cp:revision>23</cp:revision>
  <dcterms:created xsi:type="dcterms:W3CDTF">2013-02-21T20:53:18Z</dcterms:created>
  <dcterms:modified xsi:type="dcterms:W3CDTF">2013-02-26T09:33:11Z</dcterms:modified>
</cp:coreProperties>
</file>