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60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00099"/>
    <a:srgbClr val="800000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83" autoAdjust="0"/>
    <p:restoredTop sz="94660"/>
  </p:normalViewPr>
  <p:slideViewPr>
    <p:cSldViewPr>
      <p:cViewPr>
        <p:scale>
          <a:sx n="66" d="100"/>
          <a:sy n="66" d="100"/>
        </p:scale>
        <p:origin x="-1470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567709-59A1-4E42-A1C2-944DD7256904}" type="presOf" srcId="{130831A4-0540-4EC5-8F5A-93030E89D2D9}" destId="{8E23E229-92FC-49D1-B5FE-0303176B8A4E}" srcOrd="1" destOrd="0" presId="urn:microsoft.com/office/officeart/2005/8/layout/target3"/>
    <dgm:cxn modelId="{23F4957B-B701-4359-89F2-1F601B30122F}" type="presOf" srcId="{1D8420EA-BFA0-403B-80F5-647FA396CC45}" destId="{8467D0EB-87A2-4285-8ACA-0398EFBF29BC}" srcOrd="1" destOrd="0" presId="urn:microsoft.com/office/officeart/2005/8/layout/target3"/>
    <dgm:cxn modelId="{CCD7EED1-DE47-439C-AA99-5943E0D2C759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5E672FD-24BD-44BC-83D4-D7A17D8A2B22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597A699-F142-4208-924A-9B89797DA8E4}" type="presOf" srcId="{100B6B2E-82E6-4C11-B19B-F2DB3A0EA64F}" destId="{DBA8199F-D892-4A8E-A352-2B7844050E09}" srcOrd="1" destOrd="0" presId="urn:microsoft.com/office/officeart/2005/8/layout/target3"/>
    <dgm:cxn modelId="{12239264-C7FD-4EA0-BCEA-F46640F2AB61}" type="presOf" srcId="{914700B9-77B5-440A-A438-DE98B6D4894D}" destId="{BD9AF279-D483-48F2-BBBD-45F8E8923512}" srcOrd="1" destOrd="0" presId="urn:microsoft.com/office/officeart/2005/8/layout/target3"/>
    <dgm:cxn modelId="{8AB1920C-6FB7-43C9-A568-2341B261A735}" type="presOf" srcId="{130831A4-0540-4EC5-8F5A-93030E89D2D9}" destId="{F69CC921-512E-49F4-824C-A648EC5F27A5}" srcOrd="0" destOrd="0" presId="urn:microsoft.com/office/officeart/2005/8/layout/target3"/>
    <dgm:cxn modelId="{56BECC9A-DBD0-46BC-B29B-EA1CC073F851}" type="presOf" srcId="{1D8420EA-BFA0-403B-80F5-647FA396CC45}" destId="{F7B3C0B7-F0F7-4F49-B02C-3630F8C5FAE5}" srcOrd="0" destOrd="0" presId="urn:microsoft.com/office/officeart/2005/8/layout/target3"/>
    <dgm:cxn modelId="{B4A50402-7150-4049-9580-0551D656131E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84252A3-E731-46A3-818C-7C56DE6A0C94}" type="presParOf" srcId="{FE47432B-CA46-450C-8D8F-66C300A95B52}" destId="{B522209E-30D0-49D6-A340-2D383A11C668}" srcOrd="0" destOrd="0" presId="urn:microsoft.com/office/officeart/2005/8/layout/target3"/>
    <dgm:cxn modelId="{0AE13077-7A09-4EAA-8D6C-37480A725ECE}" type="presParOf" srcId="{FE47432B-CA46-450C-8D8F-66C300A95B52}" destId="{ED5A8377-51D5-4DC5-B0E7-680166966720}" srcOrd="1" destOrd="0" presId="urn:microsoft.com/office/officeart/2005/8/layout/target3"/>
    <dgm:cxn modelId="{1A27E241-EC1B-4CEE-9A94-7416DB9DB2AA}" type="presParOf" srcId="{FE47432B-CA46-450C-8D8F-66C300A95B52}" destId="{F69CC921-512E-49F4-824C-A648EC5F27A5}" srcOrd="2" destOrd="0" presId="urn:microsoft.com/office/officeart/2005/8/layout/target3"/>
    <dgm:cxn modelId="{38AFEB24-867D-4DB0-9C8D-5A5E2D95688D}" type="presParOf" srcId="{FE47432B-CA46-450C-8D8F-66C300A95B52}" destId="{61C9CE18-EDA6-4EDF-BA1C-09779D38FBBF}" srcOrd="3" destOrd="0" presId="urn:microsoft.com/office/officeart/2005/8/layout/target3"/>
    <dgm:cxn modelId="{69B7001E-89FD-48CC-9B94-9DE8B314B7A0}" type="presParOf" srcId="{FE47432B-CA46-450C-8D8F-66C300A95B52}" destId="{D60DEAAB-7AFE-435A-ACF6-18851E4B0426}" srcOrd="4" destOrd="0" presId="urn:microsoft.com/office/officeart/2005/8/layout/target3"/>
    <dgm:cxn modelId="{9678B7F7-48B2-4D94-A3FB-25E9A229E5EB}" type="presParOf" srcId="{FE47432B-CA46-450C-8D8F-66C300A95B52}" destId="{F7B3C0B7-F0F7-4F49-B02C-3630F8C5FAE5}" srcOrd="5" destOrd="0" presId="urn:microsoft.com/office/officeart/2005/8/layout/target3"/>
    <dgm:cxn modelId="{3E7EDCE6-7A71-49AD-B8EC-A06E2EF23B78}" type="presParOf" srcId="{FE47432B-CA46-450C-8D8F-66C300A95B52}" destId="{C9DA9446-E2D3-4F6A-8960-3CADFBF870B8}" srcOrd="6" destOrd="0" presId="urn:microsoft.com/office/officeart/2005/8/layout/target3"/>
    <dgm:cxn modelId="{D9B4785E-D606-4DBB-B2AE-F471748C8F41}" type="presParOf" srcId="{FE47432B-CA46-450C-8D8F-66C300A95B52}" destId="{9726EC6F-D322-4CD3-B489-1BE3DF7CE70B}" srcOrd="7" destOrd="0" presId="urn:microsoft.com/office/officeart/2005/8/layout/target3"/>
    <dgm:cxn modelId="{2AD950BB-D0C7-44F7-8496-A367BDE015BE}" type="presParOf" srcId="{FE47432B-CA46-450C-8D8F-66C300A95B52}" destId="{645AA564-2E9E-4954-AD87-AE01782CEC59}" srcOrd="8" destOrd="0" presId="urn:microsoft.com/office/officeart/2005/8/layout/target3"/>
    <dgm:cxn modelId="{A09F2902-EB8B-405F-BBAE-ACBD8FAC839C}" type="presParOf" srcId="{FE47432B-CA46-450C-8D8F-66C300A95B52}" destId="{8538CAC4-6A86-42B8-B5AF-2FF155DB9D02}" srcOrd="9" destOrd="0" presId="urn:microsoft.com/office/officeart/2005/8/layout/target3"/>
    <dgm:cxn modelId="{905B714B-61D0-4059-BC31-682D553A1140}" type="presParOf" srcId="{FE47432B-CA46-450C-8D8F-66C300A95B52}" destId="{26FD6024-A07F-46D0-8BC0-B5E595C5673D}" srcOrd="10" destOrd="0" presId="urn:microsoft.com/office/officeart/2005/8/layout/target3"/>
    <dgm:cxn modelId="{A2BFAF92-603E-448E-B7DB-FD044DFF651C}" type="presParOf" srcId="{FE47432B-CA46-450C-8D8F-66C300A95B52}" destId="{E73F1C26-6DCD-4001-88B9-355E01E2BCE7}" srcOrd="11" destOrd="0" presId="urn:microsoft.com/office/officeart/2005/8/layout/target3"/>
    <dgm:cxn modelId="{A7A8816A-E134-4E0F-906A-23208ABA2099}" type="presParOf" srcId="{FE47432B-CA46-450C-8D8F-66C300A95B52}" destId="{8E23E229-92FC-49D1-B5FE-0303176B8A4E}" srcOrd="12" destOrd="0" presId="urn:microsoft.com/office/officeart/2005/8/layout/target3"/>
    <dgm:cxn modelId="{C03C8FC0-EF0B-49F9-9392-8014867B2286}" type="presParOf" srcId="{FE47432B-CA46-450C-8D8F-66C300A95B52}" destId="{8467D0EB-87A2-4285-8ACA-0398EFBF29BC}" srcOrd="13" destOrd="0" presId="urn:microsoft.com/office/officeart/2005/8/layout/target3"/>
    <dgm:cxn modelId="{4D26E7E6-5895-4118-8050-9BA04E67B86F}" type="presParOf" srcId="{FE47432B-CA46-450C-8D8F-66C300A95B52}" destId="{DBA8199F-D892-4A8E-A352-2B7844050E09}" srcOrd="14" destOrd="0" presId="urn:microsoft.com/office/officeart/2005/8/layout/target3"/>
    <dgm:cxn modelId="{BA0ACA22-80A3-4977-8160-4C32448D196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7FFB3-2F9C-40A7-8EC9-21788A68D41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1A831-984B-4C7F-95CC-C3BBC419F0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listopad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Komplexní větný rozbor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mohou pracovat samostatně i ve skupinách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ověření vědomostí a znalostí z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větného rozboru, slovních druhů, jmenných a slovesných kategorií.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aktivně plní zadané úkoly, rozumí zadání úkolů, pracuje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textem.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24744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0099"/>
                </a:solidFill>
              </a:rPr>
              <a:t>KOMPLEXNÍ VĚTNÝ ROZBOR</a:t>
            </a:r>
            <a:endParaRPr lang="cs-CZ" sz="4000" b="1" dirty="0">
              <a:solidFill>
                <a:srgbClr val="0000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278092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99"/>
                </a:solidFill>
              </a:rPr>
              <a:t>Český jazyk – 7. ročník</a:t>
            </a:r>
            <a:endParaRPr lang="cs-CZ" sz="2800" dirty="0">
              <a:solidFill>
                <a:srgbClr val="000099"/>
              </a:solidFill>
            </a:endParaRPr>
          </a:p>
        </p:txBody>
      </p:sp>
      <p:pic>
        <p:nvPicPr>
          <p:cNvPr id="2053" name="Picture 5" descr="C:\Users\ředitelka\AppData\Local\Microsoft\Windows\Temporary Internet Files\Content.IE5\6JW9T7SZ\MC9001493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429000"/>
            <a:ext cx="2592288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4969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Skupina gladiátorů pod vedením Spartaka uprchla z gladiátorské školy ve městě </a:t>
            </a:r>
          </a:p>
          <a:p>
            <a:endParaRPr lang="cs-CZ" sz="2000" dirty="0"/>
          </a:p>
          <a:p>
            <a:r>
              <a:rPr lang="cs-CZ" sz="2000" dirty="0" err="1" smtClean="0"/>
              <a:t>Kapua</a:t>
            </a:r>
            <a:r>
              <a:rPr lang="cs-CZ" sz="2000" dirty="0" smtClean="0"/>
              <a:t>. Dočasný úkryt našli vzbouřenci na vrcholu sopky Vesuv u Neapole. Tam </a:t>
            </a:r>
          </a:p>
          <a:p>
            <a:endParaRPr lang="cs-CZ" sz="2000" dirty="0"/>
          </a:p>
          <a:p>
            <a:r>
              <a:rPr lang="cs-CZ" sz="2000" dirty="0" smtClean="0"/>
              <a:t>se k nim sbíhali otroci z celého okolí.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492896"/>
            <a:ext cx="6192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dirty="0" smtClean="0"/>
              <a:t>1. Urči všechny slovní druhy v textu.</a:t>
            </a:r>
          </a:p>
          <a:p>
            <a:pPr marL="342900" indent="-342900"/>
            <a:endParaRPr lang="cs-CZ" dirty="0"/>
          </a:p>
          <a:p>
            <a:r>
              <a:rPr lang="cs-CZ" dirty="0" smtClean="0"/>
              <a:t>2. Vypiš z textu základní skladebné dvojce.</a:t>
            </a:r>
          </a:p>
          <a:p>
            <a:endParaRPr lang="cs-CZ" dirty="0"/>
          </a:p>
          <a:p>
            <a:r>
              <a:rPr lang="cs-CZ" dirty="0" smtClean="0"/>
              <a:t>3. Vypiš přídavná jména a urči u nich pád, číslo, rod, druh a vzor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864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1              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  7           1                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5          7           2               1       7       1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76470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1            2              1         5             1             7       1           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  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7        1            6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27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3   7   3        5           1       7    2            1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188640"/>
            <a:ext cx="8424936" cy="20882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5536" y="4221088"/>
            <a:ext cx="2160240" cy="23762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293097"/>
            <a:ext cx="18780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skupina = uprchla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vzbouřenci = našli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otroci = se sbíhali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771800" y="4221088"/>
            <a:ext cx="6120680" cy="23762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293096"/>
            <a:ext cx="5976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                                                      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gladiátorské – 2.p.,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000" smtClean="0">
                <a:solidFill>
                  <a:schemeClr val="accent6">
                    <a:lumMod val="50000"/>
                  </a:schemeClr>
                </a:solidFill>
              </a:rPr>
              <a:t>.,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rod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., druh tvrdé, vzor mladý</a:t>
            </a: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dočasný – 4.p.,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., rod m., druh tvrdé, vzor mladý</a:t>
            </a:r>
          </a:p>
          <a:p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celého – 2.p.,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č.j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., rod m., druh tvrdý, vzor mladý 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GAT7EAFJ\MC9004323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420888"/>
            <a:ext cx="1827886" cy="1355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4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Skupina gladiátorů pod vedením Spartaka uprchla z gladiátorské školy ve městě </a:t>
            </a:r>
            <a:endParaRPr lang="cs-CZ" sz="2000" dirty="0"/>
          </a:p>
          <a:p>
            <a:r>
              <a:rPr lang="cs-CZ" sz="2000" dirty="0" err="1" smtClean="0"/>
              <a:t>Kapua</a:t>
            </a:r>
            <a:r>
              <a:rPr lang="cs-CZ" sz="2000" dirty="0" smtClean="0"/>
              <a:t>. Dočasný úkryt našli vzbouřenci na vrcholu sopky Vesuv u Neapole. Tam </a:t>
            </a:r>
            <a:endParaRPr lang="cs-CZ" sz="2000" dirty="0"/>
          </a:p>
          <a:p>
            <a:r>
              <a:rPr lang="cs-CZ" sz="2000" dirty="0" smtClean="0"/>
              <a:t>se k nim sbíhali otroci z celého okolí.</a:t>
            </a:r>
            <a:endParaRPr lang="cs-CZ" sz="20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0" y="1340768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467544" y="1412776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 Urči větné členy třetí věty textu – vytvoř graf věty. </a:t>
            </a:r>
            <a:endParaRPr lang="cs-CZ" sz="2000" b="1" dirty="0"/>
          </a:p>
        </p:txBody>
      </p:sp>
      <p:sp>
        <p:nvSpPr>
          <p:cNvPr id="8" name="Elipsa 7"/>
          <p:cNvSpPr/>
          <p:nvPr/>
        </p:nvSpPr>
        <p:spPr>
          <a:xfrm>
            <a:off x="2051720" y="2132856"/>
            <a:ext cx="1944216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se sbíhali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644008" y="2132856"/>
            <a:ext cx="1440160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otroci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9552" y="2708920"/>
            <a:ext cx="1080120" cy="720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tam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403648" y="3429000"/>
            <a:ext cx="1512168" cy="720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 nim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020272" y="2636912"/>
            <a:ext cx="1440160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 okolí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868144" y="3429000"/>
            <a:ext cx="1584176" cy="7200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celého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3851920" y="2420888"/>
            <a:ext cx="936104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923928" y="2636912"/>
            <a:ext cx="792088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0" idx="6"/>
            <a:endCxn id="8" idx="3"/>
          </p:cNvCxnSpPr>
          <p:nvPr/>
        </p:nvCxnSpPr>
        <p:spPr>
          <a:xfrm flipV="1">
            <a:off x="1619672" y="2808945"/>
            <a:ext cx="716772" cy="26001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339752" y="2924944"/>
            <a:ext cx="360040" cy="50405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13" idx="2"/>
          </p:cNvCxnSpPr>
          <p:nvPr/>
        </p:nvCxnSpPr>
        <p:spPr>
          <a:xfrm flipH="1" flipV="1">
            <a:off x="5940152" y="2708920"/>
            <a:ext cx="1080120" cy="32403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endCxn id="13" idx="3"/>
          </p:cNvCxnSpPr>
          <p:nvPr/>
        </p:nvCxnSpPr>
        <p:spPr>
          <a:xfrm flipV="1">
            <a:off x="6876256" y="3313001"/>
            <a:ext cx="354923" cy="115999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771800" y="17728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Př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17728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1560" y="23488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místa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91680" y="306896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místa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24328" y="22768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30689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Pk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67544" y="4293096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5. Ke každému vzoru napiš jedno podstatné jméno z textu.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11560" y="46531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pán                         muž                       hrad                      žena                        stavení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9552" y="515719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gladiátor               vzbouřenec           vrchol                    skupina                   vedení</a:t>
            </a:r>
          </a:p>
          <a:p>
            <a:r>
              <a:rPr lang="cs-CZ" dirty="0" err="1" smtClean="0"/>
              <a:t>Spartkus</a:t>
            </a:r>
            <a:r>
              <a:rPr lang="cs-CZ" dirty="0" smtClean="0"/>
              <a:t>                                                úkryt                     sopka                      okolí</a:t>
            </a:r>
          </a:p>
          <a:p>
            <a:r>
              <a:rPr lang="cs-CZ" dirty="0" smtClean="0"/>
              <a:t>otrok                                                                                    škola  </a:t>
            </a:r>
          </a:p>
          <a:p>
            <a:r>
              <a:rPr lang="cs-CZ" dirty="0" smtClean="0"/>
              <a:t>           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95536" y="5085184"/>
            <a:ext cx="8208912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28" grpId="0"/>
      <p:bldP spid="29" grpId="0"/>
      <p:bldP spid="30" grpId="0"/>
      <p:bldP spid="31" grpId="0"/>
      <p:bldP spid="32" grpId="0"/>
      <p:bldP spid="33" grpId="0"/>
      <p:bldP spid="36" grpId="0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 Podstatné jméno </a:t>
            </a:r>
            <a:r>
              <a:rPr lang="cs-CZ" sz="2000" b="1" dirty="0" smtClean="0"/>
              <a:t>vzbouřenec</a:t>
            </a:r>
            <a:r>
              <a:rPr lang="cs-CZ" sz="2000" dirty="0" smtClean="0"/>
              <a:t> napiš v 5. pádu čísla jednotného.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2068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Vzbouřenče !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7. Urči druh zájmena </a:t>
            </a:r>
            <a:r>
              <a:rPr lang="cs-CZ" sz="2000" b="1" dirty="0" smtClean="0"/>
              <a:t>nim</a:t>
            </a:r>
            <a:r>
              <a:rPr lang="cs-CZ" sz="2000" dirty="0" smtClean="0"/>
              <a:t>, napiš toto zájmeno v 1. pádu.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88840"/>
            <a:ext cx="5904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nim – zájmeno osobní, 1. pád - oni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852936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8. U slovesa </a:t>
            </a:r>
            <a:r>
              <a:rPr lang="cs-CZ" sz="2000" b="1" dirty="0" smtClean="0"/>
              <a:t>uprchla</a:t>
            </a:r>
            <a:r>
              <a:rPr lang="cs-CZ" sz="2000" dirty="0" smtClean="0"/>
              <a:t> urči osobu, číslo způsob, čas a rod.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284984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3. osoba, číslo jednotné, způsob oznamovací, čas minulý, rod činný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22108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 Vypiš všechny </a:t>
            </a:r>
            <a:r>
              <a:rPr lang="cs-CZ" sz="2000" b="1" dirty="0" smtClean="0"/>
              <a:t>předložky</a:t>
            </a:r>
            <a:r>
              <a:rPr lang="cs-CZ" sz="2000" dirty="0" smtClean="0"/>
              <a:t> a urči s kterým pádem se pojí.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653136"/>
            <a:ext cx="8892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 – 7. pád, z – 2. pád, ve – 6. pád, na – 6. pád, u – 2. pád, k – 3. pád, z – 2. pád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517232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10. Napiš vlastní větu, kde se předložka </a:t>
            </a:r>
            <a:r>
              <a:rPr lang="cs-CZ" sz="2000" b="1" dirty="0" smtClean="0"/>
              <a:t>pod </a:t>
            </a:r>
            <a:r>
              <a:rPr lang="cs-CZ" sz="2000" dirty="0" smtClean="0"/>
              <a:t>bude pojit s jiným pádem.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021288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Pes si zalezl po stůl. ( 4. pád)</a:t>
            </a:r>
            <a:endParaRPr lang="cs-CZ" sz="2000" b="1" dirty="0"/>
          </a:p>
        </p:txBody>
      </p:sp>
      <p:pic>
        <p:nvPicPr>
          <p:cNvPr id="1027" name="Picture 3" descr="C:\Users\ředitelka\AppData\Local\Microsoft\Windows\Temporary Internet Files\Content.IE5\187JSCQT\MP9004038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764704"/>
            <a:ext cx="1440160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11. Naznač stavbu slova </a:t>
            </a:r>
            <a:r>
              <a:rPr lang="cs-CZ" sz="2000" b="1" dirty="0" smtClean="0"/>
              <a:t>vzbouřenci </a:t>
            </a:r>
            <a:r>
              <a:rPr lang="cs-CZ" sz="2000" dirty="0" smtClean="0"/>
              <a:t>(předpona, kořen, přípona, koncovka).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vz</a:t>
            </a:r>
            <a:r>
              <a:rPr lang="cs-CZ" sz="2000" b="1" dirty="0" smtClean="0"/>
              <a:t> </a:t>
            </a:r>
            <a:r>
              <a:rPr lang="cs-CZ" sz="2000" dirty="0" smtClean="0"/>
              <a:t>– předpona</a:t>
            </a:r>
            <a:r>
              <a:rPr lang="cs-CZ" sz="2000" b="1" dirty="0" smtClean="0"/>
              <a:t>, bouř </a:t>
            </a:r>
            <a:r>
              <a:rPr lang="cs-CZ" sz="2000" dirty="0" smtClean="0"/>
              <a:t>– kořen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enc</a:t>
            </a:r>
            <a:r>
              <a:rPr lang="cs-CZ" sz="2000" b="1" dirty="0" smtClean="0"/>
              <a:t> </a:t>
            </a:r>
            <a:r>
              <a:rPr lang="cs-CZ" sz="2000" dirty="0" smtClean="0"/>
              <a:t>– přípona</a:t>
            </a:r>
            <a:r>
              <a:rPr lang="cs-CZ" sz="2000" b="1" dirty="0" smtClean="0"/>
              <a:t>, i </a:t>
            </a:r>
            <a:r>
              <a:rPr lang="cs-CZ" sz="2000" dirty="0" smtClean="0"/>
              <a:t>- koncovka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12. Odůvodni předponu </a:t>
            </a:r>
            <a:r>
              <a:rPr lang="cs-CZ" sz="2000" b="1" dirty="0" smtClean="0"/>
              <a:t>s- </a:t>
            </a:r>
            <a:r>
              <a:rPr lang="cs-CZ" sz="2000" dirty="0" smtClean="0"/>
              <a:t>ve slově </a:t>
            </a:r>
            <a:r>
              <a:rPr lang="cs-CZ" sz="2000" b="1" dirty="0" smtClean="0"/>
              <a:t>sbíhali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Směr dohromady.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780928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13. Ke slovu </a:t>
            </a:r>
            <a:r>
              <a:rPr lang="cs-CZ" sz="2000" b="1" dirty="0" smtClean="0"/>
              <a:t>sbíhali </a:t>
            </a:r>
            <a:r>
              <a:rPr lang="cs-CZ" sz="2000" dirty="0" smtClean="0"/>
              <a:t>uveď slovo příbuzné ve kterém dochází ke změně kmenové samohlásky.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57301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Sběh, běžec, běh, běžky ……</a:t>
            </a:r>
            <a:endParaRPr lang="cs-CZ" sz="2000" b="1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0" y="4149080"/>
            <a:ext cx="9144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3528" y="4509120"/>
            <a:ext cx="55446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Úkoly pro ty, kteří práci dokončili:</a:t>
            </a:r>
          </a:p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Co nejblíže urči, kde se nachází Vesuv.</a:t>
            </a:r>
          </a:p>
          <a:p>
            <a:pPr marL="342900" indent="-342900">
              <a:buAutoNum type="arabicPeriod"/>
            </a:pPr>
            <a:r>
              <a:rPr lang="cs-CZ" dirty="0" smtClean="0"/>
              <a:t>Kdy došlo k povstání otroků pod vedením Spartaka?</a:t>
            </a:r>
          </a:p>
          <a:p>
            <a:pPr marL="342900" indent="-342900">
              <a:buAutoNum type="arabicPeriod"/>
            </a:pPr>
            <a:r>
              <a:rPr lang="cs-CZ" dirty="0" smtClean="0"/>
              <a:t>Kdo to byli gladiátoři?</a:t>
            </a:r>
          </a:p>
          <a:p>
            <a:pPr marL="342900" indent="-342900"/>
            <a:endParaRPr lang="cs-CZ" dirty="0"/>
          </a:p>
        </p:txBody>
      </p:sp>
      <p:pic>
        <p:nvPicPr>
          <p:cNvPr id="2050" name="Picture 2" descr="C:\Users\ředitelka\AppData\Local\Microsoft\Windows\Temporary Internet Files\Content.IE5\6SILZ0RN\MC9002500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365104"/>
            <a:ext cx="2911608" cy="1648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63184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666</Words>
  <Application>Microsoft Office PowerPoint</Application>
  <PresentationFormat>Předvádění na obrazovce (4:3)</PresentationFormat>
  <Paragraphs>109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30</cp:revision>
  <dcterms:created xsi:type="dcterms:W3CDTF">2013-01-15T19:28:28Z</dcterms:created>
  <dcterms:modified xsi:type="dcterms:W3CDTF">2013-02-21T13:39:25Z</dcterms:modified>
</cp:coreProperties>
</file>