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3C18"/>
    <a:srgbClr val="FFFF66"/>
    <a:srgbClr val="3B4A1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18" autoAdjust="0"/>
    <p:restoredTop sz="94660"/>
  </p:normalViewPr>
  <p:slideViewPr>
    <p:cSldViewPr>
      <p:cViewPr varScale="1">
        <p:scale>
          <a:sx n="64" d="100"/>
          <a:sy n="64" d="100"/>
        </p:scale>
        <p:origin x="-162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04B26D-4081-4ECA-B9D5-4C6D68C3620D}" type="presOf" srcId="{27FE2D31-D344-4B63-A89A-A89AB0D9F3E3}" destId="{FE47432B-CA46-450C-8D8F-66C300A95B52}" srcOrd="0" destOrd="0" presId="urn:microsoft.com/office/officeart/2005/8/layout/target3"/>
    <dgm:cxn modelId="{E861FF24-D6A4-4657-8978-9AB8EE3AE86A}" type="presOf" srcId="{100B6B2E-82E6-4C11-B19B-F2DB3A0EA64F}" destId="{645AA564-2E9E-4954-AD87-AE01782CEC59}" srcOrd="0" destOrd="0" presId="urn:microsoft.com/office/officeart/2005/8/layout/target3"/>
    <dgm:cxn modelId="{1DD90A31-DD8B-4AE2-A67F-8E4434BEDA79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C84BA00C-1896-4682-9240-B465C03D731D}" type="presOf" srcId="{130831A4-0540-4EC5-8F5A-93030E89D2D9}" destId="{F69CC921-512E-49F4-824C-A648EC5F27A5}" srcOrd="0" destOrd="0" presId="urn:microsoft.com/office/officeart/2005/8/layout/target3"/>
    <dgm:cxn modelId="{C22330BC-53DE-4170-8149-4020B1E1C0A2}" type="presOf" srcId="{1D8420EA-BFA0-403B-80F5-647FA396CC45}" destId="{F7B3C0B7-F0F7-4F49-B02C-3630F8C5FAE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549CAEB-587E-415F-AC3D-D45529892F52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9C62004-251B-479A-B9D4-1135908BCB3B}" type="presOf" srcId="{100B6B2E-82E6-4C11-B19B-F2DB3A0EA64F}" destId="{DBA8199F-D892-4A8E-A352-2B7844050E09}" srcOrd="1" destOrd="0" presId="urn:microsoft.com/office/officeart/2005/8/layout/target3"/>
    <dgm:cxn modelId="{459657C9-E9B4-4087-98C6-50F353F73B96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11D23FA-F969-41EF-BB46-B828DB5FCD7F}" type="presOf" srcId="{914700B9-77B5-440A-A438-DE98B6D4894D}" destId="{BD9AF279-D483-48F2-BBBD-45F8E8923512}" srcOrd="1" destOrd="0" presId="urn:microsoft.com/office/officeart/2005/8/layout/target3"/>
    <dgm:cxn modelId="{A912AA72-E758-44D0-A1F9-D2EE94020223}" type="presParOf" srcId="{FE47432B-CA46-450C-8D8F-66C300A95B52}" destId="{B522209E-30D0-49D6-A340-2D383A11C668}" srcOrd="0" destOrd="0" presId="urn:microsoft.com/office/officeart/2005/8/layout/target3"/>
    <dgm:cxn modelId="{29B4B76E-2E5C-429E-A2F1-89FB88E2B88B}" type="presParOf" srcId="{FE47432B-CA46-450C-8D8F-66C300A95B52}" destId="{ED5A8377-51D5-4DC5-B0E7-680166966720}" srcOrd="1" destOrd="0" presId="urn:microsoft.com/office/officeart/2005/8/layout/target3"/>
    <dgm:cxn modelId="{749C8A0C-264E-4F5C-B6F2-2947BC04D23C}" type="presParOf" srcId="{FE47432B-CA46-450C-8D8F-66C300A95B52}" destId="{F69CC921-512E-49F4-824C-A648EC5F27A5}" srcOrd="2" destOrd="0" presId="urn:microsoft.com/office/officeart/2005/8/layout/target3"/>
    <dgm:cxn modelId="{C0716A76-1E09-454B-8492-81E5E1218F13}" type="presParOf" srcId="{FE47432B-CA46-450C-8D8F-66C300A95B52}" destId="{61C9CE18-EDA6-4EDF-BA1C-09779D38FBBF}" srcOrd="3" destOrd="0" presId="urn:microsoft.com/office/officeart/2005/8/layout/target3"/>
    <dgm:cxn modelId="{A03A05A4-718A-43E5-A64E-230476DEEA33}" type="presParOf" srcId="{FE47432B-CA46-450C-8D8F-66C300A95B52}" destId="{D60DEAAB-7AFE-435A-ACF6-18851E4B0426}" srcOrd="4" destOrd="0" presId="urn:microsoft.com/office/officeart/2005/8/layout/target3"/>
    <dgm:cxn modelId="{A6CE3D90-242E-431F-A9F5-D043D34E63DB}" type="presParOf" srcId="{FE47432B-CA46-450C-8D8F-66C300A95B52}" destId="{F7B3C0B7-F0F7-4F49-B02C-3630F8C5FAE5}" srcOrd="5" destOrd="0" presId="urn:microsoft.com/office/officeart/2005/8/layout/target3"/>
    <dgm:cxn modelId="{AD0AF227-1614-430F-BCB8-E7C930EB0F8D}" type="presParOf" srcId="{FE47432B-CA46-450C-8D8F-66C300A95B52}" destId="{C9DA9446-E2D3-4F6A-8960-3CADFBF870B8}" srcOrd="6" destOrd="0" presId="urn:microsoft.com/office/officeart/2005/8/layout/target3"/>
    <dgm:cxn modelId="{DA24790B-B760-46C8-9D26-655190999EBF}" type="presParOf" srcId="{FE47432B-CA46-450C-8D8F-66C300A95B52}" destId="{9726EC6F-D322-4CD3-B489-1BE3DF7CE70B}" srcOrd="7" destOrd="0" presId="urn:microsoft.com/office/officeart/2005/8/layout/target3"/>
    <dgm:cxn modelId="{E9DC6EA5-A461-41BE-95D2-EBF24F3CCEE4}" type="presParOf" srcId="{FE47432B-CA46-450C-8D8F-66C300A95B52}" destId="{645AA564-2E9E-4954-AD87-AE01782CEC59}" srcOrd="8" destOrd="0" presId="urn:microsoft.com/office/officeart/2005/8/layout/target3"/>
    <dgm:cxn modelId="{53D73F14-6ED2-48AD-BBF5-45758BAADD13}" type="presParOf" srcId="{FE47432B-CA46-450C-8D8F-66C300A95B52}" destId="{8538CAC4-6A86-42B8-B5AF-2FF155DB9D02}" srcOrd="9" destOrd="0" presId="urn:microsoft.com/office/officeart/2005/8/layout/target3"/>
    <dgm:cxn modelId="{09E63A04-7643-419E-AC60-E811EF87702D}" type="presParOf" srcId="{FE47432B-CA46-450C-8D8F-66C300A95B52}" destId="{26FD6024-A07F-46D0-8BC0-B5E595C5673D}" srcOrd="10" destOrd="0" presId="urn:microsoft.com/office/officeart/2005/8/layout/target3"/>
    <dgm:cxn modelId="{6A4A5BDF-C0F4-45E6-81D0-798EA18AEC98}" type="presParOf" srcId="{FE47432B-CA46-450C-8D8F-66C300A95B52}" destId="{E73F1C26-6DCD-4001-88B9-355E01E2BCE7}" srcOrd="11" destOrd="0" presId="urn:microsoft.com/office/officeart/2005/8/layout/target3"/>
    <dgm:cxn modelId="{ADD3CA0E-0316-4C19-9A04-F243618B78F2}" type="presParOf" srcId="{FE47432B-CA46-450C-8D8F-66C300A95B52}" destId="{8E23E229-92FC-49D1-B5FE-0303176B8A4E}" srcOrd="12" destOrd="0" presId="urn:microsoft.com/office/officeart/2005/8/layout/target3"/>
    <dgm:cxn modelId="{2D09FEF3-456D-42DF-ACAD-10A836D8A2BE}" type="presParOf" srcId="{FE47432B-CA46-450C-8D8F-66C300A95B52}" destId="{8467D0EB-87A2-4285-8ACA-0398EFBF29BC}" srcOrd="13" destOrd="0" presId="urn:microsoft.com/office/officeart/2005/8/layout/target3"/>
    <dgm:cxn modelId="{15D72020-23BD-4C16-A006-7ED88FF7CD0C}" type="presParOf" srcId="{FE47432B-CA46-450C-8D8F-66C300A95B52}" destId="{DBA8199F-D892-4A8E-A352-2B7844050E09}" srcOrd="14" destOrd="0" presId="urn:microsoft.com/office/officeart/2005/8/layout/target3"/>
    <dgm:cxn modelId="{D62D2A09-CCAE-4532-BFE9-CA5E05EE486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0D2B49-4891-427B-9CA9-AE77CC67D04A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3C6D5-B670-4BE0-8D77-8ABD256F6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Druhy vět podle postoje mluvčího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ověření vědomostí a znalostí o druzích vět podle postoje mluvčího.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rozlišují druhy vět, správně používají interpunkční znaménko za větou, rozlišují druhy otázek.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303C18"/>
                </a:solidFill>
              </a:rPr>
              <a:t>DRUHY VĚT                                 </a:t>
            </a:r>
            <a:r>
              <a:rPr lang="cs-CZ" sz="3600" b="1" dirty="0" smtClean="0">
                <a:solidFill>
                  <a:srgbClr val="303C18"/>
                </a:solidFill>
              </a:rPr>
              <a:t>PODLE POSTOJE MLUVČÍHO</a:t>
            </a:r>
            <a:endParaRPr lang="cs-CZ" sz="3600" b="1" dirty="0">
              <a:solidFill>
                <a:srgbClr val="303C18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3573016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Český jazyk  - 7. ročník</a:t>
            </a:r>
            <a:endParaRPr lang="cs-CZ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188640"/>
            <a:ext cx="7848872" cy="504056"/>
          </a:xfrm>
          <a:prstGeom prst="roundRect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Jak poznáme druh věty?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31840" y="836712"/>
            <a:ext cx="2592288" cy="576064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303C18"/>
                </a:solidFill>
              </a:rPr>
              <a:t>Co věta vyjadřuje?</a:t>
            </a:r>
            <a:endParaRPr lang="cs-CZ" sz="2400" dirty="0">
              <a:solidFill>
                <a:srgbClr val="303C18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1520" y="1988840"/>
            <a:ext cx="237626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303C18"/>
                </a:solidFill>
              </a:rPr>
              <a:t>informace, sdělení</a:t>
            </a:r>
            <a:endParaRPr lang="cs-CZ" sz="2000" dirty="0">
              <a:solidFill>
                <a:srgbClr val="303C18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88224" y="1916832"/>
            <a:ext cx="237626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303C18"/>
                </a:solidFill>
              </a:rPr>
              <a:t>rozkaz, zákaz, výzvu</a:t>
            </a:r>
            <a:endParaRPr lang="cs-CZ" sz="2000" dirty="0">
              <a:solidFill>
                <a:srgbClr val="303C18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843808" y="1988840"/>
            <a:ext cx="1800200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303C18"/>
                </a:solidFill>
              </a:rPr>
              <a:t>otázku, dotaz</a:t>
            </a:r>
            <a:endParaRPr lang="cs-CZ" sz="2000" dirty="0">
              <a:solidFill>
                <a:srgbClr val="303C18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004048" y="1988840"/>
            <a:ext cx="100811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303C18"/>
                </a:solidFill>
              </a:rPr>
              <a:t>přání</a:t>
            </a:r>
            <a:endParaRPr lang="cs-CZ" sz="2000" dirty="0">
              <a:solidFill>
                <a:srgbClr val="303C18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39552" y="2708920"/>
            <a:ext cx="1872208" cy="504056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OZNAMOVACÍ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843808" y="2708920"/>
            <a:ext cx="1872208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TÁZACÍ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004048" y="2708920"/>
            <a:ext cx="1872208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092280" y="2636912"/>
            <a:ext cx="1872208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ROZKAZOVACÍ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395536" y="3429000"/>
            <a:ext cx="8136904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pátek se těším celý týden.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395536" y="4293096"/>
            <a:ext cx="8136904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Na který den v týdnu se nejvíc těšíš ty?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467544" y="5085184"/>
            <a:ext cx="8136904" cy="648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Kéž by byl první den prázdnin!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539552" y="6021288"/>
            <a:ext cx="8136904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Připrav se na prázdniny plné dobrodružství.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48" name="Přímá spojovací šipka 47"/>
          <p:cNvCxnSpPr>
            <a:stCxn id="11" idx="0"/>
          </p:cNvCxnSpPr>
          <p:nvPr/>
        </p:nvCxnSpPr>
        <p:spPr>
          <a:xfrm flipV="1">
            <a:off x="1439652" y="1340768"/>
            <a:ext cx="1764196" cy="648072"/>
          </a:xfrm>
          <a:prstGeom prst="straightConnector1">
            <a:avLst/>
          </a:prstGeom>
          <a:ln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14" idx="0"/>
          </p:cNvCxnSpPr>
          <p:nvPr/>
        </p:nvCxnSpPr>
        <p:spPr>
          <a:xfrm flipV="1">
            <a:off x="3743908" y="1412776"/>
            <a:ext cx="180020" cy="576064"/>
          </a:xfrm>
          <a:prstGeom prst="straightConnector1">
            <a:avLst/>
          </a:prstGeom>
          <a:ln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stCxn id="15" idx="0"/>
          </p:cNvCxnSpPr>
          <p:nvPr/>
        </p:nvCxnSpPr>
        <p:spPr>
          <a:xfrm flipH="1" flipV="1">
            <a:off x="4644008" y="1412776"/>
            <a:ext cx="864096" cy="576064"/>
          </a:xfrm>
          <a:prstGeom prst="straightConnector1">
            <a:avLst/>
          </a:prstGeom>
          <a:ln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>
            <a:stCxn id="13" idx="0"/>
          </p:cNvCxnSpPr>
          <p:nvPr/>
        </p:nvCxnSpPr>
        <p:spPr>
          <a:xfrm flipH="1" flipV="1">
            <a:off x="5292080" y="1412776"/>
            <a:ext cx="2484276" cy="504056"/>
          </a:xfrm>
          <a:prstGeom prst="straightConnector1">
            <a:avLst/>
          </a:prstGeom>
          <a:ln>
            <a:solidFill>
              <a:schemeClr val="accent3">
                <a:lumMod val="20000"/>
                <a:lumOff val="8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27" grpId="0" animBg="1"/>
      <p:bldP spid="28" grpId="0" animBg="1"/>
      <p:bldP spid="29" grpId="0" animBg="1"/>
      <p:bldP spid="30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188640"/>
            <a:ext cx="7848872" cy="504056"/>
          </a:xfrm>
          <a:prstGeom prst="roundRect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Jak poznáme druh věty?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31840" y="764704"/>
            <a:ext cx="2304256" cy="64807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Jaký je slovesný způsob u slovesa?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7544" y="1268760"/>
            <a:ext cx="2520280" cy="43204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způsob oznamovací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39552" y="3140968"/>
            <a:ext cx="2376264" cy="43204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způsob rozkazovací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39552" y="4941168"/>
            <a:ext cx="2664296" cy="43204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způsob podmiňovací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39552" y="1844824"/>
            <a:ext cx="2088232" cy="432048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OZNAMOVACÍ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39552" y="5517232"/>
            <a:ext cx="2160240" cy="504056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OZNAMOVACÍ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39552" y="3717032"/>
            <a:ext cx="2088232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ROZKAZOVACÍ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3635896" y="1844824"/>
            <a:ext cx="1440160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VĚTA TÁZACÍ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3923928" y="5517232"/>
            <a:ext cx="1656184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VĚTA TÁZACÍ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228184" y="5589240"/>
            <a:ext cx="1296144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PŘACÍ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56176" y="1844824"/>
            <a:ext cx="1368152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PŘACÍ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2348880"/>
            <a:ext cx="712879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V malém městě se téměř nic </a:t>
            </a:r>
            <a:r>
              <a:rPr lang="cs-CZ" sz="2400" b="1" dirty="0" smtClean="0">
                <a:solidFill>
                  <a:schemeClr val="tx1"/>
                </a:solidFill>
              </a:rPr>
              <a:t>neutají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67544" y="2348880"/>
            <a:ext cx="7128792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Kdo </a:t>
            </a:r>
            <a:r>
              <a:rPr lang="cs-CZ" sz="2400" b="1" dirty="0" smtClean="0">
                <a:solidFill>
                  <a:schemeClr val="tx1"/>
                </a:solidFill>
              </a:rPr>
              <a:t>si postavil </a:t>
            </a:r>
            <a:r>
              <a:rPr lang="cs-CZ" sz="2400" dirty="0" smtClean="0">
                <a:solidFill>
                  <a:schemeClr val="tx1"/>
                </a:solidFill>
              </a:rPr>
              <a:t>auto před náš vjezd?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67544" y="2348880"/>
            <a:ext cx="7128792" cy="648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</a:rPr>
              <a:t>Ať se vám v horách </a:t>
            </a:r>
            <a:r>
              <a:rPr lang="cs-CZ" sz="2400" b="1" dirty="0" smtClean="0">
                <a:solidFill>
                  <a:schemeClr val="tx1"/>
                </a:solidFill>
              </a:rPr>
              <a:t>líbí</a:t>
            </a:r>
            <a:r>
              <a:rPr lang="cs-CZ" sz="2400" dirty="0" smtClean="0">
                <a:solidFill>
                  <a:schemeClr val="tx1"/>
                </a:solidFill>
              </a:rPr>
              <a:t>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39552" y="4365104"/>
            <a:ext cx="7056784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</a:rPr>
              <a:t>Na cizího psa </a:t>
            </a:r>
            <a:r>
              <a:rPr lang="cs-CZ" sz="2400" b="1" dirty="0" smtClean="0">
                <a:solidFill>
                  <a:schemeClr val="tx1"/>
                </a:solidFill>
              </a:rPr>
              <a:t>nesahej</a:t>
            </a:r>
            <a:r>
              <a:rPr lang="cs-CZ" sz="2400" dirty="0" smtClean="0">
                <a:solidFill>
                  <a:schemeClr val="tx1"/>
                </a:solidFill>
              </a:rPr>
              <a:t>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39552" y="6209928"/>
            <a:ext cx="712879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</a:rPr>
              <a:t>Sami </a:t>
            </a:r>
            <a:r>
              <a:rPr lang="cs-CZ" sz="2400" b="1" dirty="0" smtClean="0">
                <a:solidFill>
                  <a:schemeClr val="tx1"/>
                </a:solidFill>
              </a:rPr>
              <a:t>bychom</a:t>
            </a:r>
            <a:r>
              <a:rPr lang="cs-CZ" sz="2400" dirty="0" smtClean="0">
                <a:solidFill>
                  <a:schemeClr val="tx1"/>
                </a:solidFill>
              </a:rPr>
              <a:t> to asi </a:t>
            </a:r>
            <a:r>
              <a:rPr lang="cs-CZ" sz="2400" b="1" dirty="0" smtClean="0">
                <a:solidFill>
                  <a:schemeClr val="tx1"/>
                </a:solidFill>
              </a:rPr>
              <a:t>nevyřešili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39552" y="6209928"/>
            <a:ext cx="7128792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bg1"/>
                </a:solidFill>
              </a:rPr>
              <a:t>Mohli byste </a:t>
            </a:r>
            <a:r>
              <a:rPr lang="cs-CZ" sz="2400" dirty="0" smtClean="0">
                <a:solidFill>
                  <a:schemeClr val="bg1"/>
                </a:solidFill>
              </a:rPr>
              <a:t>nám </a:t>
            </a:r>
            <a:r>
              <a:rPr lang="cs-CZ" sz="2400" b="1" dirty="0" smtClean="0">
                <a:solidFill>
                  <a:schemeClr val="bg1"/>
                </a:solidFill>
              </a:rPr>
              <a:t>zavolat</a:t>
            </a:r>
            <a:r>
              <a:rPr lang="cs-CZ" sz="2400" dirty="0" smtClean="0">
                <a:solidFill>
                  <a:schemeClr val="bg1"/>
                </a:solidFill>
              </a:rPr>
              <a:t> později?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39552" y="6237312"/>
            <a:ext cx="7128792" cy="6206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</a:rPr>
              <a:t>Kéž </a:t>
            </a:r>
            <a:r>
              <a:rPr lang="cs-CZ" sz="2400" b="1" dirty="0" smtClean="0">
                <a:solidFill>
                  <a:schemeClr val="tx1"/>
                </a:solidFill>
              </a:rPr>
              <a:t>by</a:t>
            </a:r>
            <a:r>
              <a:rPr lang="cs-CZ" sz="2400" dirty="0" smtClean="0">
                <a:solidFill>
                  <a:schemeClr val="tx1"/>
                </a:solidFill>
              </a:rPr>
              <a:t> Vánoce </a:t>
            </a:r>
            <a:r>
              <a:rPr lang="cs-CZ" sz="2400" b="1" dirty="0" smtClean="0">
                <a:solidFill>
                  <a:schemeClr val="tx1"/>
                </a:solidFill>
              </a:rPr>
              <a:t>byly</a:t>
            </a:r>
            <a:r>
              <a:rPr lang="cs-CZ" sz="2400" dirty="0" smtClean="0">
                <a:solidFill>
                  <a:schemeClr val="tx1"/>
                </a:solidFill>
              </a:rPr>
              <a:t> alespoň dvakrát v roce!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563888" y="3717032"/>
            <a:ext cx="1728192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PŘACÍ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39552" y="4365104"/>
            <a:ext cx="7056784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Dobře dojeďte!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188640"/>
            <a:ext cx="7848872" cy="504056"/>
          </a:xfrm>
          <a:prstGeom prst="roundRect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Jak poznáme druh věty?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31840" y="764704"/>
            <a:ext cx="2304256" cy="64807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Jaké znaménko je na konci věty?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11560" y="1124744"/>
            <a:ext cx="1368152" cy="504056"/>
          </a:xfrm>
          <a:prstGeom prst="roundRect">
            <a:avLst/>
          </a:prstGeom>
          <a:solidFill>
            <a:srgbClr val="3B4A1E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.tečka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39552" y="3140968"/>
            <a:ext cx="2376264" cy="432048"/>
          </a:xfrm>
          <a:prstGeom prst="roundRect">
            <a:avLst/>
          </a:prstGeom>
          <a:solidFill>
            <a:srgbClr val="3B4A1E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! vykřičník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39552" y="5157192"/>
            <a:ext cx="2664296" cy="432048"/>
          </a:xfrm>
          <a:prstGeom prst="roundRect">
            <a:avLst/>
          </a:prstGeom>
          <a:solidFill>
            <a:srgbClr val="303C18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? otazník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39552" y="1844824"/>
            <a:ext cx="2088232" cy="432048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OZNAMOVACÍ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39552" y="3717032"/>
            <a:ext cx="2088232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ROZKAZOVACÍ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3635896" y="1844824"/>
            <a:ext cx="2088232" cy="43204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VĚTA ROZKAZOVACÍ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3923928" y="5085184"/>
            <a:ext cx="1656184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VĚTA TÁZACÍ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3635896" y="3717032"/>
            <a:ext cx="1296144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 PŘACÍ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2348880"/>
            <a:ext cx="712879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Kuba se už zase všemu směje.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67544" y="2348880"/>
            <a:ext cx="7128792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Na zítřejší hodinu si připravte popis svého kamaráda.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39552" y="4437112"/>
            <a:ext cx="4032448" cy="43204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</a:rPr>
              <a:t>A už se nevracej!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39552" y="5877272"/>
            <a:ext cx="7128792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</a:rPr>
              <a:t>Kolik je dvanáct krát dvanáct?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004048" y="4437112"/>
            <a:ext cx="3744416" cy="43204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Mějte se hezky!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3" grpId="0" animBg="1"/>
      <p:bldP spid="34" grpId="0" animBg="1"/>
      <p:bldP spid="35" grpId="0" animBg="1"/>
      <p:bldP spid="36" grpId="0" animBg="1"/>
      <p:bldP spid="14" grpId="0" animBg="1"/>
      <p:bldP spid="19" grpId="0" animBg="1"/>
      <p:bldP spid="21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03648" y="188640"/>
            <a:ext cx="6768752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3B4A1E"/>
                </a:solidFill>
              </a:rPr>
              <a:t>Druhy vět tázacích</a:t>
            </a:r>
            <a:endParaRPr lang="cs-CZ" sz="3600" dirty="0">
              <a:solidFill>
                <a:srgbClr val="3B4A1E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7544" y="1268760"/>
            <a:ext cx="2088232" cy="792088"/>
          </a:xfrm>
          <a:prstGeom prst="round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otázka zjišťovací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19872" y="1268760"/>
            <a:ext cx="2304256" cy="79208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otázka doplňovací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1268760"/>
            <a:ext cx="2088232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otázka vylučovací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3528" y="2420888"/>
            <a:ext cx="936104" cy="1008112"/>
          </a:xfrm>
          <a:prstGeom prst="ellipse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835696" y="2420888"/>
            <a:ext cx="936104" cy="1008112"/>
          </a:xfrm>
          <a:prstGeom prst="ellipse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75856" y="2492896"/>
            <a:ext cx="936104" cy="100811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572000" y="2492896"/>
            <a:ext cx="1080120" cy="100811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012160" y="2564904"/>
            <a:ext cx="1368152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možnost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7596336" y="2564904"/>
            <a:ext cx="1368152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možnost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95536" y="5949280"/>
            <a:ext cx="4104456" cy="576064"/>
          </a:xfrm>
          <a:prstGeom prst="round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Půjdeme ráno na ryby?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4005064"/>
            <a:ext cx="4680520" cy="576064"/>
          </a:xfrm>
          <a:prstGeom prst="round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Kde můžeme chytit největší pstruhy?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23528" y="5013176"/>
            <a:ext cx="6624736" cy="576064"/>
          </a:xfrm>
          <a:prstGeom prst="round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Pojedeme v létě k moři, nebo na ryby k Berounce?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ředitelka\AppData\Local\Microsoft\Windows\Temporary Internet Files\Content.IE5\GUDCYVI7\MC9003536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186127"/>
            <a:ext cx="1842380" cy="16718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904 L 0.00399 -0.24254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782 0.15745 " pathEditMode="relative" ptsTypes="AA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13641 " pathEditMode="relative" ptsTypes="AA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332656"/>
            <a:ext cx="7560840" cy="720080"/>
          </a:xfrm>
          <a:prstGeom prst="roundRect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303C18"/>
                </a:solidFill>
              </a:rPr>
              <a:t>Kam se poděly věty zvolací?</a:t>
            </a:r>
            <a:endParaRPr lang="cs-CZ" sz="2800" dirty="0">
              <a:solidFill>
                <a:srgbClr val="303C18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799288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Věty  zvolací nemají vlastní formu. Jsou to věty oznamovací, tázací nebo přací, které vyslovujeme s citovým zabarvením – vzrušeně. Píšeme za ně vykřičník.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Často mají podobu </a:t>
            </a:r>
            <a:r>
              <a:rPr lang="cs-CZ" sz="2000" b="1" dirty="0" smtClean="0"/>
              <a:t>větného ekvivalentu </a:t>
            </a:r>
            <a:r>
              <a:rPr lang="cs-CZ" sz="2000" dirty="0" smtClean="0"/>
              <a:t>– o něm se budeme teprve učit. </a:t>
            </a:r>
            <a:endParaRPr lang="cs-CZ" sz="2000" dirty="0"/>
          </a:p>
        </p:txBody>
      </p:sp>
      <p:sp>
        <p:nvSpPr>
          <p:cNvPr id="4" name="Zaoblený obdélník 3"/>
          <p:cNvSpPr/>
          <p:nvPr/>
        </p:nvSpPr>
        <p:spPr>
          <a:xfrm>
            <a:off x="899592" y="2564904"/>
            <a:ext cx="7488832" cy="864096"/>
          </a:xfrm>
          <a:prstGeom prst="roundRect">
            <a:avLst/>
          </a:prstGeom>
          <a:solidFill>
            <a:srgbClr val="FFFF66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To byla nádhera!     Vy jste mně snad neslyšeli?      Ať žije dědeček!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71600" y="5013176"/>
            <a:ext cx="7416824" cy="864096"/>
          </a:xfrm>
          <a:prstGeom prst="roundRect">
            <a:avLst/>
          </a:prstGeom>
          <a:solidFill>
            <a:srgbClr val="FFFF66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Haló!   Sláva!    Nazdar! 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99592" y="260648"/>
            <a:ext cx="7704856" cy="720080"/>
          </a:xfrm>
          <a:prstGeom prst="roundRect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Konečně něco na procvičení!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196752"/>
            <a:ext cx="8568952" cy="5472608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303C18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Osobní vlak z Domažlic do </a:t>
            </a:r>
            <a:r>
              <a:rPr lang="cs-CZ" sz="2000" b="1" dirty="0" err="1" smtClean="0">
                <a:solidFill>
                  <a:srgbClr val="303C18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Hostouně</a:t>
            </a:r>
            <a:r>
              <a:rPr lang="cs-CZ" sz="2000" b="1" dirty="0" smtClean="0">
                <a:solidFill>
                  <a:srgbClr val="303C18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měl deset minut zpoždění.</a:t>
            </a:r>
            <a:endParaRPr lang="cs-CZ" sz="2000" dirty="0" smtClean="0">
              <a:solidFill>
                <a:srgbClr val="365F91"/>
              </a:solidFill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a) urči druh dané věty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b) změň druh věty na větu tázací – otázku doplňovací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c) změň druh věty na větu tázací – otázku zjišťovací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303C18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Přinesl si Petr na hodinu výtvarné výchovy vodové barvy?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a) urči druh dané věty 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b)změň druh věty na větu rozkazovací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c) změň větu na otázku doplňovací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solidFill>
                <a:schemeClr val="tx1"/>
              </a:solidFill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303C18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Jana, pes, malý, svůj, den, cvičit, každý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a) použij daná slova a vytvoř větu oznamovací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b) větu tázací – otázku zjišťovací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c) větu rozkazovací 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d) větu přací</a:t>
            </a:r>
            <a:endParaRPr lang="cs-CZ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64624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488</Words>
  <Application>Microsoft Office PowerPoint</Application>
  <PresentationFormat>Předvádění na obrazovce (4:3)</PresentationFormat>
  <Paragraphs>134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63</cp:revision>
  <dcterms:created xsi:type="dcterms:W3CDTF">2012-12-19T12:07:21Z</dcterms:created>
  <dcterms:modified xsi:type="dcterms:W3CDTF">2013-02-21T13:40:40Z</dcterms:modified>
</cp:coreProperties>
</file>