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7" r:id="rId4"/>
    <p:sldId id="258" r:id="rId5"/>
    <p:sldId id="259" r:id="rId6"/>
    <p:sldId id="260" r:id="rId7"/>
    <p:sldId id="261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  <a:srgbClr val="00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56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E79472-4053-48CE-B681-2E6BBE022540}" type="presOf" srcId="{1D8420EA-BFA0-403B-80F5-647FA396CC45}" destId="{F7B3C0B7-F0F7-4F49-B02C-3630F8C5FAE5}" srcOrd="0" destOrd="0" presId="urn:microsoft.com/office/officeart/2005/8/layout/target3"/>
    <dgm:cxn modelId="{1790C736-741E-40C3-A330-CE6FEBB792D1}" type="presOf" srcId="{1D8420EA-BFA0-403B-80F5-647FA396CC45}" destId="{8467D0EB-87A2-4285-8ACA-0398EFBF29BC}" srcOrd="1" destOrd="0" presId="urn:microsoft.com/office/officeart/2005/8/layout/target3"/>
    <dgm:cxn modelId="{465B1DEB-12F9-49FB-ACB5-2FC9CD2210FB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E882263-106C-4B0C-B7B9-601AE853A476}" type="presOf" srcId="{100B6B2E-82E6-4C11-B19B-F2DB3A0EA64F}" destId="{DBA8199F-D892-4A8E-A352-2B7844050E09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F66C2EF-103C-4CFC-BD03-1F40ED717B1B}" type="presOf" srcId="{130831A4-0540-4EC5-8F5A-93030E89D2D9}" destId="{F69CC921-512E-49F4-824C-A648EC5F27A5}" srcOrd="0" destOrd="0" presId="urn:microsoft.com/office/officeart/2005/8/layout/target3"/>
    <dgm:cxn modelId="{129BC193-5026-46C3-8FFC-B7C4B493C36C}" type="presOf" srcId="{914700B9-77B5-440A-A438-DE98B6D4894D}" destId="{E73F1C26-6DCD-4001-88B9-355E01E2BCE7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F4DA65FF-2452-4CDA-9EDC-438487DAB1E2}" type="presOf" srcId="{27FE2D31-D344-4B63-A89A-A89AB0D9F3E3}" destId="{FE47432B-CA46-450C-8D8F-66C300A95B52}" srcOrd="0" destOrd="0" presId="urn:microsoft.com/office/officeart/2005/8/layout/target3"/>
    <dgm:cxn modelId="{42ADD626-1F8B-4B3C-A722-7CA4E636A1C5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ABF30841-6207-4321-A59A-33A08FA765CB}" type="presOf" srcId="{130831A4-0540-4EC5-8F5A-93030E89D2D9}" destId="{8E23E229-92FC-49D1-B5FE-0303176B8A4E}" srcOrd="1" destOrd="0" presId="urn:microsoft.com/office/officeart/2005/8/layout/target3"/>
    <dgm:cxn modelId="{83007636-862C-40E8-9A89-91079F3B50C2}" type="presParOf" srcId="{FE47432B-CA46-450C-8D8F-66C300A95B52}" destId="{B522209E-30D0-49D6-A340-2D383A11C668}" srcOrd="0" destOrd="0" presId="urn:microsoft.com/office/officeart/2005/8/layout/target3"/>
    <dgm:cxn modelId="{03808FDF-CCD7-49E8-9D41-1D9B14C0C308}" type="presParOf" srcId="{FE47432B-CA46-450C-8D8F-66C300A95B52}" destId="{ED5A8377-51D5-4DC5-B0E7-680166966720}" srcOrd="1" destOrd="0" presId="urn:microsoft.com/office/officeart/2005/8/layout/target3"/>
    <dgm:cxn modelId="{0228E053-FB48-453A-A1A4-B41A61D78DCF}" type="presParOf" srcId="{FE47432B-CA46-450C-8D8F-66C300A95B52}" destId="{F69CC921-512E-49F4-824C-A648EC5F27A5}" srcOrd="2" destOrd="0" presId="urn:microsoft.com/office/officeart/2005/8/layout/target3"/>
    <dgm:cxn modelId="{3302046A-4F9B-46EB-8B44-EF52D019E513}" type="presParOf" srcId="{FE47432B-CA46-450C-8D8F-66C300A95B52}" destId="{61C9CE18-EDA6-4EDF-BA1C-09779D38FBBF}" srcOrd="3" destOrd="0" presId="urn:microsoft.com/office/officeart/2005/8/layout/target3"/>
    <dgm:cxn modelId="{25DC87D2-1F64-4D36-8FCF-6D4211C2E067}" type="presParOf" srcId="{FE47432B-CA46-450C-8D8F-66C300A95B52}" destId="{D60DEAAB-7AFE-435A-ACF6-18851E4B0426}" srcOrd="4" destOrd="0" presId="urn:microsoft.com/office/officeart/2005/8/layout/target3"/>
    <dgm:cxn modelId="{0AF40CAF-4B53-4CE8-BD5F-BE144FD19281}" type="presParOf" srcId="{FE47432B-CA46-450C-8D8F-66C300A95B52}" destId="{F7B3C0B7-F0F7-4F49-B02C-3630F8C5FAE5}" srcOrd="5" destOrd="0" presId="urn:microsoft.com/office/officeart/2005/8/layout/target3"/>
    <dgm:cxn modelId="{9A01159B-F669-433D-A7FC-C4DB5C33EB12}" type="presParOf" srcId="{FE47432B-CA46-450C-8D8F-66C300A95B52}" destId="{C9DA9446-E2D3-4F6A-8960-3CADFBF870B8}" srcOrd="6" destOrd="0" presId="urn:microsoft.com/office/officeart/2005/8/layout/target3"/>
    <dgm:cxn modelId="{BDD678B0-931B-4572-9F6C-F5B44E00839C}" type="presParOf" srcId="{FE47432B-CA46-450C-8D8F-66C300A95B52}" destId="{9726EC6F-D322-4CD3-B489-1BE3DF7CE70B}" srcOrd="7" destOrd="0" presId="urn:microsoft.com/office/officeart/2005/8/layout/target3"/>
    <dgm:cxn modelId="{F9F40AB6-AE84-4D1E-AF49-0643FF4A3457}" type="presParOf" srcId="{FE47432B-CA46-450C-8D8F-66C300A95B52}" destId="{645AA564-2E9E-4954-AD87-AE01782CEC59}" srcOrd="8" destOrd="0" presId="urn:microsoft.com/office/officeart/2005/8/layout/target3"/>
    <dgm:cxn modelId="{87B66107-F7F5-4245-B018-B3F671097F44}" type="presParOf" srcId="{FE47432B-CA46-450C-8D8F-66C300A95B52}" destId="{8538CAC4-6A86-42B8-B5AF-2FF155DB9D02}" srcOrd="9" destOrd="0" presId="urn:microsoft.com/office/officeart/2005/8/layout/target3"/>
    <dgm:cxn modelId="{E4F3397C-7A31-4CCA-A5C9-8A6D60E545F6}" type="presParOf" srcId="{FE47432B-CA46-450C-8D8F-66C300A95B52}" destId="{26FD6024-A07F-46D0-8BC0-B5E595C5673D}" srcOrd="10" destOrd="0" presId="urn:microsoft.com/office/officeart/2005/8/layout/target3"/>
    <dgm:cxn modelId="{9580E8EA-3B1C-4772-ACCA-743A0EE1F6E6}" type="presParOf" srcId="{FE47432B-CA46-450C-8D8F-66C300A95B52}" destId="{E73F1C26-6DCD-4001-88B9-355E01E2BCE7}" srcOrd="11" destOrd="0" presId="urn:microsoft.com/office/officeart/2005/8/layout/target3"/>
    <dgm:cxn modelId="{1B5B4B6A-7658-4420-A6BB-C21ED2170380}" type="presParOf" srcId="{FE47432B-CA46-450C-8D8F-66C300A95B52}" destId="{8E23E229-92FC-49D1-B5FE-0303176B8A4E}" srcOrd="12" destOrd="0" presId="urn:microsoft.com/office/officeart/2005/8/layout/target3"/>
    <dgm:cxn modelId="{E47FA9F7-3472-4DDD-8036-786CB2F4039D}" type="presParOf" srcId="{FE47432B-CA46-450C-8D8F-66C300A95B52}" destId="{8467D0EB-87A2-4285-8ACA-0398EFBF29BC}" srcOrd="13" destOrd="0" presId="urn:microsoft.com/office/officeart/2005/8/layout/target3"/>
    <dgm:cxn modelId="{4447E6F4-0C39-47F1-A5FC-320D43574BE7}" type="presParOf" srcId="{FE47432B-CA46-450C-8D8F-66C300A95B52}" destId="{DBA8199F-D892-4A8E-A352-2B7844050E09}" srcOrd="14" destOrd="0" presId="urn:microsoft.com/office/officeart/2005/8/layout/target3"/>
    <dgm:cxn modelId="{B5104AF9-49B9-4B0D-9F6B-21AA22B8DDC2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9D375C-5F05-4E3C-B8CA-9B3644823FFD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BA6F4B-64D2-492A-93BA-21126090F8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925227238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VY_32_INOVACE_15_S08-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Věta jednočlenná a dvojčlenná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</a:t>
                      </a:r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, pracovní listy.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aktivnímu výkladu a ověření vědomostí a znalostí o větě jednočlenné a dvojčlenné.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vyhledávají ve větě základní větné členy, rozlišují větu jednočlennou a dvojčlennou.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Náhle se v místnosti setmělo……….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492896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VĚTA JEDNOČLENNÁ A DVOJČLENNÁ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4725144"/>
            <a:ext cx="5112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Český jazyk – 7. ročník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ředitelka\AppData\Local\Microsoft\Windows\Temporary Internet Files\Content.IE5\UOPTGVG3\MC9004137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25848" y="4005064"/>
            <a:ext cx="3018152" cy="22562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V daném textu vyhledej základní skladebné dvojce.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endParaRPr lang="cs-CZ" sz="2000" dirty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Ještě před začátkem prázdnin usedneme doma k turistické mapě a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každý z nás si najde  místo, které společně navštívíme.  Maminka        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si vždy vybere nějaké hory. Tatínek zase hledá řeky vhodné pro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kanoistiku. Bratr má jedinou podmínku. Musí tam být připojení na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internet. A já jsem si přála navštívit hrad </a:t>
            </a:r>
            <a:r>
              <a:rPr lang="cs-CZ" sz="2400" dirty="0" err="1" smtClean="0">
                <a:solidFill>
                  <a:schemeClr val="bg1"/>
                </a:solidFill>
              </a:rPr>
              <a:t>Kokořín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067944" y="1700808"/>
            <a:ext cx="151216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508104" y="1124744"/>
            <a:ext cx="122413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251520" y="2420888"/>
            <a:ext cx="79208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763688" y="2420888"/>
            <a:ext cx="1080120" cy="432048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580112" y="2420888"/>
            <a:ext cx="1440160" cy="432048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427984" y="2060848"/>
            <a:ext cx="1080120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7092280" y="2420888"/>
            <a:ext cx="1296144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23528" y="3212976"/>
            <a:ext cx="288032" cy="3600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187624" y="3212976"/>
            <a:ext cx="864096" cy="3600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3563888" y="3140968"/>
            <a:ext cx="100811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220072" y="3140968"/>
            <a:ext cx="864096" cy="3600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1691680" y="3933056"/>
            <a:ext cx="720080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411760" y="3933056"/>
            <a:ext cx="432048" cy="28803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292080" y="3861048"/>
            <a:ext cx="648072" cy="432048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6516216" y="3933056"/>
            <a:ext cx="432048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948264" y="3933056"/>
            <a:ext cx="1152128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19672" y="4653136"/>
            <a:ext cx="36004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1907704" y="4653136"/>
            <a:ext cx="1728192" cy="36004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3528" y="5373216"/>
            <a:ext cx="8640960" cy="122413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Věty, které mají dva základní větné členy – podmět a přísudek – jsou </a:t>
            </a:r>
            <a:r>
              <a:rPr lang="cs-CZ" sz="2800" b="1" dirty="0" smtClean="0">
                <a:solidFill>
                  <a:schemeClr val="tx1"/>
                </a:solidFill>
              </a:rPr>
              <a:t>věty dvojčlenné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9" grpId="0" animBg="1"/>
      <p:bldP spid="3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196752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 chodbách opuštěného hradu se procházela tajemná postava bílé paní.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32656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Proveď větný rozbor dané věty do grafu.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71800" y="2276872"/>
            <a:ext cx="1458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se procházela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868144" y="2276872"/>
            <a:ext cx="90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postava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2852936"/>
            <a:ext cx="1181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 chodbě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3717032"/>
            <a:ext cx="7361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hradu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4437112"/>
            <a:ext cx="1308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opuštěného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3068960"/>
            <a:ext cx="956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tajemná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52320" y="2924944"/>
            <a:ext cx="591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paní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3789040"/>
            <a:ext cx="527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bílé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843808" y="2204864"/>
            <a:ext cx="1296144" cy="64807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187624" y="2852936"/>
            <a:ext cx="115212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Elipsa 14"/>
          <p:cNvSpPr/>
          <p:nvPr/>
        </p:nvSpPr>
        <p:spPr>
          <a:xfrm>
            <a:off x="2195736" y="3645024"/>
            <a:ext cx="864096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043608" y="4437112"/>
            <a:ext cx="136815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940152" y="2276872"/>
            <a:ext cx="936104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4932040" y="2996952"/>
            <a:ext cx="93610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7380312" y="2924944"/>
            <a:ext cx="64807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804248" y="3789040"/>
            <a:ext cx="648072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4139952" y="2348880"/>
            <a:ext cx="19442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>
            <a:stCxn id="5" idx="3"/>
            <a:endCxn id="6" idx="1"/>
          </p:cNvCxnSpPr>
          <p:nvPr/>
        </p:nvCxnSpPr>
        <p:spPr>
          <a:xfrm>
            <a:off x="4229956" y="2461538"/>
            <a:ext cx="16381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275856" y="17728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Př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84168" y="19168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403648" y="2492896"/>
            <a:ext cx="6623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Pu</a:t>
            </a:r>
            <a:r>
              <a:rPr lang="cs-CZ" dirty="0" smtClean="0">
                <a:solidFill>
                  <a:schemeClr val="bg1"/>
                </a:solidFill>
              </a:rPr>
              <a:t> 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11760" y="3284984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547664" y="40770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8064" y="2636912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596336" y="2636912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Pk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37" name="Přímá spojovací šipka 36"/>
          <p:cNvCxnSpPr>
            <a:stCxn id="14" idx="6"/>
          </p:cNvCxnSpPr>
          <p:nvPr/>
        </p:nvCxnSpPr>
        <p:spPr>
          <a:xfrm flipV="1">
            <a:off x="2339752" y="2708920"/>
            <a:ext cx="576064" cy="360040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>
            <a:stCxn id="15" idx="1"/>
          </p:cNvCxnSpPr>
          <p:nvPr/>
        </p:nvCxnSpPr>
        <p:spPr>
          <a:xfrm flipH="1" flipV="1">
            <a:off x="1979712" y="3284984"/>
            <a:ext cx="342568" cy="444403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endCxn id="15" idx="3"/>
          </p:cNvCxnSpPr>
          <p:nvPr/>
        </p:nvCxnSpPr>
        <p:spPr>
          <a:xfrm flipV="1">
            <a:off x="2051720" y="4136725"/>
            <a:ext cx="270560" cy="300387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19" idx="7"/>
            <a:endCxn id="17" idx="3"/>
          </p:cNvCxnSpPr>
          <p:nvPr/>
        </p:nvCxnSpPr>
        <p:spPr>
          <a:xfrm flipV="1">
            <a:off x="5731055" y="2707111"/>
            <a:ext cx="346186" cy="374204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>
            <a:stCxn id="20" idx="2"/>
          </p:cNvCxnSpPr>
          <p:nvPr/>
        </p:nvCxnSpPr>
        <p:spPr>
          <a:xfrm flipH="1" flipV="1">
            <a:off x="6876256" y="2708920"/>
            <a:ext cx="504056" cy="43204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>
            <a:stCxn id="21" idx="0"/>
            <a:endCxn id="20" idx="4"/>
          </p:cNvCxnSpPr>
          <p:nvPr/>
        </p:nvCxnSpPr>
        <p:spPr>
          <a:xfrm flipV="1">
            <a:off x="7128284" y="3356992"/>
            <a:ext cx="576064" cy="432048"/>
          </a:xfrm>
          <a:prstGeom prst="straightConnector1">
            <a:avLst/>
          </a:prstGeom>
          <a:ln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6876256" y="3429000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Pk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7" name="Picture 3" descr="C:\Users\ředitelka\AppData\Local\Microsoft\Windows\Temporary Internet Files\Content.IE5\3WJA0TT6\MC9002326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4509120"/>
            <a:ext cx="1649240" cy="2037030"/>
          </a:xfrm>
          <a:prstGeom prst="rect">
            <a:avLst/>
          </a:prstGeom>
          <a:noFill/>
        </p:spPr>
      </p:pic>
      <p:sp>
        <p:nvSpPr>
          <p:cNvPr id="56" name="Obdélník 55"/>
          <p:cNvSpPr/>
          <p:nvPr/>
        </p:nvSpPr>
        <p:spPr>
          <a:xfrm>
            <a:off x="395536" y="5229200"/>
            <a:ext cx="5616624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Větu dvojčlennou můžeme rozdělit na část </a:t>
            </a:r>
            <a:r>
              <a:rPr lang="cs-CZ" sz="2400" dirty="0" smtClean="0">
                <a:solidFill>
                  <a:srgbClr val="C00000"/>
                </a:solidFill>
              </a:rPr>
              <a:t>podmětnou</a:t>
            </a:r>
            <a:r>
              <a:rPr lang="cs-CZ" sz="2400" dirty="0" smtClean="0">
                <a:solidFill>
                  <a:schemeClr val="tx1"/>
                </a:solidFill>
              </a:rPr>
              <a:t> a část 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přísudkovou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r>
              <a:rPr lang="cs-CZ" sz="2400" dirty="0" smtClean="0"/>
              <a:t>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8" grpId="0"/>
      <p:bldP spid="29" grpId="0"/>
      <p:bldP spid="30" grpId="0"/>
      <p:bldP spid="31" grpId="0"/>
      <p:bldP spid="32" grpId="0"/>
      <p:bldP spid="52" grpId="0"/>
      <p:bldP spid="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30963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Věta jednočlenná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692696"/>
            <a:ext cx="8748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Pomocí jednoduchých vět vyjádři, jak se právě teď cítíš.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1196752"/>
            <a:ext cx="84969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Jsem ospalý.                 Je mi dobře.                Bolí mě hlava.          Nebaví mě to.</a:t>
            </a:r>
          </a:p>
          <a:p>
            <a:endParaRPr lang="cs-CZ" sz="2000" dirty="0" smtClean="0">
              <a:solidFill>
                <a:schemeClr val="bg1"/>
              </a:solidFill>
            </a:endParaRPr>
          </a:p>
          <a:p>
            <a:r>
              <a:rPr lang="cs-CZ" sz="2000" dirty="0" smtClean="0">
                <a:solidFill>
                  <a:schemeClr val="bg1"/>
                </a:solidFill>
              </a:rPr>
              <a:t>Je mi horko.                 Mám hlad.                   Začalo mě bolet v krku.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124744"/>
            <a:ext cx="8568952" cy="1440160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2636912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Podtrhni věty dvojčlenné, označ u nich podmět a přísudek.</a:t>
            </a:r>
            <a:endParaRPr lang="cs-CZ" sz="2000" dirty="0">
              <a:solidFill>
                <a:schemeClr val="bg1"/>
              </a:solidFill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95536" y="1628800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860032" y="155679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6804248" y="1556792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555776" y="2204864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95536" y="3068960"/>
            <a:ext cx="8424936" cy="5760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Ve větách jednočlenných určujeme pouze základní větný člen (ZVČ).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95536" y="3789040"/>
            <a:ext cx="8424936" cy="237626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Věty jednočlenné slovesné vyjadřují:</a:t>
            </a:r>
          </a:p>
          <a:p>
            <a:pPr marL="457200" indent="-457200"/>
            <a:endParaRPr lang="cs-CZ" sz="2000" dirty="0" smtClean="0">
              <a:solidFill>
                <a:schemeClr val="tx1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chemeClr val="tx1"/>
                </a:solidFill>
              </a:rPr>
              <a:t>tělesné a duševní pocity člověka</a:t>
            </a:r>
          </a:p>
          <a:p>
            <a:pPr marL="914400" lvl="1" indent="-457200"/>
            <a:r>
              <a:rPr lang="cs-CZ" sz="2000" dirty="0" smtClean="0">
                <a:solidFill>
                  <a:schemeClr val="tx1"/>
                </a:solidFill>
              </a:rPr>
              <a:t>        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Matějovi se stýská. Hučí mi v hlavě. Proč mě píchá v boku?</a:t>
            </a:r>
          </a:p>
          <a:p>
            <a:pPr marL="914400" lvl="1" indent="-457200"/>
            <a:endParaRPr lang="cs-CZ" sz="2000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914400" lvl="1" indent="-457200">
              <a:buAutoNum type="alphaLcParenR" startAt="2"/>
            </a:pPr>
            <a:r>
              <a:rPr lang="cs-CZ" sz="2000" dirty="0" smtClean="0">
                <a:solidFill>
                  <a:schemeClr val="tx1"/>
                </a:solidFill>
              </a:rPr>
              <a:t>přírodní děje a stavy</a:t>
            </a:r>
          </a:p>
          <a:p>
            <a:pPr marL="914400" lvl="1" indent="-457200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         Prší. Náhle se setmělo. Ráno začalo hustě sněžit.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6237312"/>
            <a:ext cx="4222438" cy="400110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Podtrhni ve větách základní větný člen.</a:t>
            </a:r>
            <a:endParaRPr lang="cs-CZ" sz="2000" dirty="0"/>
          </a:p>
        </p:txBody>
      </p:sp>
      <p:cxnSp>
        <p:nvCxnSpPr>
          <p:cNvPr id="22" name="Přímá spojovací čára 21"/>
          <p:cNvCxnSpPr/>
          <p:nvPr/>
        </p:nvCxnSpPr>
        <p:spPr>
          <a:xfrm>
            <a:off x="2483768" y="5157192"/>
            <a:ext cx="93610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3563888" y="5157192"/>
            <a:ext cx="43204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6012160" y="5157192"/>
            <a:ext cx="57606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1547664" y="6021288"/>
            <a:ext cx="28803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627784" y="6021288"/>
            <a:ext cx="108012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27984" y="6021288"/>
            <a:ext cx="57606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5796136" y="6021288"/>
            <a:ext cx="50405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Ve větách jednočlenných podtrhni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základní větný člen</a:t>
            </a:r>
            <a:r>
              <a:rPr lang="cs-CZ" sz="2400" dirty="0" smtClean="0">
                <a:solidFill>
                  <a:schemeClr val="bg1"/>
                </a:solidFill>
              </a:rPr>
              <a:t>, u vět dvojčlenných základní skladebnou dvojici. 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0" y="1196752"/>
            <a:ext cx="9144000" cy="0"/>
          </a:xfrm>
          <a:prstGeom prst="line">
            <a:avLst/>
          </a:pr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251520" y="1556792"/>
            <a:ext cx="8712968" cy="3416320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Návštěva hradu se pro nás stala zkouškou odvahy. Když jsme vešli </a:t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do hradní hladomorny, náhle se setmělo. Strachy mi vyschlo v krku. </a:t>
            </a:r>
            <a:br>
              <a:rPr lang="cs-CZ" sz="2400" dirty="0" smtClean="0">
                <a:solidFill>
                  <a:schemeClr val="bg1"/>
                </a:solidFill>
              </a:rPr>
            </a:b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V malém okénku se zablesklo. Ozvala se ohlušující rána. Pořádně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zahřmělo. Venku se spustil déšť. Z rohu místnosti se ozvaly tajemné 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zvuky. Ale strašidlo to nebylo. Vaškovi jen kručelo v břiše hlady.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95536" y="1916832"/>
            <a:ext cx="1080120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339752" y="19168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3707904" y="1988840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7164288" y="1988840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388424" y="1556792"/>
            <a:ext cx="468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my</a:t>
            </a:r>
            <a:endParaRPr lang="cs-CZ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3995936" y="2636912"/>
            <a:ext cx="1296144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876256" y="2708920"/>
            <a:ext cx="864096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483768" y="3429000"/>
            <a:ext cx="1440160" cy="0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139952" y="3429000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516216" y="3429000"/>
            <a:ext cx="57606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395536" y="4149080"/>
            <a:ext cx="1080120" cy="0"/>
          </a:xfrm>
          <a:prstGeom prst="line">
            <a:avLst/>
          </a:prstGeom>
          <a:ln>
            <a:solidFill>
              <a:srgbClr val="66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2483768" y="4149080"/>
            <a:ext cx="1152128" cy="0"/>
          </a:xfrm>
          <a:prstGeom prst="lin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779912" y="4149080"/>
            <a:ext cx="43204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6444208" y="4221088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95536" y="4869160"/>
            <a:ext cx="648072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1691680" y="4869160"/>
            <a:ext cx="93610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3059832" y="4869160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5508104" y="4869160"/>
            <a:ext cx="792088" cy="0"/>
          </a:xfrm>
          <a:prstGeom prst="line">
            <a:avLst/>
          </a:prstGeom>
          <a:ln>
            <a:solidFill>
              <a:srgbClr val="6699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bdélník 53"/>
          <p:cNvSpPr/>
          <p:nvPr/>
        </p:nvSpPr>
        <p:spPr>
          <a:xfrm>
            <a:off x="395536" y="5373216"/>
            <a:ext cx="4320480" cy="4320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Věty jednočlenné změň na dvojčlenné.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95536" y="6021288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Nastala tma. Měl jsem sucho v krku. Objevil se blesk. Ozvala se hromová rána.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3" grpId="0"/>
      <p:bldP spid="54" grpId="0" animBg="1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1124744"/>
            <a:ext cx="7028631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Ve větách jednočlenných podtrhni základní větný člen, u vět dvojčlenných základní skladebnou dvojici. </a:t>
            </a:r>
            <a:endParaRPr lang="cs-CZ" sz="2400" dirty="0" smtClean="0">
              <a:solidFill>
                <a:schemeClr val="bg1"/>
              </a:solidFill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400" smtClean="0">
              <a:solidFill>
                <a:schemeClr val="bg1"/>
              </a:solidFill>
              <a:latin typeface="Calibri" pitchFamily="34" charset="0"/>
              <a:cs typeface="Times New Roman" pitchFamily="18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Návštěva hradu se pro nás stala zkouškou odvahy. Když jsme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vešli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do hradní hladomorny, náhle se setmělo. Strachy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mi vyschlo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v krku. V malém okénku se zablesklo. Ozvala se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ohlušující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rána. Pořádně zahřmělo. Venku se spustil déšť.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Z rohu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místnosti se ozvaly tajemné zvuky. Ale strašidlo to 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nebylo</a:t>
            </a:r>
            <a:r>
              <a:rPr lang="cs-CZ" sz="2400" dirty="0" smtClean="0">
                <a:solidFill>
                  <a:schemeClr val="bg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. Vaškovi jen kručelo v břiše hlady. 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61024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Použité materiály:</a:t>
            </a:r>
          </a:p>
          <a:p>
            <a:endParaRPr lang="cs-CZ" sz="2400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Ilustrace – </a:t>
            </a:r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  <a:hlinkClick r:id="rId2"/>
              </a:rPr>
              <a:t>www.office.</a:t>
            </a:r>
            <a:r>
              <a:rPr lang="cs-CZ" sz="2400" dirty="0" err="1" smtClean="0">
                <a:solidFill>
                  <a:schemeClr val="tx2">
                    <a:lumMod val="20000"/>
                    <a:lumOff val="80000"/>
                  </a:schemeClr>
                </a:solidFill>
                <a:hlinkClick r:id="rId2"/>
              </a:rPr>
              <a:t>microsoft.com</a:t>
            </a:r>
            <a:endParaRPr lang="cs-CZ" sz="2400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endParaRPr lang="cs-CZ" sz="2400" dirty="0" smtClean="0">
              <a:solidFill>
                <a:schemeClr val="tx2">
                  <a:lumMod val="20000"/>
                  <a:lumOff val="8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Texty - vlastní </a:t>
            </a:r>
            <a:endParaRPr lang="cs-CZ" sz="2400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554</Words>
  <Application>Microsoft Office PowerPoint</Application>
  <PresentationFormat>Předvádění na obrazovce (4:3)</PresentationFormat>
  <Paragraphs>107</Paragraphs>
  <Slides>9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63</cp:revision>
  <dcterms:created xsi:type="dcterms:W3CDTF">2012-12-29T17:11:30Z</dcterms:created>
  <dcterms:modified xsi:type="dcterms:W3CDTF">2013-02-21T22:16:16Z</dcterms:modified>
</cp:coreProperties>
</file>