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7" r:id="rId4"/>
    <p:sldId id="258" r:id="rId5"/>
    <p:sldId id="264" r:id="rId6"/>
    <p:sldId id="259" r:id="rId7"/>
    <p:sldId id="260" r:id="rId8"/>
    <p:sldId id="261" r:id="rId9"/>
    <p:sldId id="262" r:id="rId10"/>
    <p:sldId id="263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57CA"/>
    <a:srgbClr val="3A1D00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2" autoAdjust="0"/>
    <p:restoredTop sz="94727" autoAdjust="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596B101-84D3-40EF-88B6-9F889921E2D8}" type="presOf" srcId="{130831A4-0540-4EC5-8F5A-93030E89D2D9}" destId="{F69CC921-512E-49F4-824C-A648EC5F27A5}" srcOrd="0" destOrd="0" presId="urn:microsoft.com/office/officeart/2005/8/layout/target3"/>
    <dgm:cxn modelId="{A28421A1-84D3-42A1-8B67-4C2C7BD06CDF}" type="presOf" srcId="{914700B9-77B5-440A-A438-DE98B6D4894D}" destId="{E73F1C26-6DCD-4001-88B9-355E01E2BCE7}" srcOrd="0" destOrd="0" presId="urn:microsoft.com/office/officeart/2005/8/layout/target3"/>
    <dgm:cxn modelId="{DEF1FCAE-A740-4352-A139-CCEA1AF130AB}" type="presOf" srcId="{914700B9-77B5-440A-A438-DE98B6D4894D}" destId="{BD9AF279-D483-48F2-BBBD-45F8E8923512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8F610803-CAA7-415C-8368-165E3C0B41FC}" type="presOf" srcId="{1D8420EA-BFA0-403B-80F5-647FA396CC45}" destId="{F7B3C0B7-F0F7-4F49-B02C-3630F8C5FAE5}" srcOrd="0" destOrd="0" presId="urn:microsoft.com/office/officeart/2005/8/layout/target3"/>
    <dgm:cxn modelId="{322FB3E6-75F3-45F7-A58E-9219FA9C2495}" type="presOf" srcId="{1D8420EA-BFA0-403B-80F5-647FA396CC45}" destId="{8467D0EB-87A2-4285-8ACA-0398EFBF29BC}" srcOrd="1" destOrd="0" presId="urn:microsoft.com/office/officeart/2005/8/layout/target3"/>
    <dgm:cxn modelId="{830D977D-5D66-4BDE-A19A-FF53BA8CF6AC}" type="presOf" srcId="{27FE2D31-D344-4B63-A89A-A89AB0D9F3E3}" destId="{FE47432B-CA46-450C-8D8F-66C300A95B52}" srcOrd="0" destOrd="0" presId="urn:microsoft.com/office/officeart/2005/8/layout/target3"/>
    <dgm:cxn modelId="{3B530E4B-F85F-433E-93B1-BFAD2261A9BD}" type="presOf" srcId="{100B6B2E-82E6-4C11-B19B-F2DB3A0EA64F}" destId="{DBA8199F-D892-4A8E-A352-2B7844050E09}" srcOrd="1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AD79B69C-F47E-4614-9D25-A6F718838FB1}" type="presOf" srcId="{100B6B2E-82E6-4C11-B19B-F2DB3A0EA64F}" destId="{645AA564-2E9E-4954-AD87-AE01782CEC59}" srcOrd="0" destOrd="0" presId="urn:microsoft.com/office/officeart/2005/8/layout/target3"/>
    <dgm:cxn modelId="{92FA4189-500E-4C1D-B2EB-7CDEA3BAA9DA}" type="presOf" srcId="{130831A4-0540-4EC5-8F5A-93030E89D2D9}" destId="{8E23E229-92FC-49D1-B5FE-0303176B8A4E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998F0463-7830-4DE7-92EC-2898C21372E6}" type="presParOf" srcId="{FE47432B-CA46-450C-8D8F-66C300A95B52}" destId="{B522209E-30D0-49D6-A340-2D383A11C668}" srcOrd="0" destOrd="0" presId="urn:microsoft.com/office/officeart/2005/8/layout/target3"/>
    <dgm:cxn modelId="{1776DDC1-14FD-49DA-A4CE-87E02C7B2DB0}" type="presParOf" srcId="{FE47432B-CA46-450C-8D8F-66C300A95B52}" destId="{ED5A8377-51D5-4DC5-B0E7-680166966720}" srcOrd="1" destOrd="0" presId="urn:microsoft.com/office/officeart/2005/8/layout/target3"/>
    <dgm:cxn modelId="{CE217BB7-8AD1-49EB-95B1-F2D2FAB63284}" type="presParOf" srcId="{FE47432B-CA46-450C-8D8F-66C300A95B52}" destId="{F69CC921-512E-49F4-824C-A648EC5F27A5}" srcOrd="2" destOrd="0" presId="urn:microsoft.com/office/officeart/2005/8/layout/target3"/>
    <dgm:cxn modelId="{59F218D5-EC39-4E39-9D07-914BBFF7527F}" type="presParOf" srcId="{FE47432B-CA46-450C-8D8F-66C300A95B52}" destId="{61C9CE18-EDA6-4EDF-BA1C-09779D38FBBF}" srcOrd="3" destOrd="0" presId="urn:microsoft.com/office/officeart/2005/8/layout/target3"/>
    <dgm:cxn modelId="{C4197ADB-37F5-4A24-ADB4-944DAF3CA808}" type="presParOf" srcId="{FE47432B-CA46-450C-8D8F-66C300A95B52}" destId="{D60DEAAB-7AFE-435A-ACF6-18851E4B0426}" srcOrd="4" destOrd="0" presId="urn:microsoft.com/office/officeart/2005/8/layout/target3"/>
    <dgm:cxn modelId="{7752AC77-CE25-4953-9CB4-4FBCBE1E8222}" type="presParOf" srcId="{FE47432B-CA46-450C-8D8F-66C300A95B52}" destId="{F7B3C0B7-F0F7-4F49-B02C-3630F8C5FAE5}" srcOrd="5" destOrd="0" presId="urn:microsoft.com/office/officeart/2005/8/layout/target3"/>
    <dgm:cxn modelId="{F9B607F2-2DDA-4265-8AE1-A4F8888A0362}" type="presParOf" srcId="{FE47432B-CA46-450C-8D8F-66C300A95B52}" destId="{C9DA9446-E2D3-4F6A-8960-3CADFBF870B8}" srcOrd="6" destOrd="0" presId="urn:microsoft.com/office/officeart/2005/8/layout/target3"/>
    <dgm:cxn modelId="{7632ED5B-4460-40AF-AA51-939226B64B06}" type="presParOf" srcId="{FE47432B-CA46-450C-8D8F-66C300A95B52}" destId="{9726EC6F-D322-4CD3-B489-1BE3DF7CE70B}" srcOrd="7" destOrd="0" presId="urn:microsoft.com/office/officeart/2005/8/layout/target3"/>
    <dgm:cxn modelId="{7ED9EC6C-1B56-47BB-A725-1F631802072F}" type="presParOf" srcId="{FE47432B-CA46-450C-8D8F-66C300A95B52}" destId="{645AA564-2E9E-4954-AD87-AE01782CEC59}" srcOrd="8" destOrd="0" presId="urn:microsoft.com/office/officeart/2005/8/layout/target3"/>
    <dgm:cxn modelId="{E36CFED2-8094-4571-92BC-A78AB7509F6D}" type="presParOf" srcId="{FE47432B-CA46-450C-8D8F-66C300A95B52}" destId="{8538CAC4-6A86-42B8-B5AF-2FF155DB9D02}" srcOrd="9" destOrd="0" presId="urn:microsoft.com/office/officeart/2005/8/layout/target3"/>
    <dgm:cxn modelId="{034E73DD-5061-461A-BE2F-6BCB9DE524D6}" type="presParOf" srcId="{FE47432B-CA46-450C-8D8F-66C300A95B52}" destId="{26FD6024-A07F-46D0-8BC0-B5E595C5673D}" srcOrd="10" destOrd="0" presId="urn:microsoft.com/office/officeart/2005/8/layout/target3"/>
    <dgm:cxn modelId="{3E5F36FE-E21B-46B2-A93B-90FEA02428F5}" type="presParOf" srcId="{FE47432B-CA46-450C-8D8F-66C300A95B52}" destId="{E73F1C26-6DCD-4001-88B9-355E01E2BCE7}" srcOrd="11" destOrd="0" presId="urn:microsoft.com/office/officeart/2005/8/layout/target3"/>
    <dgm:cxn modelId="{922A7AF6-4DCB-4A05-A5B3-3553D9F4AF2D}" type="presParOf" srcId="{FE47432B-CA46-450C-8D8F-66C300A95B52}" destId="{8E23E229-92FC-49D1-B5FE-0303176B8A4E}" srcOrd="12" destOrd="0" presId="urn:microsoft.com/office/officeart/2005/8/layout/target3"/>
    <dgm:cxn modelId="{B37820B2-542F-4E48-881E-31E03528ECD1}" type="presParOf" srcId="{FE47432B-CA46-450C-8D8F-66C300A95B52}" destId="{8467D0EB-87A2-4285-8ACA-0398EFBF29BC}" srcOrd="13" destOrd="0" presId="urn:microsoft.com/office/officeart/2005/8/layout/target3"/>
    <dgm:cxn modelId="{914E9922-3122-4B9A-B26E-A78BCC16D05A}" type="presParOf" srcId="{FE47432B-CA46-450C-8D8F-66C300A95B52}" destId="{DBA8199F-D892-4A8E-A352-2B7844050E09}" srcOrd="14" destOrd="0" presId="urn:microsoft.com/office/officeart/2005/8/layout/target3"/>
    <dgm:cxn modelId="{2AB0744A-5891-4A59-8ECF-EEFE14A83C5A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0DA8-5FD4-42DD-BE14-68D31A3F3CA3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2A11-9C03-4B33-8DC5-44B5FFA2F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0DA8-5FD4-42DD-BE14-68D31A3F3CA3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2A11-9C03-4B33-8DC5-44B5FFA2F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0DA8-5FD4-42DD-BE14-68D31A3F3CA3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2A11-9C03-4B33-8DC5-44B5FFA2F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0DA8-5FD4-42DD-BE14-68D31A3F3CA3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2A11-9C03-4B33-8DC5-44B5FFA2F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0DA8-5FD4-42DD-BE14-68D31A3F3CA3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2A11-9C03-4B33-8DC5-44B5FFA2F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0DA8-5FD4-42DD-BE14-68D31A3F3CA3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2A11-9C03-4B33-8DC5-44B5FFA2F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0DA8-5FD4-42DD-BE14-68D31A3F3CA3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2A11-9C03-4B33-8DC5-44B5FFA2F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0DA8-5FD4-42DD-BE14-68D31A3F3CA3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2A11-9C03-4B33-8DC5-44B5FFA2F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0DA8-5FD4-42DD-BE14-68D31A3F3CA3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2A11-9C03-4B33-8DC5-44B5FFA2F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0DA8-5FD4-42DD-BE14-68D31A3F3CA3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2A11-9C03-4B33-8DC5-44B5FFA2F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0DA8-5FD4-42DD-BE14-68D31A3F3CA3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2A11-9C03-4B33-8DC5-44B5FFA2F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90DA8-5FD4-42DD-BE14-68D31A3F3CA3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82A11-9C03-4B33-8DC5-44B5FFA2F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5227238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VY_32_INOVACE_16_S08-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smtClean="0">
                          <a:latin typeface="Times New Roman" pitchFamily="18" charset="0"/>
                          <a:cs typeface="Times New Roman" pitchFamily="18" charset="0"/>
                        </a:rPr>
                        <a:t>prosinec 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Naděžda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Rauchová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Podmět a jeho vlastnosti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 aktivním doplňováním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Sešit, barevné fixy.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zopakování,procvičování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aktivnímu procvičení vlastností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podmětu.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Žáci určují vlastnosti podmětů ve větách, rozlišují podmět nevyjádřený a všeobecný.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404664"/>
            <a:ext cx="7848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/>
              <a:t>PODMĚT                   A JEHO VLASTNOSTI</a:t>
            </a:r>
            <a:endParaRPr lang="cs-CZ" sz="7200" b="1" dirty="0"/>
          </a:p>
        </p:txBody>
      </p:sp>
      <p:pic>
        <p:nvPicPr>
          <p:cNvPr id="1027" name="Picture 3" descr="C:\Users\ředitelka\AppData\Local\Microsoft\Windows\Temporary Internet Files\Content.IE5\DYRQA1LU\MC90043525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4005064"/>
            <a:ext cx="2927970" cy="212114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115616" y="3573016"/>
            <a:ext cx="3384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Český jazyk</a:t>
            </a:r>
          </a:p>
          <a:p>
            <a:r>
              <a:rPr lang="cs-CZ" sz="4800" dirty="0"/>
              <a:t>7</a:t>
            </a:r>
            <a:r>
              <a:rPr lang="cs-CZ" sz="4800" dirty="0" smtClean="0"/>
              <a:t>. ročník 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548680"/>
            <a:ext cx="7776864" cy="9361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rgbClr val="3A1D00"/>
                </a:solidFill>
              </a:rPr>
              <a:t>Podmět nevyjádřený </a:t>
            </a:r>
            <a:r>
              <a:rPr lang="cs-CZ" sz="2400" dirty="0" smtClean="0">
                <a:solidFill>
                  <a:srgbClr val="3A1D00"/>
                </a:solidFill>
              </a:rPr>
              <a:t>není ve větě vyjádřený, ale je znám ze souvislosti.</a:t>
            </a:r>
            <a:endParaRPr lang="cs-CZ" sz="2400" dirty="0">
              <a:solidFill>
                <a:srgbClr val="3A1D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772816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Sahara nebyla v minulosti pouze vyprahlou pouští. Před  devíti tisíci lety měla své území porostlé zelenou savanou.   </a:t>
            </a:r>
            <a:endParaRPr lang="cs-CZ" sz="2000" dirty="0"/>
          </a:p>
        </p:txBody>
      </p:sp>
      <p:sp>
        <p:nvSpPr>
          <p:cNvPr id="4" name="Elipsa 3"/>
          <p:cNvSpPr/>
          <p:nvPr/>
        </p:nvSpPr>
        <p:spPr>
          <a:xfrm>
            <a:off x="395536" y="1772816"/>
            <a:ext cx="1008112" cy="360040"/>
          </a:xfrm>
          <a:prstGeom prst="ellipse">
            <a:avLst/>
          </a:prstGeom>
          <a:noFill/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4283968" y="1988840"/>
            <a:ext cx="1224136" cy="504056"/>
          </a:xfrm>
          <a:prstGeom prst="ellipse">
            <a:avLst/>
          </a:prstGeom>
          <a:noFill/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Sahara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2780928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Zopakujte si historii starověkého Egypta.  </a:t>
            </a:r>
            <a:endParaRPr lang="cs-CZ" sz="2000" dirty="0"/>
          </a:p>
        </p:txBody>
      </p:sp>
      <p:sp>
        <p:nvSpPr>
          <p:cNvPr id="9" name="Elipsa 8"/>
          <p:cNvSpPr/>
          <p:nvPr/>
        </p:nvSpPr>
        <p:spPr>
          <a:xfrm>
            <a:off x="4499992" y="2780928"/>
            <a:ext cx="648072" cy="432048"/>
          </a:xfrm>
          <a:prstGeom prst="ellipse">
            <a:avLst/>
          </a:prstGeom>
          <a:noFill/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92080" y="2780928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Použijte učebnice dějepisu.</a:t>
            </a:r>
            <a:endParaRPr lang="cs-CZ" sz="2000" dirty="0"/>
          </a:p>
        </p:txBody>
      </p:sp>
      <p:sp>
        <p:nvSpPr>
          <p:cNvPr id="11" name="Elipsa 10"/>
          <p:cNvSpPr/>
          <p:nvPr/>
        </p:nvSpPr>
        <p:spPr>
          <a:xfrm>
            <a:off x="8172400" y="2708920"/>
            <a:ext cx="792088" cy="432048"/>
          </a:xfrm>
          <a:prstGeom prst="ellipse">
            <a:avLst/>
          </a:prstGeom>
          <a:noFill/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39552" y="3645024"/>
            <a:ext cx="7920880" cy="100811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rgbClr val="3A1D00"/>
                </a:solidFill>
              </a:rPr>
              <a:t>Podmět všeobecný </a:t>
            </a:r>
            <a:r>
              <a:rPr lang="cs-CZ" sz="2400" dirty="0" smtClean="0">
                <a:solidFill>
                  <a:srgbClr val="3A1D00"/>
                </a:solidFill>
              </a:rPr>
              <a:t>není ve větě vyjádřený, není ani znám. Jedná se však o podmět životný – lidé, všichni, někdo.</a:t>
            </a:r>
            <a:endParaRPr lang="cs-CZ" sz="2400" dirty="0">
              <a:solidFill>
                <a:srgbClr val="3A1D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9552" y="5085184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Stavitele záhadné sfingy dnes neznáme. 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9552" y="5949280"/>
            <a:ext cx="6768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Tvář sfingy přisuzujeme některému ze synů egyptských faraonů.</a:t>
            </a:r>
            <a:endParaRPr lang="cs-CZ" sz="2000" dirty="0"/>
          </a:p>
        </p:txBody>
      </p:sp>
      <p:sp>
        <p:nvSpPr>
          <p:cNvPr id="15" name="Elipsa 14"/>
          <p:cNvSpPr/>
          <p:nvPr/>
        </p:nvSpPr>
        <p:spPr>
          <a:xfrm>
            <a:off x="4716016" y="5085184"/>
            <a:ext cx="2304256" cy="504056"/>
          </a:xfrm>
          <a:prstGeom prst="ellipse">
            <a:avLst/>
          </a:prstGeom>
          <a:noFill/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3A1D00"/>
                </a:solidFill>
              </a:rPr>
              <a:t>My všichni</a:t>
            </a:r>
            <a:endParaRPr lang="cs-CZ" sz="2000" dirty="0">
              <a:solidFill>
                <a:srgbClr val="3A1D00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6839744" y="5949280"/>
            <a:ext cx="2304256" cy="504056"/>
          </a:xfrm>
          <a:prstGeom prst="ellipse">
            <a:avLst/>
          </a:prstGeom>
          <a:noFill/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3A1D00"/>
                </a:solidFill>
              </a:rPr>
              <a:t>My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3A1D00"/>
                </a:solidFill>
              </a:rPr>
              <a:t>všichni</a:t>
            </a:r>
            <a:endParaRPr lang="cs-CZ" sz="2000" dirty="0">
              <a:solidFill>
                <a:srgbClr val="3A1D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7" grpId="0" animBg="1"/>
      <p:bldP spid="9" grpId="0" animBg="1"/>
      <p:bldP spid="11" grpId="0" animBg="1"/>
      <p:bldP spid="12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Podmět všeobecný se často používá ve rčeních a příslovích.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3" name="Vývojový diagram: postup 2"/>
          <p:cNvSpPr/>
          <p:nvPr/>
        </p:nvSpPr>
        <p:spPr>
          <a:xfrm>
            <a:off x="467544" y="1052736"/>
            <a:ext cx="8496944" cy="864096"/>
          </a:xfrm>
          <a:prstGeom prst="flowChartProces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663300"/>
                </a:solidFill>
              </a:rPr>
              <a:t>Neházej flintu do žita. Spí, jako by ho do vody hodil. Nechval dne před večerem.</a:t>
            </a:r>
            <a:endParaRPr lang="cs-CZ" sz="2000" dirty="0">
              <a:solidFill>
                <a:srgbClr val="6633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2492896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Urči ve větách podmět nevyjádřený, nebo všeobecný.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5" name="Vývojový diagram: postup 4"/>
          <p:cNvSpPr/>
          <p:nvPr/>
        </p:nvSpPr>
        <p:spPr>
          <a:xfrm>
            <a:off x="683568" y="3212976"/>
            <a:ext cx="8280920" cy="3240360"/>
          </a:xfrm>
          <a:prstGeom prst="flowChartProces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Lehneš si na záda a uděláš dvacet sklapovaček.  Jak si ráno 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r>
              <a:rPr lang="cs-CZ" sz="2400" dirty="0" smtClean="0">
                <a:solidFill>
                  <a:schemeClr val="tx1"/>
                </a:solidFill>
              </a:rPr>
              <a:t>usteleš, tak si večer lehneš. V televizi hlásili, že mrazivé počasí 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r>
              <a:rPr lang="cs-CZ" sz="2400" dirty="0" smtClean="0">
                <a:solidFill>
                  <a:schemeClr val="tx1"/>
                </a:solidFill>
              </a:rPr>
              <a:t>bude trvat ještě nejméně celý příští týden. Zůstal stát, jako by ho </a:t>
            </a:r>
          </a:p>
          <a:p>
            <a:endParaRPr lang="cs-CZ" sz="2400" smtClean="0">
              <a:solidFill>
                <a:schemeClr val="tx1"/>
              </a:solidFill>
            </a:endParaRPr>
          </a:p>
          <a:p>
            <a:r>
              <a:rPr lang="cs-CZ" sz="2400" smtClean="0">
                <a:solidFill>
                  <a:schemeClr val="tx1"/>
                </a:solidFill>
              </a:rPr>
              <a:t>polili </a:t>
            </a:r>
            <a:r>
              <a:rPr lang="cs-CZ" sz="2400" dirty="0" smtClean="0">
                <a:solidFill>
                  <a:schemeClr val="tx1"/>
                </a:solidFill>
              </a:rPr>
              <a:t>studenou vodou. 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1" name="Picture 3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2" name="Picture 4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3" name="Picture 5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4" name="Picture 6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Vodorovný svitek 6"/>
          <p:cNvSpPr/>
          <p:nvPr/>
        </p:nvSpPr>
        <p:spPr>
          <a:xfrm>
            <a:off x="755576" y="548680"/>
            <a:ext cx="8136904" cy="1296144"/>
          </a:xfrm>
          <a:prstGeom prst="horizontalScroll">
            <a:avLst/>
          </a:prstGeom>
          <a:solidFill>
            <a:schemeClr val="accent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3A1D00"/>
                </a:solidFill>
              </a:rPr>
              <a:t>Egyptské pyramidy už dávno neleží uprostřed pouště.</a:t>
            </a:r>
            <a:endParaRPr lang="cs-CZ" sz="2400" dirty="0">
              <a:solidFill>
                <a:srgbClr val="3A1D00"/>
              </a:solidFill>
            </a:endParaRPr>
          </a:p>
        </p:txBody>
      </p:sp>
      <p:sp>
        <p:nvSpPr>
          <p:cNvPr id="10" name="Vývojový diagram: postup 9"/>
          <p:cNvSpPr/>
          <p:nvPr/>
        </p:nvSpPr>
        <p:spPr>
          <a:xfrm>
            <a:off x="3131840" y="3789040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NEVYJÁDŘENÝ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467544" y="3789040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VYJÁDŘENÝ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2" name="Vývojový diagram: postup 11"/>
          <p:cNvSpPr/>
          <p:nvPr/>
        </p:nvSpPr>
        <p:spPr>
          <a:xfrm>
            <a:off x="611560" y="515719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HOLÝ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3" name="Vývojový diagram: postup 12"/>
          <p:cNvSpPr/>
          <p:nvPr/>
        </p:nvSpPr>
        <p:spPr>
          <a:xfrm>
            <a:off x="2987824" y="515719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ROZVITÝ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4" name="Vývojový diagram: postup 13"/>
          <p:cNvSpPr/>
          <p:nvPr/>
        </p:nvSpPr>
        <p:spPr>
          <a:xfrm>
            <a:off x="5796136" y="371703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VŠEOBECNÝ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5" name="Vývojový diagram: postup 14"/>
          <p:cNvSpPr/>
          <p:nvPr/>
        </p:nvSpPr>
        <p:spPr>
          <a:xfrm>
            <a:off x="5796136" y="5157192"/>
            <a:ext cx="2160240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NĚKOLIKANÁSOBNÝ</a:t>
            </a:r>
            <a:endParaRPr lang="cs-CZ" dirty="0">
              <a:solidFill>
                <a:srgbClr val="3A1D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5A41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1" name="Picture 3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2" name="Picture 4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3" name="Picture 5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4" name="Picture 6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Vodorovný svitek 6"/>
          <p:cNvSpPr/>
          <p:nvPr/>
        </p:nvSpPr>
        <p:spPr>
          <a:xfrm>
            <a:off x="755576" y="548680"/>
            <a:ext cx="8136904" cy="1296144"/>
          </a:xfrm>
          <a:prstGeom prst="horizontalScroll">
            <a:avLst/>
          </a:prstGeom>
          <a:solidFill>
            <a:srgbClr val="00B05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3A1D00"/>
                </a:solidFill>
              </a:rPr>
              <a:t>Dodnes se s úctou skláníme nad stavebním uměním starověkých architektů.</a:t>
            </a:r>
            <a:endParaRPr lang="cs-CZ" sz="2400" dirty="0">
              <a:solidFill>
                <a:srgbClr val="3A1D00"/>
              </a:solidFill>
            </a:endParaRPr>
          </a:p>
        </p:txBody>
      </p:sp>
      <p:sp>
        <p:nvSpPr>
          <p:cNvPr id="10" name="Vývojový diagram: postup 9"/>
          <p:cNvSpPr/>
          <p:nvPr/>
        </p:nvSpPr>
        <p:spPr>
          <a:xfrm>
            <a:off x="3131840" y="3789040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NEVYJÁDŘENÝ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467544" y="3789040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VYJÁDŘENÝ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2" name="Vývojový diagram: postup 11"/>
          <p:cNvSpPr/>
          <p:nvPr/>
        </p:nvSpPr>
        <p:spPr>
          <a:xfrm>
            <a:off x="611560" y="515719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HOLÝ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3" name="Vývojový diagram: postup 12"/>
          <p:cNvSpPr/>
          <p:nvPr/>
        </p:nvSpPr>
        <p:spPr>
          <a:xfrm>
            <a:off x="2987824" y="515719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ROZVITÝ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4" name="Vývojový diagram: postup 13"/>
          <p:cNvSpPr/>
          <p:nvPr/>
        </p:nvSpPr>
        <p:spPr>
          <a:xfrm>
            <a:off x="5796136" y="371703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VŠEOBECNÝ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5" name="Vývojový diagram: postup 14"/>
          <p:cNvSpPr/>
          <p:nvPr/>
        </p:nvSpPr>
        <p:spPr>
          <a:xfrm>
            <a:off x="5796136" y="5157192"/>
            <a:ext cx="2160240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NĚKOLIKANÁSOBNÝ</a:t>
            </a:r>
            <a:endParaRPr lang="cs-CZ" dirty="0">
              <a:solidFill>
                <a:srgbClr val="3A1D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1" name="Picture 3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2" name="Picture 4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3" name="Picture 5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4" name="Picture 6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Vodorovný svitek 6"/>
          <p:cNvSpPr/>
          <p:nvPr/>
        </p:nvSpPr>
        <p:spPr>
          <a:xfrm>
            <a:off x="755576" y="548680"/>
            <a:ext cx="8136904" cy="1296144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3A1D00"/>
                </a:solidFill>
              </a:rPr>
              <a:t>Rozsáhlý výzkum v oblasti kolem Káhiry provádí i skupina českých archeologů.</a:t>
            </a:r>
            <a:endParaRPr lang="cs-CZ" sz="2400" dirty="0">
              <a:solidFill>
                <a:srgbClr val="3A1D00"/>
              </a:solidFill>
            </a:endParaRPr>
          </a:p>
        </p:txBody>
      </p:sp>
      <p:sp>
        <p:nvSpPr>
          <p:cNvPr id="10" name="Vývojový diagram: postup 9"/>
          <p:cNvSpPr/>
          <p:nvPr/>
        </p:nvSpPr>
        <p:spPr>
          <a:xfrm>
            <a:off x="3131840" y="3789040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NEVYJÁDŘENÝ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467544" y="3789040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VYJÁDŘENÝ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2" name="Vývojový diagram: postup 11"/>
          <p:cNvSpPr/>
          <p:nvPr/>
        </p:nvSpPr>
        <p:spPr>
          <a:xfrm>
            <a:off x="611560" y="515719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HOLÝ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3" name="Vývojový diagram: postup 12"/>
          <p:cNvSpPr/>
          <p:nvPr/>
        </p:nvSpPr>
        <p:spPr>
          <a:xfrm>
            <a:off x="2987824" y="515719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ROZVITÝ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4" name="Vývojový diagram: postup 13"/>
          <p:cNvSpPr/>
          <p:nvPr/>
        </p:nvSpPr>
        <p:spPr>
          <a:xfrm>
            <a:off x="5796136" y="371703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VŠEOBECNÝ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5" name="Vývojový diagram: postup 14"/>
          <p:cNvSpPr/>
          <p:nvPr/>
        </p:nvSpPr>
        <p:spPr>
          <a:xfrm>
            <a:off x="5796136" y="5157192"/>
            <a:ext cx="2160240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NĚKOLIKANÁSOBNÝ</a:t>
            </a:r>
            <a:endParaRPr lang="cs-CZ" dirty="0">
              <a:solidFill>
                <a:srgbClr val="3A1D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E1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1" name="Picture 3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2" name="Picture 4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3" name="Picture 5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4" name="Picture 6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Vodorovný svitek 6"/>
          <p:cNvSpPr/>
          <p:nvPr/>
        </p:nvSpPr>
        <p:spPr>
          <a:xfrm>
            <a:off x="827584" y="476672"/>
            <a:ext cx="8136904" cy="1296144"/>
          </a:xfrm>
          <a:prstGeom prst="horizontalScroll">
            <a:avLst/>
          </a:prstGeom>
          <a:solidFill>
            <a:srgbClr val="F357CA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3A1D00"/>
                </a:solidFill>
              </a:rPr>
              <a:t>Turisté se nechávají dopravit do Údolí králů koráby pouště.</a:t>
            </a:r>
            <a:endParaRPr lang="cs-CZ" sz="2400" dirty="0">
              <a:solidFill>
                <a:srgbClr val="3A1D00"/>
              </a:solidFill>
            </a:endParaRPr>
          </a:p>
        </p:txBody>
      </p:sp>
      <p:sp>
        <p:nvSpPr>
          <p:cNvPr id="10" name="Vývojový diagram: postup 9"/>
          <p:cNvSpPr/>
          <p:nvPr/>
        </p:nvSpPr>
        <p:spPr>
          <a:xfrm>
            <a:off x="3131840" y="3789040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NEVYJÁDŘENÝ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539552" y="3789040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VYJÁDŘENÝ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2" name="Vývojový diagram: postup 11"/>
          <p:cNvSpPr/>
          <p:nvPr/>
        </p:nvSpPr>
        <p:spPr>
          <a:xfrm>
            <a:off x="611560" y="515719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HOLÝ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3" name="Vývojový diagram: postup 12"/>
          <p:cNvSpPr/>
          <p:nvPr/>
        </p:nvSpPr>
        <p:spPr>
          <a:xfrm>
            <a:off x="2987824" y="515719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ROZVITÝ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4" name="Vývojový diagram: postup 13"/>
          <p:cNvSpPr/>
          <p:nvPr/>
        </p:nvSpPr>
        <p:spPr>
          <a:xfrm>
            <a:off x="5796136" y="371703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VŠEOBECNÝ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5" name="Vývojový diagram: postup 14"/>
          <p:cNvSpPr/>
          <p:nvPr/>
        </p:nvSpPr>
        <p:spPr>
          <a:xfrm>
            <a:off x="5796136" y="5157192"/>
            <a:ext cx="2160240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NĚKOLIKANÁSOBNÝ</a:t>
            </a:r>
            <a:endParaRPr lang="cs-CZ" dirty="0">
              <a:solidFill>
                <a:srgbClr val="3A1D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60BC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1" name="Picture 3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2" name="Picture 4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3" name="Picture 5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756" y="1863204"/>
            <a:ext cx="3914488" cy="3131591"/>
          </a:xfrm>
          <a:prstGeom prst="rect">
            <a:avLst/>
          </a:prstGeom>
          <a:noFill/>
        </p:spPr>
      </p:pic>
      <p:pic>
        <p:nvPicPr>
          <p:cNvPr id="2054" name="Picture 6" descr="C:\Users\ředitelka\AppData\Local\Microsoft\Windows\Temporary Internet Files\Content.IE5\DYRQA1LU\MP90040079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Vodorovný svitek 6"/>
          <p:cNvSpPr/>
          <p:nvPr/>
        </p:nvSpPr>
        <p:spPr>
          <a:xfrm>
            <a:off x="755576" y="548680"/>
            <a:ext cx="8136904" cy="1296144"/>
          </a:xfrm>
          <a:prstGeom prst="horizontalScroll">
            <a:avLst/>
          </a:prstGeom>
          <a:solidFill>
            <a:srgbClr val="FFC0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3A1D00"/>
                </a:solidFill>
              </a:rPr>
              <a:t>Nesnesitelné horko a suchý vítr znepříjemňují turistům návštěvu Egypta.</a:t>
            </a:r>
            <a:endParaRPr lang="cs-CZ" sz="2400" dirty="0">
              <a:solidFill>
                <a:srgbClr val="3A1D00"/>
              </a:solidFill>
            </a:endParaRPr>
          </a:p>
        </p:txBody>
      </p:sp>
      <p:sp>
        <p:nvSpPr>
          <p:cNvPr id="10" name="Vývojový diagram: postup 9"/>
          <p:cNvSpPr/>
          <p:nvPr/>
        </p:nvSpPr>
        <p:spPr>
          <a:xfrm>
            <a:off x="3131840" y="3789040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NEVYJÁDŘENÝ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467544" y="3789040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VYJÁDŘENÝ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2" name="Vývojový diagram: postup 11"/>
          <p:cNvSpPr/>
          <p:nvPr/>
        </p:nvSpPr>
        <p:spPr>
          <a:xfrm>
            <a:off x="611560" y="515719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HOLÝ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3" name="Vývojový diagram: postup 12"/>
          <p:cNvSpPr/>
          <p:nvPr/>
        </p:nvSpPr>
        <p:spPr>
          <a:xfrm>
            <a:off x="2987824" y="515719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ROZVITÝ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4" name="Vývojový diagram: postup 13"/>
          <p:cNvSpPr/>
          <p:nvPr/>
        </p:nvSpPr>
        <p:spPr>
          <a:xfrm>
            <a:off x="5796136" y="3717032"/>
            <a:ext cx="1656184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VŠEOBECNÝ</a:t>
            </a:r>
            <a:endParaRPr lang="cs-CZ" dirty="0">
              <a:solidFill>
                <a:srgbClr val="3A1D00"/>
              </a:solidFill>
            </a:endParaRPr>
          </a:p>
        </p:txBody>
      </p:sp>
      <p:sp>
        <p:nvSpPr>
          <p:cNvPr id="15" name="Vývojový diagram: postup 14"/>
          <p:cNvSpPr/>
          <p:nvPr/>
        </p:nvSpPr>
        <p:spPr>
          <a:xfrm>
            <a:off x="5796136" y="5157192"/>
            <a:ext cx="2160240" cy="864096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3A1D00"/>
                </a:solidFill>
              </a:rPr>
              <a:t>NĚKOLIKANÁSOBNÝ</a:t>
            </a:r>
            <a:endParaRPr lang="cs-CZ" dirty="0">
              <a:solidFill>
                <a:srgbClr val="3A1D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E1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4EFFA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404664"/>
            <a:ext cx="6678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Použité materiály:</a:t>
            </a:r>
          </a:p>
          <a:p>
            <a:endParaRPr lang="cs-CZ" sz="2400" dirty="0" smtClean="0"/>
          </a:p>
          <a:p>
            <a:r>
              <a:rPr lang="cs-CZ" sz="2400" dirty="0" smtClean="0"/>
              <a:t>Ilustrace – </a:t>
            </a:r>
            <a:r>
              <a:rPr lang="cs-CZ" sz="2400" dirty="0" smtClean="0">
                <a:hlinkClick r:id="rId2"/>
              </a:rPr>
              <a:t>www.office.</a:t>
            </a:r>
            <a:r>
              <a:rPr lang="cs-CZ" sz="2400" dirty="0" err="1" smtClean="0">
                <a:hlinkClick r:id="rId2"/>
              </a:rPr>
              <a:t>microsoft.com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Texty - vlastní </a:t>
            </a:r>
            <a:endParaRPr lang="cs-CZ" sz="2400" dirty="0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415</Words>
  <Application>Microsoft Office PowerPoint</Application>
  <PresentationFormat>Předvádění na obrazovce (4:3)</PresentationFormat>
  <Paragraphs>100</Paragraphs>
  <Slides>11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ředitelka</dc:creator>
  <cp:lastModifiedBy>ředitelka</cp:lastModifiedBy>
  <cp:revision>26</cp:revision>
  <dcterms:created xsi:type="dcterms:W3CDTF">2013-01-13T17:45:38Z</dcterms:created>
  <dcterms:modified xsi:type="dcterms:W3CDTF">2013-02-21T13:41:40Z</dcterms:modified>
</cp:coreProperties>
</file>