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55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276E5-738F-4F3C-B25F-9BC244580FCD}" type="presOf" srcId="{100B6B2E-82E6-4C11-B19B-F2DB3A0EA64F}" destId="{645AA564-2E9E-4954-AD87-AE01782CEC59}" srcOrd="0" destOrd="0" presId="urn:microsoft.com/office/officeart/2005/8/layout/target3"/>
    <dgm:cxn modelId="{2C28B5FD-D950-4B45-8AE6-E8B27E432F6E}" type="presOf" srcId="{914700B9-77B5-440A-A438-DE98B6D4894D}" destId="{E73F1C26-6DCD-4001-88B9-355E01E2BCE7}" srcOrd="0" destOrd="0" presId="urn:microsoft.com/office/officeart/2005/8/layout/target3"/>
    <dgm:cxn modelId="{57A91CD3-211A-471F-8513-B71AAAAFE833}" type="presOf" srcId="{914700B9-77B5-440A-A438-DE98B6D4894D}" destId="{BD9AF279-D483-48F2-BBBD-45F8E8923512}" srcOrd="1" destOrd="0" presId="urn:microsoft.com/office/officeart/2005/8/layout/target3"/>
    <dgm:cxn modelId="{EC0787A8-10AC-4E14-8268-878A3802155E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8C88F2C-4E64-4B5D-8FC5-E2FFB41EBC89}" type="presOf" srcId="{130831A4-0540-4EC5-8F5A-93030E89D2D9}" destId="{F69CC921-512E-49F4-824C-A648EC5F27A5}" srcOrd="0" destOrd="0" presId="urn:microsoft.com/office/officeart/2005/8/layout/target3"/>
    <dgm:cxn modelId="{F8CCCEA4-D1EF-4DDB-8EEE-41779E98B223}" type="presOf" srcId="{100B6B2E-82E6-4C11-B19B-F2DB3A0EA64F}" destId="{DBA8199F-D892-4A8E-A352-2B7844050E09}" srcOrd="1" destOrd="0" presId="urn:microsoft.com/office/officeart/2005/8/layout/target3"/>
    <dgm:cxn modelId="{53DFF89D-7419-47DF-BEC0-B7F4777477D9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C44D91A-E291-4008-817F-27F5CC4FB717}" type="presOf" srcId="{27FE2D31-D344-4B63-A89A-A89AB0D9F3E3}" destId="{FE47432B-CA46-450C-8D8F-66C300A95B52}" srcOrd="0" destOrd="0" presId="urn:microsoft.com/office/officeart/2005/8/layout/target3"/>
    <dgm:cxn modelId="{D465F742-0C68-4ADD-8596-3EB88938E059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1D56503-D395-4638-977F-9F7C13462026}" type="presParOf" srcId="{FE47432B-CA46-450C-8D8F-66C300A95B52}" destId="{B522209E-30D0-49D6-A340-2D383A11C668}" srcOrd="0" destOrd="0" presId="urn:microsoft.com/office/officeart/2005/8/layout/target3"/>
    <dgm:cxn modelId="{337023C9-C756-4B8D-B2D4-EE306D7CE8D8}" type="presParOf" srcId="{FE47432B-CA46-450C-8D8F-66C300A95B52}" destId="{ED5A8377-51D5-4DC5-B0E7-680166966720}" srcOrd="1" destOrd="0" presId="urn:microsoft.com/office/officeart/2005/8/layout/target3"/>
    <dgm:cxn modelId="{453EDE68-FB46-4D53-98D0-46CDA5FD34BA}" type="presParOf" srcId="{FE47432B-CA46-450C-8D8F-66C300A95B52}" destId="{F69CC921-512E-49F4-824C-A648EC5F27A5}" srcOrd="2" destOrd="0" presId="urn:microsoft.com/office/officeart/2005/8/layout/target3"/>
    <dgm:cxn modelId="{681C686A-8D59-4436-BE9E-37D8A0CB1932}" type="presParOf" srcId="{FE47432B-CA46-450C-8D8F-66C300A95B52}" destId="{61C9CE18-EDA6-4EDF-BA1C-09779D38FBBF}" srcOrd="3" destOrd="0" presId="urn:microsoft.com/office/officeart/2005/8/layout/target3"/>
    <dgm:cxn modelId="{1CD2D04F-54D3-4D72-9B97-B675997F6DD2}" type="presParOf" srcId="{FE47432B-CA46-450C-8D8F-66C300A95B52}" destId="{D60DEAAB-7AFE-435A-ACF6-18851E4B0426}" srcOrd="4" destOrd="0" presId="urn:microsoft.com/office/officeart/2005/8/layout/target3"/>
    <dgm:cxn modelId="{289D1199-B6FD-40F3-8163-29DE7230CF9D}" type="presParOf" srcId="{FE47432B-CA46-450C-8D8F-66C300A95B52}" destId="{F7B3C0B7-F0F7-4F49-B02C-3630F8C5FAE5}" srcOrd="5" destOrd="0" presId="urn:microsoft.com/office/officeart/2005/8/layout/target3"/>
    <dgm:cxn modelId="{A81B8ADC-FE75-47B7-B2C7-5234FE595299}" type="presParOf" srcId="{FE47432B-CA46-450C-8D8F-66C300A95B52}" destId="{C9DA9446-E2D3-4F6A-8960-3CADFBF870B8}" srcOrd="6" destOrd="0" presId="urn:microsoft.com/office/officeart/2005/8/layout/target3"/>
    <dgm:cxn modelId="{EA1624A6-79E2-41BF-848F-434A6AE762DF}" type="presParOf" srcId="{FE47432B-CA46-450C-8D8F-66C300A95B52}" destId="{9726EC6F-D322-4CD3-B489-1BE3DF7CE70B}" srcOrd="7" destOrd="0" presId="urn:microsoft.com/office/officeart/2005/8/layout/target3"/>
    <dgm:cxn modelId="{9A25202A-AB5F-4ABE-B3E8-E4F78299B3EE}" type="presParOf" srcId="{FE47432B-CA46-450C-8D8F-66C300A95B52}" destId="{645AA564-2E9E-4954-AD87-AE01782CEC59}" srcOrd="8" destOrd="0" presId="urn:microsoft.com/office/officeart/2005/8/layout/target3"/>
    <dgm:cxn modelId="{512BCD87-D49E-4BAB-8481-B98DAD8789B9}" type="presParOf" srcId="{FE47432B-CA46-450C-8D8F-66C300A95B52}" destId="{8538CAC4-6A86-42B8-B5AF-2FF155DB9D02}" srcOrd="9" destOrd="0" presId="urn:microsoft.com/office/officeart/2005/8/layout/target3"/>
    <dgm:cxn modelId="{3EEB4BE3-BC35-42B8-8EE7-CC1751BB7C5B}" type="presParOf" srcId="{FE47432B-CA46-450C-8D8F-66C300A95B52}" destId="{26FD6024-A07F-46D0-8BC0-B5E595C5673D}" srcOrd="10" destOrd="0" presId="urn:microsoft.com/office/officeart/2005/8/layout/target3"/>
    <dgm:cxn modelId="{0E440686-9D2E-47AD-9434-6F05AFB1DE4A}" type="presParOf" srcId="{FE47432B-CA46-450C-8D8F-66C300A95B52}" destId="{E73F1C26-6DCD-4001-88B9-355E01E2BCE7}" srcOrd="11" destOrd="0" presId="urn:microsoft.com/office/officeart/2005/8/layout/target3"/>
    <dgm:cxn modelId="{CF9BA530-C736-414D-9221-1B834C30BFDD}" type="presParOf" srcId="{FE47432B-CA46-450C-8D8F-66C300A95B52}" destId="{8E23E229-92FC-49D1-B5FE-0303176B8A4E}" srcOrd="12" destOrd="0" presId="urn:microsoft.com/office/officeart/2005/8/layout/target3"/>
    <dgm:cxn modelId="{D0BAE7A9-F6C5-4972-9AE1-14654C103AE9}" type="presParOf" srcId="{FE47432B-CA46-450C-8D8F-66C300A95B52}" destId="{8467D0EB-87A2-4285-8ACA-0398EFBF29BC}" srcOrd="13" destOrd="0" presId="urn:microsoft.com/office/officeart/2005/8/layout/target3"/>
    <dgm:cxn modelId="{DB1DC1E0-E400-4D0F-8E5D-209CC9A38D5C}" type="presParOf" srcId="{FE47432B-CA46-450C-8D8F-66C300A95B52}" destId="{DBA8199F-D892-4A8E-A352-2B7844050E09}" srcOrd="14" destOrd="0" presId="urn:microsoft.com/office/officeart/2005/8/layout/target3"/>
    <dgm:cxn modelId="{11446BDB-A199-4755-BE8A-2B09F09D90A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E622F-30DC-4D89-8CA1-159B721C345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27508E-44BD-4170-A11F-F2AC32A3E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7508E-44BD-4170-A11F-F2AC32A3E9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E096E-B68C-4CD1-9A45-F7741CA525A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CC9C4-068F-456A-B928-D7E66C1C7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Vedlejší věta podmětná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vedlejší větě podmětné.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určují vlastnosti vedlejší věty, ptají se na větu vedlejší podmětnou, větu jednoduchou mění na souvětí s vedlejší větou podmětnou.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772816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Vedlejší věta podmětná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3789040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Český jazyk – 7. ročník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84887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Vyhledej ve větách podmět a urči jeho slovní druh.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Každý z nás se něčeho bojí. Někdo má hrůzu z pavouků nebo 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myší. Malé děti mají strach z čertů. Školákům nahání husí kůži 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zkoušení. Přiznat vlastní chybu také vyžaduje odvahu. 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Nečekané baf na rohu ulice vyleká i největšího nebojsu. 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Někteří dospělí se bojí dokonce rádi.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ředitelka\AppData\Local\Microsoft\Windows\Temporary Internet Files\Content.IE5\UNVUXFFP\MC9004363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653136"/>
            <a:ext cx="1828572" cy="1828572"/>
          </a:xfrm>
          <a:prstGeom prst="rect">
            <a:avLst/>
          </a:prstGeom>
          <a:noFill/>
        </p:spPr>
      </p:pic>
      <p:pic>
        <p:nvPicPr>
          <p:cNvPr id="1029" name="Picture 5" descr="C:\Users\ředitelka\AppData\Local\Microsoft\Windows\Temporary Internet Files\Content.IE5\O5OTBNAE\MC900359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445224"/>
            <a:ext cx="1809598" cy="749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412776"/>
            <a:ext cx="1584176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může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1412776"/>
            <a:ext cx="1584176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nemůže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155679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tát sama o sobě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5649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Bývá </a:t>
            </a:r>
            <a:r>
              <a:rPr lang="cs-CZ" sz="2400" dirty="0" err="1" smtClean="0">
                <a:solidFill>
                  <a:schemeClr val="bg1"/>
                </a:solidFill>
              </a:rPr>
              <a:t>uvozena</a:t>
            </a:r>
            <a:r>
              <a:rPr lang="cs-CZ" sz="2400" dirty="0" smtClean="0">
                <a:solidFill>
                  <a:schemeClr val="bg1"/>
                </a:solidFill>
              </a:rPr>
              <a:t> spojkami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2348880"/>
            <a:ext cx="1800200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souřadícími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4208" y="2348880"/>
            <a:ext cx="1800200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podřadícími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78904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Může být </a:t>
            </a:r>
            <a:r>
              <a:rPr lang="cs-CZ" sz="2400" dirty="0" err="1" smtClean="0">
                <a:solidFill>
                  <a:schemeClr val="bg1"/>
                </a:solidFill>
              </a:rPr>
              <a:t>uvozena</a:t>
            </a:r>
            <a:r>
              <a:rPr lang="cs-CZ" sz="2400" dirty="0" smtClean="0">
                <a:solidFill>
                  <a:schemeClr val="bg1"/>
                </a:solidFill>
              </a:rPr>
              <a:t> zájmeny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16016" y="3645024"/>
            <a:ext cx="1800200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tázacími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20272" y="3645024"/>
            <a:ext cx="1800200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vztažnými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95736" y="332656"/>
            <a:ext cx="3672408" cy="792088"/>
          </a:xfrm>
          <a:prstGeom prst="rect">
            <a:avLst/>
          </a:prstGeom>
          <a:solidFill>
            <a:srgbClr val="B755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VEDLEJŠÍ VĚTA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229200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Může být připojena i příslovci.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76056" y="5013176"/>
            <a:ext cx="3456384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kde, kudy, kam ……..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0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59632" y="332656"/>
            <a:ext cx="7056784" cy="864096"/>
          </a:xfrm>
          <a:prstGeom prst="roundRect">
            <a:avLst/>
          </a:prstGeom>
          <a:solidFill>
            <a:srgbClr val="B755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Vedlejší věta podmětná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ptáme na ni stejně jako na podmět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vyjadřuje podmět věty řídící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924944"/>
            <a:ext cx="8064896" cy="19442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Do Prahy pojede jen </a:t>
            </a:r>
            <a:r>
              <a:rPr lang="cs-CZ" sz="2400" dirty="0" smtClean="0">
                <a:solidFill>
                  <a:srgbClr val="B755B7"/>
                </a:solidFill>
              </a:rPr>
              <a:t>vítěz</a:t>
            </a:r>
            <a:r>
              <a:rPr lang="cs-CZ" sz="2400" dirty="0" smtClean="0">
                <a:solidFill>
                  <a:schemeClr val="tx1"/>
                </a:solidFill>
              </a:rPr>
              <a:t> školního kola olympiády.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Do Prahy pojede jen ten</a:t>
            </a:r>
            <a:r>
              <a:rPr lang="cs-CZ" sz="2400" dirty="0" smtClean="0">
                <a:solidFill>
                  <a:srgbClr val="B755B7"/>
                </a:solidFill>
              </a:rPr>
              <a:t>, kdo vyhraje školní kolo olympiády.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Nemohou tě zajímat jen tvé </a:t>
            </a:r>
            <a:r>
              <a:rPr lang="cs-CZ" sz="2400" dirty="0" smtClean="0">
                <a:solidFill>
                  <a:srgbClr val="B755B7"/>
                </a:solidFill>
              </a:rPr>
              <a:t>záliby.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Nemůže tě zajímat jen to, </a:t>
            </a:r>
            <a:r>
              <a:rPr lang="cs-CZ" sz="2400" dirty="0" smtClean="0">
                <a:solidFill>
                  <a:srgbClr val="B755B7"/>
                </a:solidFill>
              </a:rPr>
              <a:t>co tě baví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11560" y="5445224"/>
            <a:ext cx="6552728" cy="1008112"/>
          </a:xfrm>
          <a:prstGeom prst="roundRect">
            <a:avLst/>
          </a:prstGeom>
          <a:solidFill>
            <a:srgbClr val="B755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Pozor! Odkazovací zájmeno není větný člen.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2123728" y="3645024"/>
            <a:ext cx="1296144" cy="20162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3635896" y="4725144"/>
            <a:ext cx="288032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5436096" y="1556792"/>
            <a:ext cx="2448272" cy="10801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7030A0"/>
                </a:solidFill>
              </a:rPr>
              <a:t>Kdo? Co?</a:t>
            </a:r>
            <a:endParaRPr lang="cs-CZ" sz="2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476672"/>
            <a:ext cx="8424936" cy="864096"/>
          </a:xfrm>
          <a:prstGeom prst="roundRect">
            <a:avLst/>
          </a:prstGeom>
          <a:solidFill>
            <a:srgbClr val="B755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V souvětí urči větu vedlejší a změň souvětí na větu jednoduchou.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Kdo přijde pozdě, dostane už jen místo na stání.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13690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Opozdilci dostanou už jen místo na stání.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70892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Vadí mi, že jsi často náladový.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212976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Vadí mi tvoje náladovost.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0689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93305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 nutné, aby někdo došel pro vodu.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365104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Je nutné dojít pro vodu.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15719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Platí to, co jsi nám slíbil?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5733256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Platí tvůj slib?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8352928" cy="720080"/>
          </a:xfrm>
          <a:prstGeom prst="roundRect">
            <a:avLst/>
          </a:prstGeom>
          <a:solidFill>
            <a:srgbClr val="B755B7"/>
          </a:solidFill>
          <a:ln>
            <a:solidFill>
              <a:srgbClr val="B755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Větu jednoduchou změň na souvětí s vedlejší větou podmětnou.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Strašpytel nesmí do lesa.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1844824"/>
            <a:ext cx="835292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Kdo se bojí, nesmí do lesa.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63691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Sjíždět Lužnici mohou jen dobří plavci.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3068960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Sjíždět Lužnici mohou jen ti, kdo dobře plavou.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86104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Viník nehody není znám.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4365104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Není známo, kdo nehodu způsobil.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198884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58924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22920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Překvapila nás jeho upřímnost.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5733256"/>
            <a:ext cx="81369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Překvapilo nás, že je tak upřímný.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ředitelka\AppData\Local\Microsoft\Windows\Temporary Internet Files\Content.IE5\DYRQA1LU\MC9003331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708920"/>
            <a:ext cx="1843430" cy="1227125"/>
          </a:xfrm>
          <a:prstGeom prst="rect">
            <a:avLst/>
          </a:prstGeom>
          <a:noFill/>
        </p:spPr>
      </p:pic>
      <p:pic>
        <p:nvPicPr>
          <p:cNvPr id="1030" name="Picture 6" descr="C:\Users\ředitelka\AppData\Local\Microsoft\Windows\Temporary Internet Files\Content.IE5\6SILZ0RN\MC9004106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412776"/>
            <a:ext cx="1224136" cy="1368152"/>
          </a:xfrm>
          <a:prstGeom prst="rect">
            <a:avLst/>
          </a:prstGeom>
          <a:noFill/>
        </p:spPr>
      </p:pic>
      <p:pic>
        <p:nvPicPr>
          <p:cNvPr id="1033" name="Picture 9" descr="C:\Users\ředitelka\AppData\Local\Microsoft\Windows\Temporary Internet Files\Content.IE5\DYRQA1LU\MC9003794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5013176"/>
            <a:ext cx="1368152" cy="1273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4">
            <a:alpha val="4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65344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471</Words>
  <Application>Microsoft Office PowerPoint</Application>
  <PresentationFormat>Předvádění na obrazovce (4:3)</PresentationFormat>
  <Paragraphs>94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43</cp:revision>
  <dcterms:created xsi:type="dcterms:W3CDTF">2013-01-23T06:18:51Z</dcterms:created>
  <dcterms:modified xsi:type="dcterms:W3CDTF">2013-02-21T13:42:14Z</dcterms:modified>
</cp:coreProperties>
</file>