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E9DAC6-E25B-4150-8DD3-614057F7A19C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0D7FA57-25D1-4395-90EA-8CC478FB2FAB}" type="presOf" srcId="{27FE2D31-D344-4B63-A89A-A89AB0D9F3E3}" destId="{FE47432B-CA46-450C-8D8F-66C300A95B52}" srcOrd="0" destOrd="0" presId="urn:microsoft.com/office/officeart/2005/8/layout/target3"/>
    <dgm:cxn modelId="{A9C80C24-E39B-424D-8483-545529B62342}" type="presOf" srcId="{914700B9-77B5-440A-A438-DE98B6D4894D}" destId="{E73F1C26-6DCD-4001-88B9-355E01E2BCE7}" srcOrd="0" destOrd="0" presId="urn:microsoft.com/office/officeart/2005/8/layout/target3"/>
    <dgm:cxn modelId="{F68DDF88-4AA2-4B7C-BB36-C58B32C596ED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D91FB2D-94E9-4A99-B9AE-554C22CC7636}" type="presOf" srcId="{100B6B2E-82E6-4C11-B19B-F2DB3A0EA64F}" destId="{DBA8199F-D892-4A8E-A352-2B7844050E09}" srcOrd="1" destOrd="0" presId="urn:microsoft.com/office/officeart/2005/8/layout/target3"/>
    <dgm:cxn modelId="{30ED443C-A518-4004-B382-E759169E4A58}" type="presOf" srcId="{1D8420EA-BFA0-403B-80F5-647FA396CC45}" destId="{F7B3C0B7-F0F7-4F49-B02C-3630F8C5FAE5}" srcOrd="0" destOrd="0" presId="urn:microsoft.com/office/officeart/2005/8/layout/target3"/>
    <dgm:cxn modelId="{8DD570F8-70BE-43DF-8690-51A02C8FE7FE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B7D594E-C91C-435F-B946-79C236F96DFA}" type="presOf" srcId="{130831A4-0540-4EC5-8F5A-93030E89D2D9}" destId="{F69CC921-512E-49F4-824C-A648EC5F27A5}" srcOrd="0" destOrd="0" presId="urn:microsoft.com/office/officeart/2005/8/layout/target3"/>
    <dgm:cxn modelId="{029A7769-1379-4804-A68B-89242951F178}" type="presOf" srcId="{100B6B2E-82E6-4C11-B19B-F2DB3A0EA64F}" destId="{645AA564-2E9E-4954-AD87-AE01782CEC59}" srcOrd="0" destOrd="0" presId="urn:microsoft.com/office/officeart/2005/8/layout/target3"/>
    <dgm:cxn modelId="{45B3C2C7-7D2C-46C4-80CD-11662E05528E}" type="presParOf" srcId="{FE47432B-CA46-450C-8D8F-66C300A95B52}" destId="{B522209E-30D0-49D6-A340-2D383A11C668}" srcOrd="0" destOrd="0" presId="urn:microsoft.com/office/officeart/2005/8/layout/target3"/>
    <dgm:cxn modelId="{1825B3D7-E98E-44DB-90E1-98865B114AC1}" type="presParOf" srcId="{FE47432B-CA46-450C-8D8F-66C300A95B52}" destId="{ED5A8377-51D5-4DC5-B0E7-680166966720}" srcOrd="1" destOrd="0" presId="urn:microsoft.com/office/officeart/2005/8/layout/target3"/>
    <dgm:cxn modelId="{9B99F399-7240-4131-9C88-DAE99A25C7FB}" type="presParOf" srcId="{FE47432B-CA46-450C-8D8F-66C300A95B52}" destId="{F69CC921-512E-49F4-824C-A648EC5F27A5}" srcOrd="2" destOrd="0" presId="urn:microsoft.com/office/officeart/2005/8/layout/target3"/>
    <dgm:cxn modelId="{D847BF1B-9EB8-45D8-BFF6-3084FD3766AB}" type="presParOf" srcId="{FE47432B-CA46-450C-8D8F-66C300A95B52}" destId="{61C9CE18-EDA6-4EDF-BA1C-09779D38FBBF}" srcOrd="3" destOrd="0" presId="urn:microsoft.com/office/officeart/2005/8/layout/target3"/>
    <dgm:cxn modelId="{6AF7D525-FC3B-4746-9867-8EEF025DA162}" type="presParOf" srcId="{FE47432B-CA46-450C-8D8F-66C300A95B52}" destId="{D60DEAAB-7AFE-435A-ACF6-18851E4B0426}" srcOrd="4" destOrd="0" presId="urn:microsoft.com/office/officeart/2005/8/layout/target3"/>
    <dgm:cxn modelId="{77A3078C-FFF8-449F-B0A1-7BD96623F323}" type="presParOf" srcId="{FE47432B-CA46-450C-8D8F-66C300A95B52}" destId="{F7B3C0B7-F0F7-4F49-B02C-3630F8C5FAE5}" srcOrd="5" destOrd="0" presId="urn:microsoft.com/office/officeart/2005/8/layout/target3"/>
    <dgm:cxn modelId="{7F6BDD2A-EC26-456C-9FC9-A4237ED9FCEC}" type="presParOf" srcId="{FE47432B-CA46-450C-8D8F-66C300A95B52}" destId="{C9DA9446-E2D3-4F6A-8960-3CADFBF870B8}" srcOrd="6" destOrd="0" presId="urn:microsoft.com/office/officeart/2005/8/layout/target3"/>
    <dgm:cxn modelId="{29435442-F262-40A9-B8A7-322D9FFDE868}" type="presParOf" srcId="{FE47432B-CA46-450C-8D8F-66C300A95B52}" destId="{9726EC6F-D322-4CD3-B489-1BE3DF7CE70B}" srcOrd="7" destOrd="0" presId="urn:microsoft.com/office/officeart/2005/8/layout/target3"/>
    <dgm:cxn modelId="{AE8A49BF-FF9E-4A09-8B19-47E8C83546EE}" type="presParOf" srcId="{FE47432B-CA46-450C-8D8F-66C300A95B52}" destId="{645AA564-2E9E-4954-AD87-AE01782CEC59}" srcOrd="8" destOrd="0" presId="urn:microsoft.com/office/officeart/2005/8/layout/target3"/>
    <dgm:cxn modelId="{5A86EC8D-34AF-4698-803D-8D9B1A568C23}" type="presParOf" srcId="{FE47432B-CA46-450C-8D8F-66C300A95B52}" destId="{8538CAC4-6A86-42B8-B5AF-2FF155DB9D02}" srcOrd="9" destOrd="0" presId="urn:microsoft.com/office/officeart/2005/8/layout/target3"/>
    <dgm:cxn modelId="{AD6D9B60-9D0E-4870-A96E-494974BAAE09}" type="presParOf" srcId="{FE47432B-CA46-450C-8D8F-66C300A95B52}" destId="{26FD6024-A07F-46D0-8BC0-B5E595C5673D}" srcOrd="10" destOrd="0" presId="urn:microsoft.com/office/officeart/2005/8/layout/target3"/>
    <dgm:cxn modelId="{F9CEF8A7-84C0-4B11-A7C7-37208858C253}" type="presParOf" srcId="{FE47432B-CA46-450C-8D8F-66C300A95B52}" destId="{E73F1C26-6DCD-4001-88B9-355E01E2BCE7}" srcOrd="11" destOrd="0" presId="urn:microsoft.com/office/officeart/2005/8/layout/target3"/>
    <dgm:cxn modelId="{7B6418A0-5CE1-48E1-AC7A-23CFC30353E3}" type="presParOf" srcId="{FE47432B-CA46-450C-8D8F-66C300A95B52}" destId="{8E23E229-92FC-49D1-B5FE-0303176B8A4E}" srcOrd="12" destOrd="0" presId="urn:microsoft.com/office/officeart/2005/8/layout/target3"/>
    <dgm:cxn modelId="{6EF04335-B673-45AE-B30B-4CADC9F62455}" type="presParOf" srcId="{FE47432B-CA46-450C-8D8F-66C300A95B52}" destId="{8467D0EB-87A2-4285-8ACA-0398EFBF29BC}" srcOrd="13" destOrd="0" presId="urn:microsoft.com/office/officeart/2005/8/layout/target3"/>
    <dgm:cxn modelId="{1A32ADD7-F687-424F-8AB1-E20C0D589343}" type="presParOf" srcId="{FE47432B-CA46-450C-8D8F-66C300A95B52}" destId="{DBA8199F-D892-4A8E-A352-2B7844050E09}" srcOrd="14" destOrd="0" presId="urn:microsoft.com/office/officeart/2005/8/layout/target3"/>
    <dgm:cxn modelId="{712409F9-1E1C-4CC9-8747-0097FCF934D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C0BA68-A00F-4BB2-85B5-404F69127C5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A8E4299-6345-46BF-BCE8-EFC4C940D6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Přísudek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Stručné mluvnice české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výkladu a ověření vědomostí a znalostí o přísudku.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vyhledávají ve větách přísudek, určují jeho druh, správně užívají pád v jmenné části přísudku.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1340768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PŘÍSUDEK</a:t>
            </a:r>
            <a:endParaRPr lang="cs-CZ" sz="4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3501008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Český jazyk – 7. ročník</a:t>
            </a:r>
            <a:endParaRPr lang="cs-CZ" sz="4400" dirty="0"/>
          </a:p>
        </p:txBody>
      </p:sp>
      <p:pic>
        <p:nvPicPr>
          <p:cNvPr id="2050" name="Picture 2" descr="C:\Users\ředitelka\AppData\Local\Microsoft\Windows\Temporary Internet Files\Content.IE5\ALZCXSOR\MC9003441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725144"/>
            <a:ext cx="2448272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Přísudek: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21297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Slovesa sponová: 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365104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Slovesa způsobová: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3284984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být, bývat, stát, stávat se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4293096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moci, muset, smět, chtít, mít ( povinnost)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87727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Slovesa fázová: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5805264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začít, začínat, zůstat, zůstávat, přestat, přestávat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476672"/>
            <a:ext cx="5400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slovesný</a:t>
            </a:r>
          </a:p>
          <a:p>
            <a:r>
              <a:rPr lang="cs-CZ" sz="3600" dirty="0" smtClean="0"/>
              <a:t>jmenný se sponou</a:t>
            </a:r>
          </a:p>
          <a:p>
            <a:r>
              <a:rPr lang="cs-CZ" sz="3600" dirty="0" smtClean="0"/>
              <a:t>jmenný (beze spony)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188640"/>
            <a:ext cx="3744416" cy="432048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Přísudek slovesný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836712"/>
            <a:ext cx="8964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Základen přísudku je </a:t>
            </a:r>
            <a:r>
              <a:rPr lang="cs-CZ" sz="2400" b="1" dirty="0" smtClean="0"/>
              <a:t>určitý slovesný tvar</a:t>
            </a:r>
            <a:r>
              <a:rPr lang="cs-CZ" sz="2400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b="1" dirty="0" smtClean="0"/>
              <a:t>jednoduchý</a:t>
            </a:r>
            <a:r>
              <a:rPr lang="cs-CZ" sz="2400" dirty="0" smtClean="0"/>
              <a:t> slovesný tvar – přemýšlí, lyžujeme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b="1" dirty="0" smtClean="0"/>
              <a:t>složený</a:t>
            </a:r>
            <a:r>
              <a:rPr lang="cs-CZ" sz="2400" dirty="0" smtClean="0"/>
              <a:t> slovesný tvar – smáli jsme se, byl postaven, přestal fňukat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204864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Vyhledej ve větách přísudky a urči, zda se jedná o jednoduchý slovesný tvar, nebo složený slovesný tvar.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3140968"/>
            <a:ext cx="8496944" cy="338437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Moje maminka tvrdí, že mám na všechno moře času. Měla by však vědět,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že každou svoji činnost si nejprve řádně promyslím. Když mi babička řekne,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abych skočil pro housky, přemýšlím, jak daleko jsem skočil do dálky v hodině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tělocviku. Tatínek mé přemýšlení ukončí tím, abych přestal mudrovat a plaval.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A tomu už nerozumím vůbec.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907704" y="3501008"/>
            <a:ext cx="64807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843808" y="3429000"/>
            <a:ext cx="57606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012160" y="3429000"/>
            <a:ext cx="86409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452320" y="3429000"/>
            <a:ext cx="79208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644008" y="4005064"/>
            <a:ext cx="122413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740352" y="4077072"/>
            <a:ext cx="64807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67544" y="4653136"/>
            <a:ext cx="122413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915816" y="4653136"/>
            <a:ext cx="115212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364088" y="4653136"/>
            <a:ext cx="122413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851920" y="5229200"/>
            <a:ext cx="720080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292080" y="5229200"/>
            <a:ext cx="237626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812360" y="5229200"/>
            <a:ext cx="79208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403648" y="5805264"/>
            <a:ext cx="129614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843808" y="4149080"/>
            <a:ext cx="216024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ředitelka\AppData\Local\Microsoft\Windows\Temporary Internet Files\Content.IE5\2HC021WV\MP9004235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260648"/>
            <a:ext cx="1259632" cy="11710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404664"/>
            <a:ext cx="5616624" cy="648072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Přísudek jmenný se sponou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Základem přísudku je </a:t>
            </a:r>
            <a:r>
              <a:rPr lang="cs-CZ" sz="2400" b="1" dirty="0" smtClean="0"/>
              <a:t>sponové sloveso </a:t>
            </a:r>
            <a:r>
              <a:rPr lang="cs-CZ" sz="2400" dirty="0" smtClean="0"/>
              <a:t>a </a:t>
            </a:r>
            <a:r>
              <a:rPr lang="cs-CZ" sz="2400" b="1" dirty="0" smtClean="0"/>
              <a:t>jmenná část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r>
              <a:rPr lang="cs-CZ" sz="2400" dirty="0" smtClean="0"/>
              <a:t>Stal se rybářem, byla spokojená, je vystrašená, stává se zapomnětlivým, je </a:t>
            </a:r>
            <a:r>
              <a:rPr lang="cs-CZ" sz="2400" dirty="0" err="1" smtClean="0"/>
              <a:t>mluvka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50100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Pozor!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3573016"/>
            <a:ext cx="70567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Jmenná část může být vyjádřena i</a:t>
            </a:r>
          </a:p>
          <a:p>
            <a:r>
              <a:rPr lang="cs-CZ" sz="20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číslovkou – Vítězové </a:t>
            </a:r>
            <a:r>
              <a:rPr lang="cs-CZ" sz="2000" b="1" dirty="0" smtClean="0"/>
              <a:t>byli</a:t>
            </a:r>
            <a:r>
              <a:rPr lang="cs-CZ" sz="2000" dirty="0" smtClean="0"/>
              <a:t> nakonec </a:t>
            </a:r>
            <a:r>
              <a:rPr lang="cs-CZ" sz="2000" b="1" dirty="0" smtClean="0"/>
              <a:t>tři</a:t>
            </a:r>
            <a:r>
              <a:rPr lang="cs-CZ" sz="20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zájmenem – Ten černý pes </a:t>
            </a:r>
            <a:r>
              <a:rPr lang="cs-CZ" sz="2000" b="1" dirty="0" smtClean="0"/>
              <a:t>je náš</a:t>
            </a:r>
            <a:r>
              <a:rPr lang="cs-CZ" sz="20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příslovcem - Tyhle boty mi </a:t>
            </a:r>
            <a:r>
              <a:rPr lang="cs-CZ" sz="2000" b="1" dirty="0" smtClean="0"/>
              <a:t>nejsou dobře</a:t>
            </a:r>
            <a:r>
              <a:rPr lang="cs-CZ" sz="2000" dirty="0" smtClean="0"/>
              <a:t>.  </a:t>
            </a:r>
          </a:p>
          <a:p>
            <a:pPr>
              <a:buFont typeface="Arial" pitchFamily="34" charset="0"/>
              <a:buChar char="•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 </a:t>
            </a:r>
            <a:r>
              <a:rPr lang="cs-CZ" sz="2000" b="1" dirty="0" smtClean="0"/>
              <a:t>Stručné mluvnici české </a:t>
            </a:r>
            <a:r>
              <a:rPr lang="cs-CZ" sz="2000" dirty="0" smtClean="0"/>
              <a:t>si přečti poučení o pádech podstatného a přídavného jména v přísudku jmenném se sponou. </a:t>
            </a:r>
            <a:r>
              <a:rPr lang="cs-CZ" sz="2000" smtClean="0"/>
              <a:t>SMČ  §159/2b, s.164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492896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přísudku jmenného se sponou vyber správný tvar.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3041576"/>
            <a:ext cx="8712968" cy="3816424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Můj tatínek je od dětství nadšený sportovec / nadšeným sportovcem. Od páté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třídy byl každý rok vítěz / vítězem přespolního běhu. Zároveň byl výborný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basketbalista / výborným basketbalistou. Na vysoké škole byl člen / členem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volejbalového týmu. V současné době  se stal amatérský horolezec /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amatérským horolezcem. Je nadšený, když se jednou za rok stane pokořitel / </a:t>
            </a: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pokořitelem alpských nebo pyrenejských čtyřtisícovek.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843808" y="3212976"/>
            <a:ext cx="201622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915816" y="3861048"/>
            <a:ext cx="86409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907704" y="4437112"/>
            <a:ext cx="280831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452320" y="4437112"/>
            <a:ext cx="93610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1520" y="5733256"/>
            <a:ext cx="273630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51520" y="6237312"/>
            <a:ext cx="129614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1247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Pozor!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1052736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 přísudku jmennému se sponou </a:t>
            </a:r>
            <a:r>
              <a:rPr lang="cs-CZ" sz="2000" dirty="0" smtClean="0"/>
              <a:t>můžeme přidat i fázové nebo sponové sloveso.</a:t>
            </a:r>
          </a:p>
          <a:p>
            <a:r>
              <a:rPr lang="cs-CZ" sz="2000" dirty="0" smtClean="0"/>
              <a:t>Petr </a:t>
            </a:r>
            <a:r>
              <a:rPr lang="cs-CZ" sz="2000" b="1" dirty="0" smtClean="0"/>
              <a:t>chce být řidičem </a:t>
            </a:r>
            <a:r>
              <a:rPr lang="cs-CZ" sz="2000" dirty="0" smtClean="0"/>
              <a:t>kamionu. Ani po naší omluvě </a:t>
            </a:r>
            <a:r>
              <a:rPr lang="cs-CZ" sz="2000" b="1" dirty="0" smtClean="0"/>
              <a:t>nepřestal být naštvaný.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260648"/>
            <a:ext cx="4536504" cy="576064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Přísudek jmenný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Základem přísudku je jméno.</a:t>
            </a:r>
          </a:p>
          <a:p>
            <a:r>
              <a:rPr lang="cs-CZ" sz="2000" dirty="0" smtClean="0"/>
              <a:t>Tento druh přísudku se nejčastěji používá v příslovích.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8136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Sliby  -  chyby.</a:t>
            </a:r>
          </a:p>
          <a:p>
            <a:r>
              <a:rPr lang="cs-CZ" sz="2000" b="1" dirty="0" smtClean="0"/>
              <a:t>Mladost  - radost.  </a:t>
            </a:r>
            <a:endParaRPr lang="cs-CZ" sz="2000" b="1" dirty="0"/>
          </a:p>
          <a:p>
            <a:r>
              <a:rPr lang="cs-CZ" sz="2000" b="1" dirty="0" smtClean="0"/>
              <a:t>Učení – mučení.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645024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Abychom rozlišili podmět a přísudek, vypůjčíme si sponové sloveso.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Sliby (jsou) </a:t>
            </a:r>
            <a:r>
              <a:rPr lang="cs-CZ" sz="2000" b="1" dirty="0" smtClean="0"/>
              <a:t>chyby.</a:t>
            </a:r>
          </a:p>
          <a:p>
            <a:r>
              <a:rPr lang="cs-CZ" sz="2000" dirty="0" smtClean="0"/>
              <a:t>Mladost (je) </a:t>
            </a:r>
            <a:r>
              <a:rPr lang="cs-CZ" sz="2000" b="1" dirty="0" smtClean="0"/>
              <a:t>radost.</a:t>
            </a:r>
          </a:p>
          <a:p>
            <a:r>
              <a:rPr lang="cs-CZ" sz="2000" dirty="0" smtClean="0"/>
              <a:t>Učení (je) </a:t>
            </a:r>
            <a:r>
              <a:rPr lang="cs-CZ" sz="2000" b="1" dirty="0" smtClean="0"/>
              <a:t>mučení.</a:t>
            </a:r>
          </a:p>
          <a:p>
            <a:r>
              <a:rPr lang="cs-CZ" sz="2000" dirty="0" smtClean="0"/>
              <a:t>Mladí ležáci (jsou) staří </a:t>
            </a:r>
            <a:r>
              <a:rPr lang="cs-CZ" sz="2000" b="1" dirty="0" smtClean="0"/>
              <a:t>žebráci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pic>
        <p:nvPicPr>
          <p:cNvPr id="3078" name="Picture 6" descr="C:\Users\ředitelka\AppData\Local\Microsoft\Windows\Temporary Internet Files\Content.IE5\A1NFLLK4\MP9004277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365104"/>
            <a:ext cx="1567036" cy="2132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63904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5FF2C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545</Words>
  <Application>Microsoft Office PowerPoint</Application>
  <PresentationFormat>Předvádění na obrazovce (4:3)</PresentationFormat>
  <Paragraphs>104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21</cp:revision>
  <dcterms:created xsi:type="dcterms:W3CDTF">2013-01-28T11:28:41Z</dcterms:created>
  <dcterms:modified xsi:type="dcterms:W3CDTF">2013-02-21T13:42:45Z</dcterms:modified>
</cp:coreProperties>
</file>