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76F0C34-C05E-4C97-8B71-82024CD4C2C5}" type="presOf" srcId="{130831A4-0540-4EC5-8F5A-93030E89D2D9}" destId="{8E23E229-92FC-49D1-B5FE-0303176B8A4E}" srcOrd="1" destOrd="0" presId="urn:microsoft.com/office/officeart/2005/8/layout/target3"/>
    <dgm:cxn modelId="{BEDA1379-DBA7-4B26-A544-3057AE13C1AE}" type="presOf" srcId="{914700B9-77B5-440A-A438-DE98B6D4894D}" destId="{E73F1C26-6DCD-4001-88B9-355E01E2BCE7}" srcOrd="0" destOrd="0" presId="urn:microsoft.com/office/officeart/2005/8/layout/target3"/>
    <dgm:cxn modelId="{E7C33CD0-4AFD-4F25-BCFF-B61211CE6023}" type="presOf" srcId="{1D8420EA-BFA0-403B-80F5-647FA396CC45}" destId="{F7B3C0B7-F0F7-4F49-B02C-3630F8C5FAE5}" srcOrd="0" destOrd="0" presId="urn:microsoft.com/office/officeart/2005/8/layout/target3"/>
    <dgm:cxn modelId="{E408A5C5-5A97-4227-84F7-8AEDA13AC45A}" type="presOf" srcId="{100B6B2E-82E6-4C11-B19B-F2DB3A0EA64F}" destId="{DBA8199F-D892-4A8E-A352-2B7844050E09}" srcOrd="1" destOrd="0" presId="urn:microsoft.com/office/officeart/2005/8/layout/target3"/>
    <dgm:cxn modelId="{908C1EC1-8B14-4EBF-880C-1F34FBB6D59B}" type="presOf" srcId="{1D8420EA-BFA0-403B-80F5-647FA396CC45}" destId="{8467D0EB-87A2-4285-8ACA-0398EFBF29BC}" srcOrd="1" destOrd="0" presId="urn:microsoft.com/office/officeart/2005/8/layout/target3"/>
    <dgm:cxn modelId="{3BD33958-F626-4DA7-BA30-22F3C4E3766F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9A3D49B-1FFA-4E80-91AD-CF6FC84631D4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8F238E9-6E56-488E-831D-EF61084B8D34}" type="presOf" srcId="{27FE2D31-D344-4B63-A89A-A89AB0D9F3E3}" destId="{FE47432B-CA46-450C-8D8F-66C300A95B52}" srcOrd="0" destOrd="0" presId="urn:microsoft.com/office/officeart/2005/8/layout/target3"/>
    <dgm:cxn modelId="{C669A9B4-46E5-437F-8EBE-314A4BB02ADB}" type="presOf" srcId="{130831A4-0540-4EC5-8F5A-93030E89D2D9}" destId="{F69CC921-512E-49F4-824C-A648EC5F27A5}" srcOrd="0" destOrd="0" presId="urn:microsoft.com/office/officeart/2005/8/layout/target3"/>
    <dgm:cxn modelId="{EF1D66FD-C40F-4DD9-9C1D-C13F0AC9CE75}" type="presParOf" srcId="{FE47432B-CA46-450C-8D8F-66C300A95B52}" destId="{B522209E-30D0-49D6-A340-2D383A11C668}" srcOrd="0" destOrd="0" presId="urn:microsoft.com/office/officeart/2005/8/layout/target3"/>
    <dgm:cxn modelId="{9E77E35C-AE43-43CB-8A85-8CF975B8B23F}" type="presParOf" srcId="{FE47432B-CA46-450C-8D8F-66C300A95B52}" destId="{ED5A8377-51D5-4DC5-B0E7-680166966720}" srcOrd="1" destOrd="0" presId="urn:microsoft.com/office/officeart/2005/8/layout/target3"/>
    <dgm:cxn modelId="{CD59A400-B7BF-434A-9231-23476A1142B4}" type="presParOf" srcId="{FE47432B-CA46-450C-8D8F-66C300A95B52}" destId="{F69CC921-512E-49F4-824C-A648EC5F27A5}" srcOrd="2" destOrd="0" presId="urn:microsoft.com/office/officeart/2005/8/layout/target3"/>
    <dgm:cxn modelId="{088859E9-C0B2-4DB6-87CE-56FF005A3B12}" type="presParOf" srcId="{FE47432B-CA46-450C-8D8F-66C300A95B52}" destId="{61C9CE18-EDA6-4EDF-BA1C-09779D38FBBF}" srcOrd="3" destOrd="0" presId="urn:microsoft.com/office/officeart/2005/8/layout/target3"/>
    <dgm:cxn modelId="{FC533694-A359-4121-86E0-D1A86A827355}" type="presParOf" srcId="{FE47432B-CA46-450C-8D8F-66C300A95B52}" destId="{D60DEAAB-7AFE-435A-ACF6-18851E4B0426}" srcOrd="4" destOrd="0" presId="urn:microsoft.com/office/officeart/2005/8/layout/target3"/>
    <dgm:cxn modelId="{3F9A6BC3-3B21-4A80-B24E-EC98CB91A004}" type="presParOf" srcId="{FE47432B-CA46-450C-8D8F-66C300A95B52}" destId="{F7B3C0B7-F0F7-4F49-B02C-3630F8C5FAE5}" srcOrd="5" destOrd="0" presId="urn:microsoft.com/office/officeart/2005/8/layout/target3"/>
    <dgm:cxn modelId="{9EA0AC4F-D370-4B3B-97EE-33921443E68D}" type="presParOf" srcId="{FE47432B-CA46-450C-8D8F-66C300A95B52}" destId="{C9DA9446-E2D3-4F6A-8960-3CADFBF870B8}" srcOrd="6" destOrd="0" presId="urn:microsoft.com/office/officeart/2005/8/layout/target3"/>
    <dgm:cxn modelId="{B1D05252-5FF1-4C77-8DE8-60DD9EB9D7DB}" type="presParOf" srcId="{FE47432B-CA46-450C-8D8F-66C300A95B52}" destId="{9726EC6F-D322-4CD3-B489-1BE3DF7CE70B}" srcOrd="7" destOrd="0" presId="urn:microsoft.com/office/officeart/2005/8/layout/target3"/>
    <dgm:cxn modelId="{94DB82EF-937E-421D-BDBD-92EC8CBA199C}" type="presParOf" srcId="{FE47432B-CA46-450C-8D8F-66C300A95B52}" destId="{645AA564-2E9E-4954-AD87-AE01782CEC59}" srcOrd="8" destOrd="0" presId="urn:microsoft.com/office/officeart/2005/8/layout/target3"/>
    <dgm:cxn modelId="{EF24B014-D02A-434A-A784-F6C02484A3AF}" type="presParOf" srcId="{FE47432B-CA46-450C-8D8F-66C300A95B52}" destId="{8538CAC4-6A86-42B8-B5AF-2FF155DB9D02}" srcOrd="9" destOrd="0" presId="urn:microsoft.com/office/officeart/2005/8/layout/target3"/>
    <dgm:cxn modelId="{9BA33FB7-41D0-45C1-B9D2-18D6FD565CC5}" type="presParOf" srcId="{FE47432B-CA46-450C-8D8F-66C300A95B52}" destId="{26FD6024-A07F-46D0-8BC0-B5E595C5673D}" srcOrd="10" destOrd="0" presId="urn:microsoft.com/office/officeart/2005/8/layout/target3"/>
    <dgm:cxn modelId="{5964257A-3A76-45CE-ACB9-4F54703610C1}" type="presParOf" srcId="{FE47432B-CA46-450C-8D8F-66C300A95B52}" destId="{E73F1C26-6DCD-4001-88B9-355E01E2BCE7}" srcOrd="11" destOrd="0" presId="urn:microsoft.com/office/officeart/2005/8/layout/target3"/>
    <dgm:cxn modelId="{8BC0B49B-CD62-4A15-A5F9-C676195F4107}" type="presParOf" srcId="{FE47432B-CA46-450C-8D8F-66C300A95B52}" destId="{8E23E229-92FC-49D1-B5FE-0303176B8A4E}" srcOrd="12" destOrd="0" presId="urn:microsoft.com/office/officeart/2005/8/layout/target3"/>
    <dgm:cxn modelId="{90BF5484-FE16-4DCB-ACD0-A82E9E0E4C80}" type="presParOf" srcId="{FE47432B-CA46-450C-8D8F-66C300A95B52}" destId="{8467D0EB-87A2-4285-8ACA-0398EFBF29BC}" srcOrd="13" destOrd="0" presId="urn:microsoft.com/office/officeart/2005/8/layout/target3"/>
    <dgm:cxn modelId="{4F43EE9A-B0B2-46BA-9E67-BD8D830B4894}" type="presParOf" srcId="{FE47432B-CA46-450C-8D8F-66C300A95B52}" destId="{DBA8199F-D892-4A8E-A352-2B7844050E09}" srcOrd="14" destOrd="0" presId="urn:microsoft.com/office/officeart/2005/8/layout/target3"/>
    <dgm:cxn modelId="{5450F1B2-4304-4B0D-B963-B2FED4135E2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3F86F-B86E-4D45-818B-13622F7115D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254E88-7C62-4888-A856-CACFD8DE9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Vedlejší věta přísudková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 a procvičení učiva o přísudku a vedlejší větě přísudkové.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určují ve větě přísudek, rozlišují větu vedlejší, znají vlastnosti vedlejší věty přísudkové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68760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3300"/>
                </a:solidFill>
              </a:rPr>
              <a:t>VEDLEJŠÍ VĚTA PŘÍSUDKOVÁ</a:t>
            </a:r>
            <a:endParaRPr lang="cs-CZ" sz="4400" dirty="0">
              <a:solidFill>
                <a:srgbClr val="00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422108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Český jazyk – 7. ročník</a:t>
            </a:r>
            <a:endParaRPr lang="cs-CZ" sz="3600" dirty="0"/>
          </a:p>
        </p:txBody>
      </p:sp>
      <p:pic>
        <p:nvPicPr>
          <p:cNvPr id="2054" name="Picture 6" descr="C:\Users\ředitelka\AppData\Local\Microsoft\Windows\Temporary Internet Files\Content.IE5\9FIB1JHI\MP9004069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293096"/>
            <a:ext cx="1783060" cy="2204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Graficky znázorni následující větu a urči její větné členy: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052736"/>
            <a:ext cx="8496944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V Laponsku mohou turisté obdivovat krásu polárního kruhu v saních se sobím spřežením.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043608" y="2348880"/>
            <a:ext cx="1368152" cy="720080"/>
          </a:xfrm>
          <a:prstGeom prst="ellipse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turisté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843808" y="2348880"/>
            <a:ext cx="1944216" cy="720080"/>
          </a:xfrm>
          <a:prstGeom prst="ellipse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mohou obdivovat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0" y="3789040"/>
            <a:ext cx="21237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V Laponsku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851920" y="3212976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krásu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148064" y="3861048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kruhu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563888" y="4437112"/>
            <a:ext cx="1800200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polárního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948264" y="4149080"/>
            <a:ext cx="17281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v saních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415808" y="5517232"/>
            <a:ext cx="172819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se spřežením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508104" y="6021288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sobím</a:t>
            </a:r>
            <a:endParaRPr lang="cs-CZ" dirty="0">
              <a:solidFill>
                <a:srgbClr val="003300"/>
              </a:solidFill>
            </a:endParaRPr>
          </a:p>
        </p:txBody>
      </p:sp>
      <p:cxnSp>
        <p:nvCxnSpPr>
          <p:cNvPr id="22" name="Přímá spojovací čára 21"/>
          <p:cNvCxnSpPr>
            <a:endCxn id="6" idx="1"/>
          </p:cNvCxnSpPr>
          <p:nvPr/>
        </p:nvCxnSpPr>
        <p:spPr>
          <a:xfrm flipV="1">
            <a:off x="2267744" y="2454333"/>
            <a:ext cx="860788" cy="38563"/>
          </a:xfrm>
          <a:prstGeom prst="line">
            <a:avLst/>
          </a:prstGeom>
          <a:ln>
            <a:solidFill>
              <a:srgbClr val="00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5" idx="6"/>
            <a:endCxn id="6" idx="2"/>
          </p:cNvCxnSpPr>
          <p:nvPr/>
        </p:nvCxnSpPr>
        <p:spPr>
          <a:xfrm>
            <a:off x="2411760" y="2708920"/>
            <a:ext cx="432048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1475656" y="2996952"/>
            <a:ext cx="1800200" cy="792088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 flipV="1">
            <a:off x="4355976" y="2996952"/>
            <a:ext cx="144016" cy="144016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endCxn id="8" idx="5"/>
          </p:cNvCxnSpPr>
          <p:nvPr/>
        </p:nvCxnSpPr>
        <p:spPr>
          <a:xfrm flipH="1" flipV="1">
            <a:off x="5265561" y="3766140"/>
            <a:ext cx="242543" cy="94908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5220072" y="4509120"/>
            <a:ext cx="576064" cy="216024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11" idx="0"/>
          </p:cNvCxnSpPr>
          <p:nvPr/>
        </p:nvCxnSpPr>
        <p:spPr>
          <a:xfrm flipH="1" flipV="1">
            <a:off x="4716016" y="2852936"/>
            <a:ext cx="3096344" cy="1296144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endCxn id="11" idx="4"/>
          </p:cNvCxnSpPr>
          <p:nvPr/>
        </p:nvCxnSpPr>
        <p:spPr>
          <a:xfrm flipH="1" flipV="1">
            <a:off x="7812360" y="4941168"/>
            <a:ext cx="360040" cy="504056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7020272" y="5805264"/>
            <a:ext cx="395536" cy="360040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635896" y="198884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Př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1988840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55576" y="335699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Pum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27984" y="285293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Pt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96136" y="350100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283968" y="400506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740352" y="378904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Puzp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244408" y="515719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56176" y="566124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pic>
        <p:nvPicPr>
          <p:cNvPr id="1027" name="Picture 3" descr="C:\Users\ředitelka\AppData\Local\Microsoft\Windows\Temporary Internet Files\Content.IE5\O5OTBNAE\MP9004278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157192"/>
            <a:ext cx="2051720" cy="13834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Vyhledej ve větách přísudek a urči jeho druh.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67544" y="908720"/>
            <a:ext cx="8496944" cy="5688632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Učili jste se v hodinách zeměpisu o Laponsku?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Musíte se vydat až na severní polární kruh.  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Můžete se ubytovat v ledovém hotelu.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I postele jsou zde vyrobené ze sněhových kvádrů.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Projížďka tundrou na sněžném skútru je nezapomenutelným zážitkem.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Zimou byste určitě netrpěli.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Ve zdejších půjčovnách jsou na turisty dobře připraveni.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560" y="1484784"/>
            <a:ext cx="10801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436096" y="1052736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Př</a:t>
            </a:r>
            <a:r>
              <a:rPr lang="cs-CZ" sz="2000" dirty="0" smtClean="0">
                <a:solidFill>
                  <a:srgbClr val="FF0000"/>
                </a:solidFill>
              </a:rPr>
              <a:t> – slovesný, složený </a:t>
            </a:r>
            <a:r>
              <a:rPr lang="cs-CZ" sz="2000" dirty="0" err="1" smtClean="0">
                <a:solidFill>
                  <a:srgbClr val="FF0000"/>
                </a:solidFill>
              </a:rPr>
              <a:t>sl</a:t>
            </a:r>
            <a:r>
              <a:rPr lang="cs-CZ" sz="2000" dirty="0" smtClean="0">
                <a:solidFill>
                  <a:srgbClr val="FF0000"/>
                </a:solidFill>
              </a:rPr>
              <a:t>. tvar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39552" y="2060848"/>
            <a:ext cx="15841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220072" y="1700808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Př</a:t>
            </a:r>
            <a:r>
              <a:rPr lang="cs-CZ" sz="2000" dirty="0" smtClean="0">
                <a:solidFill>
                  <a:srgbClr val="FF0000"/>
                </a:solidFill>
              </a:rPr>
              <a:t> – slovesný, složený </a:t>
            </a:r>
            <a:r>
              <a:rPr lang="cs-CZ" sz="2000" dirty="0" err="1" smtClean="0">
                <a:solidFill>
                  <a:srgbClr val="FF0000"/>
                </a:solidFill>
              </a:rPr>
              <a:t>sl</a:t>
            </a:r>
            <a:r>
              <a:rPr lang="cs-CZ" sz="2000" dirty="0" smtClean="0">
                <a:solidFill>
                  <a:srgbClr val="FF0000"/>
                </a:solidFill>
              </a:rPr>
              <a:t>. tvar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611560" y="2708920"/>
            <a:ext cx="20162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148064" y="2276872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Př</a:t>
            </a:r>
            <a:r>
              <a:rPr lang="cs-CZ" sz="2000" dirty="0" smtClean="0">
                <a:solidFill>
                  <a:srgbClr val="FF0000"/>
                </a:solidFill>
              </a:rPr>
              <a:t> – slovesný, složený </a:t>
            </a:r>
            <a:r>
              <a:rPr lang="cs-CZ" sz="2000" dirty="0" err="1" smtClean="0">
                <a:solidFill>
                  <a:srgbClr val="FF0000"/>
                </a:solidFill>
              </a:rPr>
              <a:t>sl</a:t>
            </a:r>
            <a:r>
              <a:rPr lang="cs-CZ" sz="2000" dirty="0" smtClean="0">
                <a:solidFill>
                  <a:srgbClr val="FF0000"/>
                </a:solidFill>
              </a:rPr>
              <a:t>. tvar.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547664" y="3284984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411760" y="3284984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652120" y="2996952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Př</a:t>
            </a:r>
            <a:r>
              <a:rPr lang="cs-CZ" sz="2000" dirty="0" smtClean="0">
                <a:solidFill>
                  <a:srgbClr val="FF0000"/>
                </a:solidFill>
              </a:rPr>
              <a:t> – slovesný, složený </a:t>
            </a:r>
            <a:r>
              <a:rPr lang="cs-CZ" sz="2000" dirty="0" err="1" smtClean="0">
                <a:solidFill>
                  <a:srgbClr val="FF0000"/>
                </a:solidFill>
              </a:rPr>
              <a:t>sl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  <a:r>
              <a:rPr lang="cs-CZ" sz="2000" dirty="0" err="1" smtClean="0">
                <a:solidFill>
                  <a:srgbClr val="FF0000"/>
                </a:solidFill>
              </a:rPr>
              <a:t>tv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427984" y="3933056"/>
            <a:ext cx="2160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876256" y="4005064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884368" y="364502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Př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jm</a:t>
            </a:r>
            <a:r>
              <a:rPr lang="cs-CZ" dirty="0" smtClean="0">
                <a:solidFill>
                  <a:srgbClr val="FF0000"/>
                </a:solidFill>
              </a:rPr>
              <a:t>. se  sponou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1259632" y="4509120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555776" y="4509120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707904" y="429309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Př</a:t>
            </a:r>
            <a:r>
              <a:rPr lang="cs-CZ" sz="2000" dirty="0" smtClean="0">
                <a:solidFill>
                  <a:srgbClr val="FF0000"/>
                </a:solidFill>
              </a:rPr>
              <a:t> – slovesný, složený </a:t>
            </a:r>
            <a:r>
              <a:rPr lang="cs-CZ" sz="2000" dirty="0" err="1" smtClean="0">
                <a:solidFill>
                  <a:srgbClr val="FF0000"/>
                </a:solidFill>
              </a:rPr>
              <a:t>sl</a:t>
            </a:r>
            <a:r>
              <a:rPr lang="cs-CZ" sz="2000" dirty="0" smtClean="0">
                <a:solidFill>
                  <a:srgbClr val="FF0000"/>
                </a:solidFill>
              </a:rPr>
              <a:t>. tvar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2987824" y="5157192"/>
            <a:ext cx="4320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148064" y="5157192"/>
            <a:ext cx="10801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372200" y="4869160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Př</a:t>
            </a:r>
            <a:r>
              <a:rPr lang="cs-CZ" sz="2000" dirty="0" smtClean="0">
                <a:solidFill>
                  <a:srgbClr val="FF0000"/>
                </a:solidFill>
              </a:rPr>
              <a:t> – slovesný, složený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GAT7EAFJ\MC900198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301208"/>
            <a:ext cx="1652422" cy="1026729"/>
          </a:xfrm>
          <a:prstGeom prst="rect">
            <a:avLst/>
          </a:prstGeom>
          <a:noFill/>
        </p:spPr>
      </p:pic>
      <p:pic>
        <p:nvPicPr>
          <p:cNvPr id="1027" name="Picture 3" descr="C:\Users\ředitelka\AppData\Local\Microsoft\Windows\Temporary Internet Files\Content.IE5\2HC021WV\MC9000170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301208"/>
            <a:ext cx="603049" cy="9717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6" grpId="0"/>
      <p:bldP spid="21" grpId="0"/>
      <p:bldP spid="31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 druh přísudku: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67544" y="764704"/>
            <a:ext cx="2160240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Nejsem odvážný.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848" y="764704"/>
            <a:ext cx="309634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Přísudek jmenný se sponou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48478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jmenné části přísudku vytvoř vedlejší větu: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1988840"/>
            <a:ext cx="39604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Nejsem z těch, 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13285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kdo jsou odvážní.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996952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Postupuj stejně u dalších vět: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3717032"/>
            <a:ext cx="23042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Matěj není bojácný.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75856" y="3717032"/>
            <a:ext cx="54726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Matěj není ten,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3861048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kdo se bojí.</a:t>
            </a:r>
            <a:endParaRPr lang="cs-CZ" sz="2000" b="1" dirty="0">
              <a:solidFill>
                <a:srgbClr val="0033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4581128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Stromy byly jako postříbřené.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4581128"/>
            <a:ext cx="46805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Stromy byly, 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472514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jako by je postříbřil.</a:t>
            </a:r>
            <a:endParaRPr lang="cs-CZ" sz="2000" b="1" dirty="0">
              <a:solidFill>
                <a:srgbClr val="0033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5445224"/>
            <a:ext cx="24482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Ty jsi nejlepší zpěvák.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91880" y="5445224"/>
            <a:ext cx="43924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Ty jsi ten,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558924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kdo nejlépe zpívá.</a:t>
            </a:r>
            <a:endParaRPr lang="cs-CZ" sz="2000" b="1" dirty="0">
              <a:solidFill>
                <a:srgbClr val="0033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88024" y="2060848"/>
            <a:ext cx="4032448" cy="648072"/>
          </a:xfrm>
          <a:prstGeom prst="roundRect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Vedlejší věta přísudková</a:t>
            </a:r>
            <a:endParaRPr lang="cs-CZ" sz="2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12" grpId="0"/>
      <p:bldP spid="15" grpId="0"/>
      <p:bldP spid="18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65344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404</Words>
  <Application>Microsoft Office PowerPoint</Application>
  <PresentationFormat>Předvádění na obrazovce (4:3)</PresentationFormat>
  <Paragraphs>102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33</cp:revision>
  <dcterms:created xsi:type="dcterms:W3CDTF">2013-02-02T14:35:59Z</dcterms:created>
  <dcterms:modified xsi:type="dcterms:W3CDTF">2013-02-20T14:13:13Z</dcterms:modified>
</cp:coreProperties>
</file>