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F7D591"/>
    <a:srgbClr val="F9E0AD"/>
    <a:srgbClr val="F6BD92"/>
    <a:srgbClr val="F1AC51"/>
    <a:srgbClr val="F1B60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AF4983-F9FC-402F-8597-C967CF0150A4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504D37F-523E-4D11-89D6-D3C4936EFC69}" type="presOf" srcId="{130831A4-0540-4EC5-8F5A-93030E89D2D9}" destId="{F69CC921-512E-49F4-824C-A648EC5F27A5}" srcOrd="0" destOrd="0" presId="urn:microsoft.com/office/officeart/2005/8/layout/target3"/>
    <dgm:cxn modelId="{C01F8CC9-DB38-4467-ABB0-D4D195F6BDDA}" type="presOf" srcId="{130831A4-0540-4EC5-8F5A-93030E89D2D9}" destId="{8E23E229-92FC-49D1-B5FE-0303176B8A4E}" srcOrd="1" destOrd="0" presId="urn:microsoft.com/office/officeart/2005/8/layout/target3"/>
    <dgm:cxn modelId="{A9262EC6-C84B-4CC3-8C3E-885A22BE05BA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54428822-14D1-4AFD-B34E-015151FB6595}" type="presOf" srcId="{27FE2D31-D344-4B63-A89A-A89AB0D9F3E3}" destId="{FE47432B-CA46-450C-8D8F-66C300A95B52}" srcOrd="0" destOrd="0" presId="urn:microsoft.com/office/officeart/2005/8/layout/target3"/>
    <dgm:cxn modelId="{2A41EE72-47CE-455C-AE80-F782088FAE73}" type="presOf" srcId="{914700B9-77B5-440A-A438-DE98B6D4894D}" destId="{E73F1C26-6DCD-4001-88B9-355E01E2BCE7}" srcOrd="0" destOrd="0" presId="urn:microsoft.com/office/officeart/2005/8/layout/target3"/>
    <dgm:cxn modelId="{46974FCB-276A-40B6-95DA-BD68893BC152}" type="presOf" srcId="{1D8420EA-BFA0-403B-80F5-647FA396CC45}" destId="{F7B3C0B7-F0F7-4F49-B02C-3630F8C5FAE5}" srcOrd="0" destOrd="0" presId="urn:microsoft.com/office/officeart/2005/8/layout/target3"/>
    <dgm:cxn modelId="{5548C0AF-72E9-4117-A8DE-DBAF45EC7787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6E93526-5D1C-4BB4-BC1B-73334BFB32DD}" type="presOf" srcId="{100B6B2E-82E6-4C11-B19B-F2DB3A0EA64F}" destId="{645AA564-2E9E-4954-AD87-AE01782CEC59}" srcOrd="0" destOrd="0" presId="urn:microsoft.com/office/officeart/2005/8/layout/target3"/>
    <dgm:cxn modelId="{43E276D8-8FF3-4B12-82AB-D6F85C177F02}" type="presParOf" srcId="{FE47432B-CA46-450C-8D8F-66C300A95B52}" destId="{B522209E-30D0-49D6-A340-2D383A11C668}" srcOrd="0" destOrd="0" presId="urn:microsoft.com/office/officeart/2005/8/layout/target3"/>
    <dgm:cxn modelId="{0E8970D9-6EB1-4C8F-B3E2-A051AC00CBAC}" type="presParOf" srcId="{FE47432B-CA46-450C-8D8F-66C300A95B52}" destId="{ED5A8377-51D5-4DC5-B0E7-680166966720}" srcOrd="1" destOrd="0" presId="urn:microsoft.com/office/officeart/2005/8/layout/target3"/>
    <dgm:cxn modelId="{73D03A68-1C86-42F8-8AC0-A066B467E606}" type="presParOf" srcId="{FE47432B-CA46-450C-8D8F-66C300A95B52}" destId="{F69CC921-512E-49F4-824C-A648EC5F27A5}" srcOrd="2" destOrd="0" presId="urn:microsoft.com/office/officeart/2005/8/layout/target3"/>
    <dgm:cxn modelId="{C9D63990-892C-42E7-A355-0ADB1726734F}" type="presParOf" srcId="{FE47432B-CA46-450C-8D8F-66C300A95B52}" destId="{61C9CE18-EDA6-4EDF-BA1C-09779D38FBBF}" srcOrd="3" destOrd="0" presId="urn:microsoft.com/office/officeart/2005/8/layout/target3"/>
    <dgm:cxn modelId="{FDD03B25-63E8-49DC-B8C7-C2A1205ED551}" type="presParOf" srcId="{FE47432B-CA46-450C-8D8F-66C300A95B52}" destId="{D60DEAAB-7AFE-435A-ACF6-18851E4B0426}" srcOrd="4" destOrd="0" presId="urn:microsoft.com/office/officeart/2005/8/layout/target3"/>
    <dgm:cxn modelId="{D8E8C36D-1280-4DED-AD40-45A46313D5AE}" type="presParOf" srcId="{FE47432B-CA46-450C-8D8F-66C300A95B52}" destId="{F7B3C0B7-F0F7-4F49-B02C-3630F8C5FAE5}" srcOrd="5" destOrd="0" presId="urn:microsoft.com/office/officeart/2005/8/layout/target3"/>
    <dgm:cxn modelId="{3DB9E374-6F59-441A-9196-8CCBA184C702}" type="presParOf" srcId="{FE47432B-CA46-450C-8D8F-66C300A95B52}" destId="{C9DA9446-E2D3-4F6A-8960-3CADFBF870B8}" srcOrd="6" destOrd="0" presId="urn:microsoft.com/office/officeart/2005/8/layout/target3"/>
    <dgm:cxn modelId="{E79F446D-602B-48BC-97ED-14F6728D51AE}" type="presParOf" srcId="{FE47432B-CA46-450C-8D8F-66C300A95B52}" destId="{9726EC6F-D322-4CD3-B489-1BE3DF7CE70B}" srcOrd="7" destOrd="0" presId="urn:microsoft.com/office/officeart/2005/8/layout/target3"/>
    <dgm:cxn modelId="{DB992F21-1DE9-44CD-859A-72DF40B5E482}" type="presParOf" srcId="{FE47432B-CA46-450C-8D8F-66C300A95B52}" destId="{645AA564-2E9E-4954-AD87-AE01782CEC59}" srcOrd="8" destOrd="0" presId="urn:microsoft.com/office/officeart/2005/8/layout/target3"/>
    <dgm:cxn modelId="{D0638E3E-ACEA-48A9-835A-B25D226AD03D}" type="presParOf" srcId="{FE47432B-CA46-450C-8D8F-66C300A95B52}" destId="{8538CAC4-6A86-42B8-B5AF-2FF155DB9D02}" srcOrd="9" destOrd="0" presId="urn:microsoft.com/office/officeart/2005/8/layout/target3"/>
    <dgm:cxn modelId="{DEDE99E8-3B47-4818-8923-69AE4F58709A}" type="presParOf" srcId="{FE47432B-CA46-450C-8D8F-66C300A95B52}" destId="{26FD6024-A07F-46D0-8BC0-B5E595C5673D}" srcOrd="10" destOrd="0" presId="urn:microsoft.com/office/officeart/2005/8/layout/target3"/>
    <dgm:cxn modelId="{2159FF09-EC85-47D3-B7C3-E4248EE3ED60}" type="presParOf" srcId="{FE47432B-CA46-450C-8D8F-66C300A95B52}" destId="{E73F1C26-6DCD-4001-88B9-355E01E2BCE7}" srcOrd="11" destOrd="0" presId="urn:microsoft.com/office/officeart/2005/8/layout/target3"/>
    <dgm:cxn modelId="{9A3B3C17-B0E5-4420-A411-A6A1EDFF20B2}" type="presParOf" srcId="{FE47432B-CA46-450C-8D8F-66C300A95B52}" destId="{8E23E229-92FC-49D1-B5FE-0303176B8A4E}" srcOrd="12" destOrd="0" presId="urn:microsoft.com/office/officeart/2005/8/layout/target3"/>
    <dgm:cxn modelId="{058DDA20-FED9-487F-8BA8-F389D37AADB6}" type="presParOf" srcId="{FE47432B-CA46-450C-8D8F-66C300A95B52}" destId="{8467D0EB-87A2-4285-8ACA-0398EFBF29BC}" srcOrd="13" destOrd="0" presId="urn:microsoft.com/office/officeart/2005/8/layout/target3"/>
    <dgm:cxn modelId="{3E8AB69B-6459-4B29-99CF-6C5FBFFFC6FE}" type="presParOf" srcId="{FE47432B-CA46-450C-8D8F-66C300A95B52}" destId="{DBA8199F-D892-4A8E-A352-2B7844050E09}" srcOrd="14" destOrd="0" presId="urn:microsoft.com/office/officeart/2005/8/layout/target3"/>
    <dgm:cxn modelId="{E6129E29-71BA-4630-81A5-AD163C8AA41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AC51">
            <a:alpha val="8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28929-DADE-4156-8A94-F08D84942C9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3494A8-E1B4-4A30-8FEA-E3DD93BE2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 ověření vědomostí a znalostí o předmětu.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vyhledávají ve větě předmět, rozlišují předmět od příslovečného určení.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980728"/>
            <a:ext cx="3816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663300"/>
                </a:solidFill>
              </a:rPr>
              <a:t>PŘEDMĚT</a:t>
            </a:r>
            <a:endParaRPr lang="cs-CZ" sz="5400" b="1" dirty="0">
              <a:solidFill>
                <a:srgbClr val="66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4005064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663300"/>
                </a:solidFill>
              </a:rPr>
              <a:t>Český jazyk – 7. ročník</a:t>
            </a:r>
            <a:endParaRPr lang="cs-CZ" sz="3600" dirty="0">
              <a:solidFill>
                <a:srgbClr val="663300"/>
              </a:solidFill>
            </a:endParaRPr>
          </a:p>
        </p:txBody>
      </p:sp>
      <p:pic>
        <p:nvPicPr>
          <p:cNvPr id="2050" name="Picture 2" descr="C:\Users\ředitelka\AppData\Local\Microsoft\Windows\Temporary Internet Files\Content.IE5\6JW9T7SZ\MC9000977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25144"/>
            <a:ext cx="1436522" cy="1807769"/>
          </a:xfrm>
          <a:prstGeom prst="rect">
            <a:avLst/>
          </a:prstGeom>
          <a:noFill/>
        </p:spPr>
      </p:pic>
      <p:pic>
        <p:nvPicPr>
          <p:cNvPr id="2051" name="Picture 3" descr="C:\Users\ředitelka\AppData\Local\Microsoft\Windows\Temporary Internet Files\Content.IE5\2HC021WV\MC9003553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509120"/>
            <a:ext cx="1164031" cy="18187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663300"/>
                </a:solidFill>
              </a:rPr>
              <a:t>Urči větné členy dané věty do grafu.</a:t>
            </a:r>
            <a:endParaRPr lang="cs-CZ" sz="2400" dirty="0">
              <a:solidFill>
                <a:srgbClr val="6633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836712"/>
            <a:ext cx="8389440" cy="5760640"/>
          </a:xfrm>
          <a:prstGeom prst="rect">
            <a:avLst/>
          </a:prstGeom>
          <a:solidFill>
            <a:srgbClr val="F7D591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980728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Náš dědeček nosil v létě košíky plné nádherných hub.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7647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3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76470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7647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5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59832" y="76470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7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76470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7647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7647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7647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8367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971600" y="1772816"/>
            <a:ext cx="1728192" cy="792088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663300"/>
                </a:solidFill>
              </a:rPr>
              <a:t>dědeček</a:t>
            </a:r>
            <a:endParaRPr lang="cs-CZ" sz="2000" b="1" dirty="0">
              <a:solidFill>
                <a:srgbClr val="6633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059832" y="1772816"/>
            <a:ext cx="1296144" cy="792088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663300"/>
                </a:solidFill>
              </a:rPr>
              <a:t>nosil</a:t>
            </a:r>
            <a:endParaRPr lang="cs-CZ" sz="2000" b="1" dirty="0">
              <a:solidFill>
                <a:srgbClr val="6633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67544" y="2924944"/>
            <a:ext cx="936104" cy="504056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Náš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851920" y="2852936"/>
            <a:ext cx="1440160" cy="720080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663300"/>
                </a:solidFill>
              </a:rPr>
              <a:t>v</a:t>
            </a:r>
            <a:r>
              <a:rPr lang="cs-CZ" sz="2000" dirty="0" smtClean="0">
                <a:solidFill>
                  <a:srgbClr val="663300"/>
                </a:solidFill>
              </a:rPr>
              <a:t> létě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5292080" y="3501008"/>
            <a:ext cx="1584176" cy="648072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košíky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940152" y="4365104"/>
            <a:ext cx="1800200" cy="648072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plné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6948264" y="5157192"/>
            <a:ext cx="1728192" cy="648072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hub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148064" y="5877272"/>
            <a:ext cx="2088232" cy="576064"/>
          </a:xfrm>
          <a:prstGeom prst="ellipse">
            <a:avLst/>
          </a:prstGeom>
          <a:noFill/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nádherných</a:t>
            </a:r>
            <a:endParaRPr lang="cs-CZ" sz="2000" dirty="0">
              <a:solidFill>
                <a:srgbClr val="663300"/>
              </a:solidFill>
            </a:endParaRPr>
          </a:p>
        </p:txBody>
      </p:sp>
      <p:cxnSp>
        <p:nvCxnSpPr>
          <p:cNvPr id="27" name="Přímá spojovací šipka 26"/>
          <p:cNvCxnSpPr/>
          <p:nvPr/>
        </p:nvCxnSpPr>
        <p:spPr>
          <a:xfrm flipV="1">
            <a:off x="1115616" y="2492896"/>
            <a:ext cx="288032" cy="36004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21" idx="0"/>
            <a:endCxn id="18" idx="5"/>
          </p:cNvCxnSpPr>
          <p:nvPr/>
        </p:nvCxnSpPr>
        <p:spPr>
          <a:xfrm flipH="1" flipV="1">
            <a:off x="4166160" y="2448905"/>
            <a:ext cx="405840" cy="404031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 flipV="1">
            <a:off x="4283968" y="2348880"/>
            <a:ext cx="1872208" cy="108012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23" idx="0"/>
          </p:cNvCxnSpPr>
          <p:nvPr/>
        </p:nvCxnSpPr>
        <p:spPr>
          <a:xfrm flipH="1" flipV="1">
            <a:off x="6444208" y="4077072"/>
            <a:ext cx="396044" cy="288032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endCxn id="23" idx="5"/>
          </p:cNvCxnSpPr>
          <p:nvPr/>
        </p:nvCxnSpPr>
        <p:spPr>
          <a:xfrm flipH="1" flipV="1">
            <a:off x="7476719" y="4918268"/>
            <a:ext cx="191625" cy="16691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endCxn id="24" idx="2"/>
          </p:cNvCxnSpPr>
          <p:nvPr/>
        </p:nvCxnSpPr>
        <p:spPr>
          <a:xfrm flipV="1">
            <a:off x="6156176" y="5481228"/>
            <a:ext cx="792088" cy="32403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475656" y="148478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Po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347864" y="141277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Př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83568" y="256490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Pk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79912" y="256490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Puč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084168" y="314096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5">
                    <a:lumMod val="50000"/>
                  </a:schemeClr>
                </a:solidFill>
              </a:rPr>
              <a:t>Pt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732240" y="400506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Pk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668344" y="4797152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5">
                    <a:lumMod val="50000"/>
                  </a:schemeClr>
                </a:solidFill>
              </a:rPr>
              <a:t>Pt</a:t>
            </a: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508104" y="5517232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accent5">
                    <a:lumMod val="50000"/>
                  </a:schemeClr>
                </a:solidFill>
              </a:rPr>
              <a:t>Pk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2627784" y="1988840"/>
            <a:ext cx="504056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17" idx="6"/>
            <a:endCxn id="18" idx="2"/>
          </p:cNvCxnSpPr>
          <p:nvPr/>
        </p:nvCxnSpPr>
        <p:spPr>
          <a:xfrm>
            <a:off x="2699792" y="2168860"/>
            <a:ext cx="360040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délník 51"/>
          <p:cNvSpPr/>
          <p:nvPr/>
        </p:nvSpPr>
        <p:spPr>
          <a:xfrm>
            <a:off x="467544" y="1412776"/>
            <a:ext cx="8424936" cy="5184576"/>
          </a:xfrm>
          <a:prstGeom prst="rect">
            <a:avLst/>
          </a:prstGeom>
          <a:solidFill>
            <a:srgbClr val="F7D591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ředitelka\AppData\Local\Microsoft\Windows\Temporary Internet Files\Content.IE5\6SILZ0RN\MC9001933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653136"/>
            <a:ext cx="1975754" cy="18311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663300"/>
                </a:solidFill>
              </a:rPr>
              <a:t>Vlastnosti předmětu</a:t>
            </a:r>
            <a:endParaRPr lang="cs-CZ" sz="2800" dirty="0">
              <a:solidFill>
                <a:srgbClr val="6633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8478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větný člen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2915816" y="1484784"/>
            <a:ext cx="1584176" cy="504056"/>
          </a:xfrm>
          <a:prstGeom prst="rect">
            <a:avLst/>
          </a:prstGeom>
          <a:solidFill>
            <a:srgbClr val="F9E0AD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základní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0032" y="1484784"/>
            <a:ext cx="1584176" cy="504056"/>
          </a:xfrm>
          <a:prstGeom prst="rect">
            <a:avLst/>
          </a:prstGeom>
          <a:solidFill>
            <a:srgbClr val="F9E0AD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rozvíjející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234888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ptáme se na něj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2987824" y="2348880"/>
            <a:ext cx="4896544" cy="504056"/>
          </a:xfrm>
          <a:prstGeom prst="rect">
            <a:avLst/>
          </a:prstGeom>
          <a:solidFill>
            <a:srgbClr val="F9E0AD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663300"/>
                </a:solidFill>
              </a:rPr>
              <a:t>všemi pádovými otázkami kromě 1. a 5. pádu 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335699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663300"/>
                </a:solidFill>
              </a:rPr>
              <a:t>závisí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3284984"/>
            <a:ext cx="3672408" cy="504056"/>
          </a:xfrm>
          <a:prstGeom prst="rect">
            <a:avLst/>
          </a:prstGeom>
          <a:solidFill>
            <a:srgbClr val="F9E0AD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663300"/>
                </a:solidFill>
              </a:rPr>
              <a:t>na slovese, na přídavném jméně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509120"/>
            <a:ext cx="28035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nejčastěji bývá vyjádřen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3851920" y="4509120"/>
            <a:ext cx="4896544" cy="576064"/>
          </a:xfrm>
          <a:prstGeom prst="rect">
            <a:avLst/>
          </a:prstGeom>
          <a:solidFill>
            <a:srgbClr val="F7D591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663300"/>
                </a:solidFill>
              </a:rPr>
              <a:t>podstatným jménem, zájmenem, infinitivem</a:t>
            </a:r>
            <a:endParaRPr lang="cs-CZ" sz="2000" dirty="0">
              <a:solidFill>
                <a:srgbClr val="6633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99592" y="5517232"/>
            <a:ext cx="7848872" cy="1080120"/>
          </a:xfrm>
          <a:prstGeom prst="rect">
            <a:avLst/>
          </a:prstGeom>
          <a:solidFill>
            <a:srgbClr val="663300"/>
          </a:solidFill>
          <a:ln>
            <a:solidFill>
              <a:srgbClr val="F7D5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srgbClr val="F9E0AD"/>
                </a:solidFill>
              </a:rPr>
              <a:t>Nastal podzim plný barev.</a:t>
            </a:r>
            <a:endParaRPr lang="cs-CZ" sz="4400" dirty="0">
              <a:solidFill>
                <a:srgbClr val="F9E0AD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5364088" y="6381328"/>
            <a:ext cx="1440160" cy="0"/>
          </a:xfrm>
          <a:prstGeom prst="line">
            <a:avLst/>
          </a:prstGeom>
          <a:ln>
            <a:solidFill>
              <a:srgbClr val="F7D59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5508104" y="1988840"/>
            <a:ext cx="144016" cy="3816424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7020272" y="3068960"/>
            <a:ext cx="1224136" cy="720080"/>
          </a:xfrm>
          <a:prstGeom prst="rect">
            <a:avLst/>
          </a:prstGeom>
          <a:solidFill>
            <a:srgbClr val="663300"/>
          </a:solidFill>
          <a:ln>
            <a:solidFill>
              <a:srgbClr val="F7D59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 pád</a:t>
            </a:r>
            <a:endParaRPr lang="cs-CZ" sz="2400" dirty="0"/>
          </a:p>
        </p:txBody>
      </p:sp>
      <p:cxnSp>
        <p:nvCxnSpPr>
          <p:cNvPr id="23" name="Přímá spojovací šipka 22"/>
          <p:cNvCxnSpPr>
            <a:endCxn id="21" idx="1"/>
          </p:cNvCxnSpPr>
          <p:nvPr/>
        </p:nvCxnSpPr>
        <p:spPr>
          <a:xfrm flipV="1">
            <a:off x="6012160" y="3429000"/>
            <a:ext cx="1008112" cy="2376264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4427984" y="3789040"/>
            <a:ext cx="1080120" cy="1872208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4355976" y="5013176"/>
            <a:ext cx="1080120" cy="86409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ředitelka\AppData\Local\Microsoft\Windows\Temporary Internet Files\Content.IE5\6JW9T7SZ\MC9003002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88640"/>
            <a:ext cx="1813255" cy="17519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1" grpId="0" animBg="1"/>
      <p:bldP spid="14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Rozlišuj předmět od příslovečného určení. Zeptej se na podtržená slova a urči, jakým větným členem jsou.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712968" cy="5472608"/>
          </a:xfrm>
          <a:prstGeom prst="rect">
            <a:avLst/>
          </a:prstGeom>
          <a:solidFill>
            <a:srgbClr val="F7D591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5472608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Nesahej na rozpálená kamna!</a:t>
            </a:r>
          </a:p>
          <a:p>
            <a:endParaRPr lang="cs-CZ" sz="2000" dirty="0" smtClean="0"/>
          </a:p>
          <a:p>
            <a:r>
              <a:rPr lang="cs-CZ" sz="2000" dirty="0" smtClean="0"/>
              <a:t>Bobr se ukryl do své nory.  </a:t>
            </a:r>
          </a:p>
          <a:p>
            <a:endParaRPr lang="cs-CZ" sz="2000" dirty="0" smtClean="0"/>
          </a:p>
          <a:p>
            <a:r>
              <a:rPr lang="cs-CZ" sz="2000" dirty="0" smtClean="0"/>
              <a:t>Petr postavil </a:t>
            </a:r>
            <a:r>
              <a:rPr lang="cs-CZ" sz="2000" dirty="0" err="1" smtClean="0"/>
              <a:t>Alíkovi</a:t>
            </a:r>
            <a:r>
              <a:rPr lang="cs-CZ" sz="2000" dirty="0" smtClean="0"/>
              <a:t> na dvorku novou boudu.</a:t>
            </a:r>
          </a:p>
          <a:p>
            <a:endParaRPr lang="cs-CZ" sz="2000" dirty="0" smtClean="0"/>
          </a:p>
          <a:p>
            <a:r>
              <a:rPr lang="cs-CZ" sz="2000" dirty="0" smtClean="0"/>
              <a:t>Včera jsme večeřeli u naší babičky.</a:t>
            </a:r>
          </a:p>
          <a:p>
            <a:endParaRPr lang="cs-CZ" sz="2000" dirty="0" smtClean="0"/>
          </a:p>
          <a:p>
            <a:r>
              <a:rPr lang="cs-CZ" sz="2000" dirty="0" smtClean="0"/>
              <a:t>Anežka vytáhla z tašky krabičku plnou korálků.</a:t>
            </a:r>
          </a:p>
          <a:p>
            <a:endParaRPr lang="cs-CZ" sz="2000" dirty="0" smtClean="0"/>
          </a:p>
          <a:p>
            <a:r>
              <a:rPr lang="cs-CZ" sz="2000" dirty="0" smtClean="0"/>
              <a:t>Včelí med je známý svými léčivými účinky.</a:t>
            </a:r>
          </a:p>
          <a:p>
            <a:endParaRPr lang="cs-CZ" sz="2000" dirty="0" smtClean="0"/>
          </a:p>
          <a:p>
            <a:r>
              <a:rPr lang="cs-CZ" sz="2000" dirty="0" smtClean="0"/>
              <a:t>Kvůli tobě nepojede celá třída na výlet.</a:t>
            </a:r>
          </a:p>
          <a:p>
            <a:endParaRPr lang="cs-CZ" sz="2000" dirty="0" smtClean="0"/>
          </a:p>
          <a:p>
            <a:r>
              <a:rPr lang="cs-CZ" sz="2000" dirty="0" smtClean="0"/>
              <a:t>Lékař mi nařídil ležet v posteli.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771800" y="1844824"/>
            <a:ext cx="792088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444208" y="155679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4. pád</a:t>
            </a:r>
            <a:endParaRPr lang="cs-CZ" sz="2000" dirty="0">
              <a:solidFill>
                <a:srgbClr val="00B050"/>
              </a:solidFill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2699792" y="2420888"/>
            <a:ext cx="360040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907704" y="3068960"/>
            <a:ext cx="648072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771800" y="3068960"/>
            <a:ext cx="792088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427984" y="3068960"/>
            <a:ext cx="648072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275856" y="3717032"/>
            <a:ext cx="648072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195736" y="4293096"/>
            <a:ext cx="576064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987824" y="4293096"/>
            <a:ext cx="720080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499992" y="4293096"/>
            <a:ext cx="720080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4283968" y="4869160"/>
            <a:ext cx="648072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1187624" y="5517232"/>
            <a:ext cx="432048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3779912" y="5517232"/>
            <a:ext cx="720080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259632" y="6093296"/>
            <a:ext cx="216024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2267744" y="6093296"/>
            <a:ext cx="432048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2987824" y="6165304"/>
            <a:ext cx="648072" cy="0"/>
          </a:xfrm>
          <a:prstGeom prst="line">
            <a:avLst/>
          </a:prstGeom>
          <a:ln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588224" y="21328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2. pád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436096" y="2636912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3. pád, Pum, </a:t>
            </a:r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4. pád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940152" y="328498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Pum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436096" y="393305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Pum, </a:t>
            </a:r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4. pád, </a:t>
            </a:r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2. pád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796136" y="4509120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7. pád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724128" y="5157192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00B050"/>
                </a:solidFill>
              </a:rPr>
              <a:t>Pu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dirty="0" err="1" smtClean="0">
                <a:solidFill>
                  <a:srgbClr val="00B050"/>
                </a:solidFill>
              </a:rPr>
              <a:t>příč</a:t>
            </a:r>
            <a:r>
              <a:rPr lang="cs-CZ" sz="2000" dirty="0" smtClean="0">
                <a:solidFill>
                  <a:srgbClr val="00B050"/>
                </a:solidFill>
              </a:rPr>
              <a:t>., Pum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724128" y="5877272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3.p., </a:t>
            </a:r>
            <a:r>
              <a:rPr lang="cs-CZ" sz="2000" dirty="0" err="1" smtClean="0">
                <a:solidFill>
                  <a:srgbClr val="00B050"/>
                </a:solidFill>
              </a:rPr>
              <a:t>Pt</a:t>
            </a:r>
            <a:r>
              <a:rPr lang="cs-CZ" sz="2000" dirty="0" smtClean="0">
                <a:solidFill>
                  <a:srgbClr val="00B050"/>
                </a:solidFill>
              </a:rPr>
              <a:t> – 4.p., Pum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6" grpId="0"/>
      <p:bldP spid="48" grpId="0"/>
      <p:bldP spid="54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Pád jména v předmětu nemůžeme volně zaměňovat. Sloveso v předmětu řídí – určuje, v jakém pádě bude jméno v předmětu. </a:t>
            </a:r>
          </a:p>
          <a:p>
            <a:endParaRPr lang="cs-CZ" sz="2000" dirty="0" smtClean="0">
              <a:solidFill>
                <a:srgbClr val="663300"/>
              </a:solidFill>
            </a:endParaRPr>
          </a:p>
          <a:p>
            <a:r>
              <a:rPr lang="cs-CZ" sz="2800" dirty="0" smtClean="0">
                <a:solidFill>
                  <a:srgbClr val="663300"/>
                </a:solidFill>
              </a:rPr>
              <a:t>Závislost předmětu na slovese je určena řízeností.</a:t>
            </a:r>
            <a:endParaRPr lang="cs-CZ" sz="2800" dirty="0">
              <a:solidFill>
                <a:srgbClr val="6633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50100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sklízí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636912"/>
            <a:ext cx="12241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ovoce</a:t>
            </a:r>
          </a:p>
          <a:p>
            <a:endParaRPr lang="cs-CZ" sz="2000" dirty="0" smtClean="0"/>
          </a:p>
          <a:p>
            <a:r>
              <a:rPr lang="cs-CZ" sz="2000" dirty="0" smtClean="0"/>
              <a:t>obilí</a:t>
            </a:r>
          </a:p>
          <a:p>
            <a:endParaRPr lang="cs-CZ" sz="2000" dirty="0" smtClean="0"/>
          </a:p>
          <a:p>
            <a:r>
              <a:rPr lang="cs-CZ" sz="2000" dirty="0" smtClean="0"/>
              <a:t>úspěchy</a:t>
            </a:r>
          </a:p>
          <a:p>
            <a:endParaRPr lang="cs-CZ" sz="2000" dirty="0" smtClean="0"/>
          </a:p>
          <a:p>
            <a:r>
              <a:rPr lang="cs-CZ" sz="2000" dirty="0" smtClean="0"/>
              <a:t>slávu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350100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 pád</a:t>
            </a:r>
            <a:endParaRPr lang="cs-CZ" sz="2000" dirty="0"/>
          </a:p>
        </p:txBody>
      </p:sp>
      <p:cxnSp>
        <p:nvCxnSpPr>
          <p:cNvPr id="8" name="Přímá spojovací šipka 7"/>
          <p:cNvCxnSpPr>
            <a:stCxn id="3" idx="0"/>
          </p:cNvCxnSpPr>
          <p:nvPr/>
        </p:nvCxnSpPr>
        <p:spPr>
          <a:xfrm flipV="1">
            <a:off x="1151620" y="3068960"/>
            <a:ext cx="540060" cy="432048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1259632" y="3573016"/>
            <a:ext cx="432048" cy="14401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259632" y="3717032"/>
            <a:ext cx="432048" cy="36004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1115616" y="3789040"/>
            <a:ext cx="648072" cy="86409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411760" y="2996952"/>
            <a:ext cx="720080" cy="576064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267744" y="3573016"/>
            <a:ext cx="864096" cy="144016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627784" y="3861048"/>
            <a:ext cx="432048" cy="288032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339752" y="3933056"/>
            <a:ext cx="864096" cy="72008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139952" y="357301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dívá se 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2636912"/>
            <a:ext cx="16561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 okna</a:t>
            </a:r>
          </a:p>
          <a:p>
            <a:endParaRPr lang="cs-CZ" sz="2000" dirty="0" smtClean="0"/>
          </a:p>
          <a:p>
            <a:r>
              <a:rPr lang="cs-CZ" sz="2000" dirty="0" smtClean="0"/>
              <a:t>s nadšením</a:t>
            </a:r>
          </a:p>
          <a:p>
            <a:endParaRPr lang="cs-CZ" sz="2000" dirty="0" smtClean="0"/>
          </a:p>
          <a:p>
            <a:r>
              <a:rPr lang="cs-CZ" sz="2000" dirty="0" smtClean="0"/>
              <a:t>otvorem</a:t>
            </a:r>
          </a:p>
          <a:p>
            <a:endParaRPr lang="cs-CZ" sz="2000" dirty="0" smtClean="0"/>
          </a:p>
          <a:p>
            <a:r>
              <a:rPr lang="cs-CZ" sz="2000" dirty="0" smtClean="0"/>
              <a:t>do dálky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92280" y="2636912"/>
            <a:ext cx="16561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odkud</a:t>
            </a:r>
          </a:p>
          <a:p>
            <a:endParaRPr lang="cs-CZ" sz="2000" dirty="0" smtClean="0"/>
          </a:p>
          <a:p>
            <a:r>
              <a:rPr lang="cs-CZ" sz="2000" dirty="0" smtClean="0"/>
              <a:t>jak</a:t>
            </a:r>
          </a:p>
          <a:p>
            <a:endParaRPr lang="cs-CZ" sz="2000" dirty="0" smtClean="0"/>
          </a:p>
          <a:p>
            <a:r>
              <a:rPr lang="cs-CZ" sz="2000" dirty="0" smtClean="0"/>
              <a:t>kudy</a:t>
            </a:r>
          </a:p>
          <a:p>
            <a:endParaRPr lang="cs-CZ" sz="2000" dirty="0" smtClean="0"/>
          </a:p>
          <a:p>
            <a:r>
              <a:rPr lang="cs-CZ" sz="2000" dirty="0" smtClean="0"/>
              <a:t>kam</a:t>
            </a:r>
            <a:endParaRPr lang="cs-CZ" sz="2000" dirty="0"/>
          </a:p>
        </p:txBody>
      </p:sp>
      <p:cxnSp>
        <p:nvCxnSpPr>
          <p:cNvPr id="28" name="Přímá spojovací šipka 27"/>
          <p:cNvCxnSpPr/>
          <p:nvPr/>
        </p:nvCxnSpPr>
        <p:spPr>
          <a:xfrm flipV="1">
            <a:off x="4788024" y="2996952"/>
            <a:ext cx="648072" cy="648072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4932040" y="3501008"/>
            <a:ext cx="576064" cy="288032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4932040" y="3933056"/>
            <a:ext cx="432048" cy="72008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4716016" y="3717032"/>
            <a:ext cx="720080" cy="936104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6156176" y="2852936"/>
            <a:ext cx="1008112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6660232" y="3429000"/>
            <a:ext cx="504056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6300192" y="4005064"/>
            <a:ext cx="864096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6372200" y="4725144"/>
            <a:ext cx="648072" cy="0"/>
          </a:xfrm>
          <a:prstGeom prst="straightConnector1">
            <a:avLst/>
          </a:prstGeom>
          <a:ln>
            <a:solidFill>
              <a:srgbClr val="66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1115616" y="5373216"/>
            <a:ext cx="1800200" cy="432048"/>
          </a:xfrm>
          <a:prstGeom prst="rect">
            <a:avLst/>
          </a:prstGeom>
          <a:solidFill>
            <a:srgbClr val="F7D591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3300"/>
                </a:solidFill>
              </a:rPr>
              <a:t>PŘEDMĚT</a:t>
            </a:r>
            <a:endParaRPr lang="cs-CZ" dirty="0">
              <a:solidFill>
                <a:srgbClr val="6633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436096" y="5373216"/>
            <a:ext cx="2664296" cy="432048"/>
          </a:xfrm>
          <a:prstGeom prst="rect">
            <a:avLst/>
          </a:prstGeom>
          <a:solidFill>
            <a:srgbClr val="F7D591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663300"/>
                </a:solidFill>
              </a:rPr>
              <a:t>PŘÍSLOVEČNÉ URČENÍ</a:t>
            </a:r>
            <a:endParaRPr lang="cs-CZ" dirty="0">
              <a:solidFill>
                <a:srgbClr val="6633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1AC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64624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Vlastní 2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5FF2C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437</Words>
  <Application>Microsoft Office PowerPoint</Application>
  <PresentationFormat>Předvádění na obrazovce (4:3)</PresentationFormat>
  <Paragraphs>140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39</cp:revision>
  <dcterms:created xsi:type="dcterms:W3CDTF">2013-02-03T18:17:35Z</dcterms:created>
  <dcterms:modified xsi:type="dcterms:W3CDTF">2013-02-21T13:43:52Z</dcterms:modified>
</cp:coreProperties>
</file>