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62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VY_52_INOVACE_05_Síla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5160FF-768E-4CAD-B7DE-8A5FE5204C41}" type="presOf" srcId="{39F8B381-5807-488E-AC22-73DD4140ED4A}" destId="{71045F8C-00FA-488E-A7BD-E2E6753D979D}" srcOrd="0" destOrd="0" presId="urn:microsoft.com/office/officeart/2005/8/layout/target3"/>
    <dgm:cxn modelId="{90BD0CDF-777D-42CF-B8DC-E18DDAF14136}" type="presOf" srcId="{019433A1-1324-4DE1-9E6F-32B851095F74}" destId="{A3817367-F2BC-482F-8832-FA00B51DCCF3}" srcOrd="0" destOrd="0" presId="urn:microsoft.com/office/officeart/2005/8/layout/target3"/>
    <dgm:cxn modelId="{D0D5A93A-6687-49BC-BA64-841BB7FAD94A}" type="presOf" srcId="{DAEA276B-ECF9-46F6-A7D3-4693B2D32BC4}" destId="{F69A1436-182C-465B-AD7F-FE48E0C090C1}" srcOrd="1" destOrd="0" presId="urn:microsoft.com/office/officeart/2005/8/layout/target3"/>
    <dgm:cxn modelId="{37493665-84B2-4F26-9C7E-40CC2DDDACC9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5DF9B31-F7B5-4C36-AEA5-7D65B7545BB4}" type="presOf" srcId="{FBBFC3EA-9D9D-4F3A-BEA6-9C2C0E46BF20}" destId="{643EA938-EDE0-4533-ACCC-D2BD6F3A527C}" srcOrd="0" destOrd="0" presId="urn:microsoft.com/office/officeart/2005/8/layout/target3"/>
    <dgm:cxn modelId="{160FB812-4F5E-4F15-8670-84B3BDEE14B7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FDF427D-2351-4286-8C47-16C5299919CC}" type="presOf" srcId="{C73C7642-F245-4585-8F88-243F9FAEF6CA}" destId="{97289DF2-90F4-4EC2-A9FC-633B00BAB610}" srcOrd="0" destOrd="0" presId="urn:microsoft.com/office/officeart/2005/8/layout/target3"/>
    <dgm:cxn modelId="{B92ED48B-5604-4F9B-904D-B363D21981DC}" type="presOf" srcId="{EBC41103-E2E5-4D48-9B4B-425520D3D098}" destId="{F969C235-9271-4D34-B740-D627A121CAD0}" srcOrd="1" destOrd="0" presId="urn:microsoft.com/office/officeart/2005/8/layout/target3"/>
    <dgm:cxn modelId="{33952F4B-FF66-492D-8619-848042F689C5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6BF1DE6-FBF4-472A-989F-A73E41A29033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F26DCA4-F6BE-471D-8128-472E07376148}" type="presOf" srcId="{DAEA276B-ECF9-46F6-A7D3-4693B2D32BC4}" destId="{CDED6FE3-AD8F-4ACC-B6B8-710EDDD97598}" srcOrd="0" destOrd="0" presId="urn:microsoft.com/office/officeart/2005/8/layout/target3"/>
    <dgm:cxn modelId="{44622656-2117-442E-9BB0-9B52431E7773}" type="presOf" srcId="{019433A1-1324-4DE1-9E6F-32B851095F74}" destId="{E7297F21-D4FD-4A41-AE58-814D01A6B5E7}" srcOrd="1" destOrd="0" presId="urn:microsoft.com/office/officeart/2005/8/layout/target3"/>
    <dgm:cxn modelId="{3341AAFD-2D71-478A-AB44-89673908CB4D}" type="presOf" srcId="{445C7998-7549-48B0-BD68-D4F0167F02E5}" destId="{BC35EE03-4121-4EF9-923D-7CB6D30D358D}" srcOrd="0" destOrd="0" presId="urn:microsoft.com/office/officeart/2005/8/layout/target3"/>
    <dgm:cxn modelId="{77194726-4391-4D86-AAF2-4C0018CDCB81}" type="presParOf" srcId="{71045F8C-00FA-488E-A7BD-E2E6753D979D}" destId="{3577EC6B-C980-4F34-8C69-4365E7B8FC8C}" srcOrd="0" destOrd="0" presId="urn:microsoft.com/office/officeart/2005/8/layout/target3"/>
    <dgm:cxn modelId="{A843BBC4-A92F-48D3-8537-A9ADEB9FC751}" type="presParOf" srcId="{71045F8C-00FA-488E-A7BD-E2E6753D979D}" destId="{6940EB87-DC1D-4BC3-9408-9AC2E1FFC039}" srcOrd="1" destOrd="0" presId="urn:microsoft.com/office/officeart/2005/8/layout/target3"/>
    <dgm:cxn modelId="{892C0804-C459-4FCA-8A01-CD574BFC3826}" type="presParOf" srcId="{71045F8C-00FA-488E-A7BD-E2E6753D979D}" destId="{BC35EE03-4121-4EF9-923D-7CB6D30D358D}" srcOrd="2" destOrd="0" presId="urn:microsoft.com/office/officeart/2005/8/layout/target3"/>
    <dgm:cxn modelId="{3C17D773-DDCB-4FDF-B30B-E1C27EF5AD42}" type="presParOf" srcId="{71045F8C-00FA-488E-A7BD-E2E6753D979D}" destId="{C95EEA27-3CBF-4645-A92D-9D8AF5C1CBFC}" srcOrd="3" destOrd="0" presId="urn:microsoft.com/office/officeart/2005/8/layout/target3"/>
    <dgm:cxn modelId="{68738737-BA49-4B9D-96D3-3D8EF86F5F34}" type="presParOf" srcId="{71045F8C-00FA-488E-A7BD-E2E6753D979D}" destId="{851BB866-B6AE-4566-893F-4C635BA974FC}" srcOrd="4" destOrd="0" presId="urn:microsoft.com/office/officeart/2005/8/layout/target3"/>
    <dgm:cxn modelId="{378F5DDE-5BB8-4A76-A7AA-10FDAA5E97C2}" type="presParOf" srcId="{71045F8C-00FA-488E-A7BD-E2E6753D979D}" destId="{643EA938-EDE0-4533-ACCC-D2BD6F3A527C}" srcOrd="5" destOrd="0" presId="urn:microsoft.com/office/officeart/2005/8/layout/target3"/>
    <dgm:cxn modelId="{1E53ED9F-5D9C-4B44-A595-F91667DDC419}" type="presParOf" srcId="{71045F8C-00FA-488E-A7BD-E2E6753D979D}" destId="{92F31B18-D66D-4CC7-89B9-378928DE877D}" srcOrd="6" destOrd="0" presId="urn:microsoft.com/office/officeart/2005/8/layout/target3"/>
    <dgm:cxn modelId="{20299635-8655-4F7B-8A6B-85DC418DFC91}" type="presParOf" srcId="{71045F8C-00FA-488E-A7BD-E2E6753D979D}" destId="{902074E1-B931-4618-97F1-FADBE82E9C3C}" srcOrd="7" destOrd="0" presId="urn:microsoft.com/office/officeart/2005/8/layout/target3"/>
    <dgm:cxn modelId="{584AAFB6-FEF4-4E89-A9EB-6B4AD987B8CE}" type="presParOf" srcId="{71045F8C-00FA-488E-A7BD-E2E6753D979D}" destId="{A3817367-F2BC-482F-8832-FA00B51DCCF3}" srcOrd="8" destOrd="0" presId="urn:microsoft.com/office/officeart/2005/8/layout/target3"/>
    <dgm:cxn modelId="{4394762B-73B8-46DE-B076-AA25C7662EB7}" type="presParOf" srcId="{71045F8C-00FA-488E-A7BD-E2E6753D979D}" destId="{626ABFF6-56C8-4386-B662-68EC364EED9D}" srcOrd="9" destOrd="0" presId="urn:microsoft.com/office/officeart/2005/8/layout/target3"/>
    <dgm:cxn modelId="{D718668F-394B-4BD0-94E1-2ED5A0A0933D}" type="presParOf" srcId="{71045F8C-00FA-488E-A7BD-E2E6753D979D}" destId="{6DB11F1C-D028-4800-9625-6611CA9DE6D4}" srcOrd="10" destOrd="0" presId="urn:microsoft.com/office/officeart/2005/8/layout/target3"/>
    <dgm:cxn modelId="{E8C5E86E-BEFA-4784-82A8-6F7484538CA9}" type="presParOf" srcId="{71045F8C-00FA-488E-A7BD-E2E6753D979D}" destId="{CDED6FE3-AD8F-4ACC-B6B8-710EDDD97598}" srcOrd="11" destOrd="0" presId="urn:microsoft.com/office/officeart/2005/8/layout/target3"/>
    <dgm:cxn modelId="{62410A55-D2D2-49CC-B693-F88413596187}" type="presParOf" srcId="{71045F8C-00FA-488E-A7BD-E2E6753D979D}" destId="{397AC6D7-84A6-4150-958F-83C92D9ACF38}" srcOrd="12" destOrd="0" presId="urn:microsoft.com/office/officeart/2005/8/layout/target3"/>
    <dgm:cxn modelId="{41AB5892-C6B6-4ABF-A4EB-421BB3D0D8F0}" type="presParOf" srcId="{71045F8C-00FA-488E-A7BD-E2E6753D979D}" destId="{D7419528-33A6-416D-9E64-B3F7915C5149}" srcOrd="13" destOrd="0" presId="urn:microsoft.com/office/officeart/2005/8/layout/target3"/>
    <dgm:cxn modelId="{081E933D-A5DA-4296-A394-B22451C53CD4}" type="presParOf" srcId="{71045F8C-00FA-488E-A7BD-E2E6753D979D}" destId="{97289DF2-90F4-4EC2-A9FC-633B00BAB610}" srcOrd="14" destOrd="0" presId="urn:microsoft.com/office/officeart/2005/8/layout/target3"/>
    <dgm:cxn modelId="{94B2E1D3-74FA-4FB8-B9D0-3ADF138F9135}" type="presParOf" srcId="{71045F8C-00FA-488E-A7BD-E2E6753D979D}" destId="{234EBA9D-95B4-4C20-A84E-6F65F1085DC6}" srcOrd="15" destOrd="0" presId="urn:microsoft.com/office/officeart/2005/8/layout/target3"/>
    <dgm:cxn modelId="{AA2FAD1A-6BC1-491E-97A1-7C0E48356BAB}" type="presParOf" srcId="{71045F8C-00FA-488E-A7BD-E2E6753D979D}" destId="{12255512-213F-41DF-90A6-8B4CD74A2B52}" srcOrd="16" destOrd="0" presId="urn:microsoft.com/office/officeart/2005/8/layout/target3"/>
    <dgm:cxn modelId="{5E4A50B9-7440-492B-AEBA-5B02EEC726D7}" type="presParOf" srcId="{71045F8C-00FA-488E-A7BD-E2E6753D979D}" destId="{50C2F88D-8688-44C2-A854-691F34009D3B}" srcOrd="17" destOrd="0" presId="urn:microsoft.com/office/officeart/2005/8/layout/target3"/>
    <dgm:cxn modelId="{283C5C24-2BC8-4B21-99B5-2452E3B44EB5}" type="presParOf" srcId="{71045F8C-00FA-488E-A7BD-E2E6753D979D}" destId="{4D19AB04-24FA-40C2-B203-52AE3D15E171}" srcOrd="18" destOrd="0" presId="urn:microsoft.com/office/officeart/2005/8/layout/target3"/>
    <dgm:cxn modelId="{22FB963A-D275-4E90-84D2-72131DD7EE1F}" type="presParOf" srcId="{71045F8C-00FA-488E-A7BD-E2E6753D979D}" destId="{832BF48F-0145-4429-9E02-8FCA946CCE9E}" srcOrd="19" destOrd="0" presId="urn:microsoft.com/office/officeart/2005/8/layout/target3"/>
    <dgm:cxn modelId="{5FD73EF4-9300-4376-9E62-87398E8597A9}" type="presParOf" srcId="{71045F8C-00FA-488E-A7BD-E2E6753D979D}" destId="{E7297F21-D4FD-4A41-AE58-814D01A6B5E7}" srcOrd="20" destOrd="0" presId="urn:microsoft.com/office/officeart/2005/8/layout/target3"/>
    <dgm:cxn modelId="{17C2B091-A1DC-4919-9842-2535A6C107A8}" type="presParOf" srcId="{71045F8C-00FA-488E-A7BD-E2E6753D979D}" destId="{F69A1436-182C-465B-AD7F-FE48E0C090C1}" srcOrd="21" destOrd="0" presId="urn:microsoft.com/office/officeart/2005/8/layout/target3"/>
    <dgm:cxn modelId="{0AD53DD1-A92D-4405-B014-ADA7F9C6CB5C}" type="presParOf" srcId="{71045F8C-00FA-488E-A7BD-E2E6753D979D}" destId="{AA41A67C-3D3F-4AE9-9E0F-5D7F7BB2E741}" srcOrd="22" destOrd="0" presId="urn:microsoft.com/office/officeart/2005/8/layout/target3"/>
    <dgm:cxn modelId="{69E81EE6-0A2A-4A3B-B3B3-C80A85095FC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 Mgr. Jana </a:t>
          </a:r>
          <a:r>
            <a:rPr lang="cs-CZ" sz="1300" kern="1200" dirty="0" err="1" smtClean="0"/>
            <a:t>Pinkrová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VY_52_INOVACE_05_Síla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Fyzika 7.ročník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Síla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9D199-C263-40C7-B2CC-C08F06D6024F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866814-B514-4680-B3CC-22001CBE32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050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13 200N; 0,046 MN; 580 000N; 1</a:t>
            </a:r>
            <a:r>
              <a:rPr lang="cs-CZ" baseline="0" dirty="0" smtClean="0"/>
              <a:t> 600mN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866814-B514-4680-B3CC-22001CBE32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829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N; N; </a:t>
            </a:r>
            <a:r>
              <a:rPr lang="cs-CZ" dirty="0" err="1" smtClean="0"/>
              <a:t>kN</a:t>
            </a:r>
            <a:r>
              <a:rPr lang="cs-CZ" dirty="0" smtClean="0"/>
              <a:t>; MN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866814-B514-4680-B3CC-22001CBE32C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2273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i b)  Velikostí, směrem, působištěm.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866814-B514-4680-B3CC-22001CBE32C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2839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866814-B514-4680-B3CC-22001CBE32C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67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81ACDA9-F59A-4D3B-B7A2-60ABB2AAF65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2F5DBBB-6884-48DA-B649-594D48507C4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02602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250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809214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pravítko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aktivita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 k procvičení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 práce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492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 pitchFamily="18" charset="0"/>
              </a:rPr>
              <a:t>Samostatná práce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Síla</a:t>
            </a:r>
            <a:endParaRPr lang="cs-CZ" sz="5400" dirty="0"/>
          </a:p>
        </p:txBody>
      </p:sp>
      <p:pic>
        <p:nvPicPr>
          <p:cNvPr id="3074" name="Picture 2" descr="C:\Users\Krejsová\AppData\Local\Microsoft\Windows\Temporary Internet Files\Content.IE5\DZT9SFDF\MC900295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68760"/>
            <a:ext cx="2160240" cy="236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02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065" y="548680"/>
            <a:ext cx="8229600" cy="1600200"/>
          </a:xfrm>
        </p:spPr>
        <p:txBody>
          <a:bodyPr/>
          <a:lstStyle/>
          <a:p>
            <a:r>
              <a:rPr lang="cs-CZ" sz="4400" dirty="0" smtClean="0"/>
              <a:t>1.Převeď </a:t>
            </a:r>
            <a:r>
              <a:rPr lang="cs-CZ" sz="4400" dirty="0"/>
              <a:t>na uvedené jednotky</a:t>
            </a:r>
            <a:r>
              <a:rPr lang="cs-CZ" sz="4800" dirty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2800" b="1" dirty="0" smtClean="0"/>
              <a:t>13,2 </a:t>
            </a:r>
            <a:r>
              <a:rPr lang="cs-CZ" sz="2800" b="1" dirty="0" err="1" smtClean="0"/>
              <a:t>kN</a:t>
            </a:r>
            <a:r>
              <a:rPr lang="cs-CZ" sz="2800" b="1" dirty="0" smtClean="0"/>
              <a:t> = …….N</a:t>
            </a:r>
          </a:p>
          <a:p>
            <a:pPr marL="0" indent="0">
              <a:buNone/>
            </a:pPr>
            <a:r>
              <a:rPr lang="cs-CZ" sz="2800" b="1" dirty="0" smtClean="0"/>
              <a:t>      46 </a:t>
            </a:r>
            <a:r>
              <a:rPr lang="cs-CZ" sz="2800" b="1" dirty="0" err="1" smtClean="0"/>
              <a:t>kN</a:t>
            </a:r>
            <a:r>
              <a:rPr lang="cs-CZ" sz="2800" b="1" dirty="0" smtClean="0"/>
              <a:t> = ……..MN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0,58 MN = …….N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1,6 N = ………</a:t>
            </a:r>
            <a:r>
              <a:rPr lang="cs-CZ" sz="2800" b="1" dirty="0" err="1" smtClean="0"/>
              <a:t>mN</a:t>
            </a: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1026" name="Picture 2" descr="C:\Users\Krejsová\AppData\Local\Microsoft\Windows\Temporary Internet Files\Content.IE5\43F4VGJN\MC9004133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2780928"/>
            <a:ext cx="416704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74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0050" y="476672"/>
            <a:ext cx="8229600" cy="1600200"/>
          </a:xfrm>
        </p:spPr>
        <p:txBody>
          <a:bodyPr/>
          <a:lstStyle/>
          <a:p>
            <a:r>
              <a:rPr lang="cs-CZ" sz="4400" dirty="0"/>
              <a:t>2. Doplň správné jednotky: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200" b="1" dirty="0" smtClean="0"/>
              <a:t>0,15MN = 150 000 ?</a:t>
            </a:r>
          </a:p>
          <a:p>
            <a:pPr marL="0" indent="0">
              <a:buNone/>
            </a:pPr>
            <a:r>
              <a:rPr lang="cs-CZ" sz="3200" b="1" dirty="0" smtClean="0"/>
              <a:t>	6,9 </a:t>
            </a:r>
            <a:r>
              <a:rPr lang="cs-CZ" sz="3200" b="1" dirty="0" err="1" smtClean="0"/>
              <a:t>kN</a:t>
            </a:r>
            <a:r>
              <a:rPr lang="cs-CZ" sz="3200" b="1" dirty="0" smtClean="0"/>
              <a:t> = 6 900 ?</a:t>
            </a:r>
          </a:p>
          <a:p>
            <a:pPr marL="0" indent="0">
              <a:buNone/>
            </a:pPr>
            <a:r>
              <a:rPr lang="cs-CZ" sz="3200" b="1" dirty="0" smtClean="0"/>
              <a:t>	146 N = 0,146 ?</a:t>
            </a:r>
          </a:p>
          <a:p>
            <a:pPr marL="0" indent="0">
              <a:buNone/>
            </a:pPr>
            <a:r>
              <a:rPr lang="cs-CZ" sz="3200" b="1" dirty="0" smtClean="0"/>
              <a:t>	68 000 N = 0,068 ?</a:t>
            </a:r>
            <a:endParaRPr lang="cs-CZ" sz="3200" b="1" dirty="0"/>
          </a:p>
        </p:txBody>
      </p:sp>
      <p:pic>
        <p:nvPicPr>
          <p:cNvPr id="2050" name="Picture 2" descr="C:\Users\Krejsová\AppData\Local\Microsoft\Windows\Temporary Internet Files\Content.IE5\43F4VGJN\MC9004133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284" y="2780928"/>
            <a:ext cx="3871020" cy="254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02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64704"/>
            <a:ext cx="8229600" cy="1600200"/>
          </a:xfrm>
        </p:spPr>
        <p:txBody>
          <a:bodyPr/>
          <a:lstStyle/>
          <a:p>
            <a:r>
              <a:rPr lang="cs-CZ" sz="4800" dirty="0"/>
              <a:t>3. Doplň správný údaj:</a:t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sz="3200" b="1" dirty="0" smtClean="0"/>
              <a:t>Dvě síly se mohou navzájem lišit ………..</a:t>
            </a:r>
          </a:p>
          <a:p>
            <a:pPr marL="514350" indent="-514350">
              <a:buAutoNum type="alphaLcParenR"/>
            </a:pPr>
            <a:endParaRPr lang="cs-CZ" sz="3200" b="1" dirty="0"/>
          </a:p>
          <a:p>
            <a:pPr marL="514350" indent="-514350">
              <a:buAutoNum type="alphaLcParenR"/>
            </a:pPr>
            <a:r>
              <a:rPr lang="cs-CZ" sz="3200" b="1" dirty="0" smtClean="0"/>
              <a:t>Ke znázornění síly potřebujeme znát ………</a:t>
            </a:r>
            <a:endParaRPr lang="cs-CZ" sz="32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403648" y="5013176"/>
            <a:ext cx="3456384" cy="396044"/>
            <a:chOff x="1403648" y="5157192"/>
            <a:chExt cx="3456384" cy="396044"/>
          </a:xfrm>
        </p:grpSpPr>
        <p:cxnSp>
          <p:nvCxnSpPr>
            <p:cNvPr id="5" name="Přímá spojnice se šipkou 4"/>
            <p:cNvCxnSpPr/>
            <p:nvPr/>
          </p:nvCxnSpPr>
          <p:spPr>
            <a:xfrm flipV="1">
              <a:off x="1403648" y="5157192"/>
              <a:ext cx="3456384" cy="288032"/>
            </a:xfrm>
            <a:prstGeom prst="straightConnector1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ál 10"/>
            <p:cNvSpPr/>
            <p:nvPr/>
          </p:nvSpPr>
          <p:spPr>
            <a:xfrm>
              <a:off x="1403648" y="5337212"/>
              <a:ext cx="216024" cy="216024"/>
            </a:xfrm>
            <a:prstGeom prst="ellipse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2145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38498"/>
            <a:ext cx="8229600" cy="1600200"/>
          </a:xfrm>
        </p:spPr>
        <p:txBody>
          <a:bodyPr/>
          <a:lstStyle/>
          <a:p>
            <a:r>
              <a:rPr lang="cs-CZ" sz="4400" dirty="0"/>
              <a:t>4. Znázorni síly:</a:t>
            </a:r>
            <a:br>
              <a:rPr lang="cs-CZ" sz="4400" dirty="0"/>
            </a:br>
            <a:endParaRPr lang="cs-CZ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/>
              </a:p>
              <a:p>
                <a:pPr marL="514350" indent="-514350">
                  <a:buAutoNum type="alphaLcParenR"/>
                </a:pPr>
                <a:r>
                  <a:rPr lang="cs-CZ" sz="2800" b="1" dirty="0" smtClean="0"/>
                  <a:t>F</a:t>
                </a:r>
                <a:r>
                  <a:rPr lang="cs-CZ" sz="2800" b="1" baseline="-25000" dirty="0" smtClean="0"/>
                  <a:t>1</a:t>
                </a:r>
                <a:r>
                  <a:rPr lang="cs-CZ" sz="2800" b="1" dirty="0" smtClean="0"/>
                  <a:t> = 35 N působí vodorovně zprava doleva</a:t>
                </a:r>
              </a:p>
              <a:p>
                <a:pPr marL="0" indent="0">
                  <a:buNone/>
                </a:pPr>
                <a:r>
                  <a:rPr lang="cs-CZ" sz="2800" b="1" dirty="0"/>
                  <a:t> </a:t>
                </a:r>
                <a:r>
                  <a:rPr lang="cs-CZ" sz="2800" b="1" dirty="0" smtClean="0"/>
                  <a:t>     ( 1 cm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≙</m:t>
                    </m:r>
                  </m:oMath>
                </a14:m>
                <a:r>
                  <a:rPr lang="cs-CZ" sz="2800" b="1" dirty="0" smtClean="0"/>
                  <a:t> 10 N )</a:t>
                </a:r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:r>
                  <a:rPr lang="cs-CZ" sz="2800" b="1" dirty="0"/>
                  <a:t> </a:t>
                </a:r>
                <a:r>
                  <a:rPr lang="cs-CZ" sz="2800" b="1" dirty="0" smtClean="0"/>
                  <a:t>b)  F</a:t>
                </a:r>
                <a:r>
                  <a:rPr lang="cs-CZ" sz="2800" b="1" baseline="-25000" dirty="0" smtClean="0"/>
                  <a:t>2</a:t>
                </a:r>
                <a:r>
                  <a:rPr lang="cs-CZ" sz="2800" b="1" dirty="0" smtClean="0"/>
                  <a:t> = 40N má opačný směr než F</a:t>
                </a:r>
                <a:r>
                  <a:rPr lang="cs-CZ" sz="2800" b="1" baseline="-25000" dirty="0" smtClean="0"/>
                  <a:t>1</a:t>
                </a:r>
                <a:endParaRPr lang="cs-CZ" sz="2800" b="1" baseline="-25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2554997" y="5733256"/>
            <a:ext cx="3456384" cy="396044"/>
            <a:chOff x="1403648" y="5157192"/>
            <a:chExt cx="3456384" cy="396044"/>
          </a:xfrm>
        </p:grpSpPr>
        <p:cxnSp>
          <p:nvCxnSpPr>
            <p:cNvPr id="10" name="Přímá spojnice se šipkou 9"/>
            <p:cNvCxnSpPr/>
            <p:nvPr/>
          </p:nvCxnSpPr>
          <p:spPr>
            <a:xfrm flipV="1">
              <a:off x="1403648" y="5157192"/>
              <a:ext cx="3456384" cy="288032"/>
            </a:xfrm>
            <a:prstGeom prst="straightConnector1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ál 10"/>
            <p:cNvSpPr/>
            <p:nvPr/>
          </p:nvSpPr>
          <p:spPr>
            <a:xfrm>
              <a:off x="1403648" y="5337212"/>
              <a:ext cx="216024" cy="216024"/>
            </a:xfrm>
            <a:prstGeom prst="ellipse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 rot="12616303">
            <a:off x="5330254" y="4714175"/>
            <a:ext cx="1960425" cy="396044"/>
            <a:chOff x="1403648" y="5157192"/>
            <a:chExt cx="3456384" cy="396044"/>
          </a:xfrm>
        </p:grpSpPr>
        <p:cxnSp>
          <p:nvCxnSpPr>
            <p:cNvPr id="13" name="Přímá spojnice se šipkou 12"/>
            <p:cNvCxnSpPr/>
            <p:nvPr/>
          </p:nvCxnSpPr>
          <p:spPr>
            <a:xfrm flipV="1">
              <a:off x="1403648" y="5157192"/>
              <a:ext cx="3456384" cy="288032"/>
            </a:xfrm>
            <a:prstGeom prst="straightConnector1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ál 13"/>
            <p:cNvSpPr/>
            <p:nvPr/>
          </p:nvSpPr>
          <p:spPr>
            <a:xfrm>
              <a:off x="1403648" y="5337212"/>
              <a:ext cx="216024" cy="216024"/>
            </a:xfrm>
            <a:prstGeom prst="ellipse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 rot="11159127">
            <a:off x="4197401" y="1569603"/>
            <a:ext cx="3456384" cy="396044"/>
            <a:chOff x="1403648" y="5157192"/>
            <a:chExt cx="3456384" cy="396044"/>
          </a:xfrm>
        </p:grpSpPr>
        <p:cxnSp>
          <p:nvCxnSpPr>
            <p:cNvPr id="16" name="Přímá spojnice se šipkou 15"/>
            <p:cNvCxnSpPr/>
            <p:nvPr/>
          </p:nvCxnSpPr>
          <p:spPr>
            <a:xfrm flipV="1">
              <a:off x="1403648" y="5157192"/>
              <a:ext cx="3456384" cy="288032"/>
            </a:xfrm>
            <a:prstGeom prst="straightConnector1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vál 16"/>
            <p:cNvSpPr/>
            <p:nvPr/>
          </p:nvSpPr>
          <p:spPr>
            <a:xfrm>
              <a:off x="1403648" y="5337212"/>
              <a:ext cx="216024" cy="216024"/>
            </a:xfrm>
            <a:prstGeom prst="ellipse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87411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78</TotalTime>
  <Words>192</Words>
  <Application>Microsoft Office PowerPoint</Application>
  <PresentationFormat>Předvádění na obrazovce (4:3)</PresentationFormat>
  <Paragraphs>51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Samostatná práce</vt:lpstr>
      <vt:lpstr>1.Převeď na uvedené jednotky: </vt:lpstr>
      <vt:lpstr>2. Doplň správné jednotky: </vt:lpstr>
      <vt:lpstr>3. Doplň správný údaj: </vt:lpstr>
      <vt:lpstr>4. Znázorni síly: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Krejsová</dc:creator>
  <cp:lastModifiedBy>Krejsová</cp:lastModifiedBy>
  <cp:revision>10</cp:revision>
  <dcterms:created xsi:type="dcterms:W3CDTF">2011-11-06T17:20:00Z</dcterms:created>
  <dcterms:modified xsi:type="dcterms:W3CDTF">2012-03-06T21:09:31Z</dcterms:modified>
</cp:coreProperties>
</file>