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2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76EA034-3617-4A53-B084-4E1BD55C318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59ECC33-37BD-43B6-A00A-7E72F2BDFB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EA034-3617-4A53-B084-4E1BD55C318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9ECC33-37BD-43B6-A00A-7E72F2BDFB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76EA034-3617-4A53-B084-4E1BD55C318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59ECC33-37BD-43B6-A00A-7E72F2BDFB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EA034-3617-4A53-B084-4E1BD55C318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9ECC33-37BD-43B6-A00A-7E72F2BDFB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EA034-3617-4A53-B084-4E1BD55C318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9ECC33-37BD-43B6-A00A-7E72F2BDFB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EA034-3617-4A53-B084-4E1BD55C318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9ECC33-37BD-43B6-A00A-7E72F2BDFB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76EA034-3617-4A53-B084-4E1BD55C318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9ECC33-37BD-43B6-A00A-7E72F2BDFB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EA034-3617-4A53-B084-4E1BD55C318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9ECC33-37BD-43B6-A00A-7E72F2BDFB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EA034-3617-4A53-B084-4E1BD55C318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9ECC33-37BD-43B6-A00A-7E72F2BDFB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EA034-3617-4A53-B084-4E1BD55C318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9ECC33-37BD-43B6-A00A-7E72F2BDFB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76EA034-3617-4A53-B084-4E1BD55C318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59ECC33-37BD-43B6-A00A-7E72F2BDFB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76EA034-3617-4A53-B084-4E1BD55C318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59ECC33-37BD-43B6-A00A-7E72F2BDFB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642918"/>
            <a:ext cx="7772400" cy="1470025"/>
          </a:xfrm>
        </p:spPr>
        <p:txBody>
          <a:bodyPr>
            <a:normAutofit fontScale="90000"/>
          </a:bodyPr>
          <a:lstStyle/>
          <a:p>
            <a:pPr lvl="0"/>
            <a:r>
              <a:rPr lang="cs-CZ" sz="4000" b="1" cap="all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</a:rPr>
              <a:t>VY_32_INOVACE_01_ČESKÝ </a:t>
            </a:r>
            <a:r>
              <a:rPr lang="cs-CZ" sz="4000" b="1" cap="all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</a:rPr>
              <a:t>JAZYK</a:t>
            </a:r>
            <a:r>
              <a:rPr lang="cs-CZ" b="1" cap="all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</a:rPr>
              <a:t/>
            </a:r>
            <a:br>
              <a:rPr lang="cs-CZ" b="1" cap="all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2071678"/>
            <a:ext cx="6557986" cy="2971800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Název školy : SPECIÁLNÍ  ZÁKLADNÍ A MATEŘSKÁ            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                        ŠKOLA   VARNSDORF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Autor  :  Jaroslav </a:t>
            </a: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Calibri" pitchFamily="34" charset="0"/>
                <a:cs typeface="Calibri" pitchFamily="34" charset="0"/>
              </a:rPr>
              <a:t>Bezděk, 2012-12-01</a:t>
            </a:r>
            <a:endParaRPr lang="cs-CZ" sz="20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Název </a:t>
            </a:r>
            <a:r>
              <a:rPr lang="cs-CZ" sz="200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:  </a:t>
            </a:r>
            <a:r>
              <a:rPr lang="cs-CZ" sz="200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VY_32_INOVACE_01_Český 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jazyk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Téma :   Pádové otázky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Číslo projektu:  CZ.1.07/1.4.00/21.0640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Anotace:  Materiál je určen pro 7.třídu, slouží jako podklad k   	                         	  procvičení  probrané    látky  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            Pádové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Podstatná jména různými tvary vyjadřují </a:t>
            </a:r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sedm pádů.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r>
              <a:rPr lang="cs-CZ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Podstatná jména </a:t>
            </a:r>
            <a:r>
              <a:rPr lang="cs-CZ" sz="2000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skloňujeme</a:t>
            </a:r>
            <a:r>
              <a:rPr lang="cs-CZ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a přitom měníme jejich tvar.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Pád podstatného jména zjistíme </a:t>
            </a:r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pádovou otázkou :</a:t>
            </a:r>
            <a:endParaRPr lang="cs-CZ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7239000" cy="435771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1.pád :                  kdo, co ?                     dědeček</a:t>
            </a:r>
          </a:p>
          <a:p>
            <a:r>
              <a:rPr lang="cs-CZ" sz="2000" dirty="0" smtClean="0"/>
              <a:t>2.pád        </a:t>
            </a:r>
            <a:r>
              <a:rPr lang="cs-CZ" sz="2000" i="1" dirty="0" smtClean="0"/>
              <a:t>( bez )   </a:t>
            </a:r>
            <a:r>
              <a:rPr lang="cs-CZ" sz="2000" dirty="0" smtClean="0"/>
              <a:t>koho, čeho ? </a:t>
            </a:r>
            <a:r>
              <a:rPr lang="cs-CZ" sz="2000" i="1" dirty="0" smtClean="0"/>
              <a:t>              </a:t>
            </a:r>
            <a:r>
              <a:rPr lang="cs-CZ" sz="2000" dirty="0" smtClean="0"/>
              <a:t>dědečka</a:t>
            </a:r>
          </a:p>
          <a:p>
            <a:r>
              <a:rPr lang="cs-CZ" sz="2000" dirty="0" smtClean="0"/>
              <a:t>3.pád                     komu, čemu ?             dědečkovi</a:t>
            </a:r>
          </a:p>
          <a:p>
            <a:r>
              <a:rPr lang="cs-CZ" sz="2000" dirty="0" smtClean="0"/>
              <a:t>4.pád                     koho, co ?                   dědečka</a:t>
            </a:r>
          </a:p>
          <a:p>
            <a:r>
              <a:rPr lang="cs-CZ" sz="2000" dirty="0" smtClean="0"/>
              <a:t>5.pád                     oslovujeme, voláme    dědečku !</a:t>
            </a:r>
          </a:p>
          <a:p>
            <a:r>
              <a:rPr lang="cs-CZ" sz="2000" dirty="0" smtClean="0"/>
              <a:t>6.pád          </a:t>
            </a:r>
            <a:r>
              <a:rPr lang="cs-CZ" sz="2000" i="1" dirty="0" smtClean="0"/>
              <a:t>( o )     </a:t>
            </a:r>
            <a:r>
              <a:rPr lang="cs-CZ" sz="2000" dirty="0" smtClean="0"/>
              <a:t>kom, čem ?                 dědečkovi</a:t>
            </a:r>
          </a:p>
          <a:p>
            <a:r>
              <a:rPr lang="cs-CZ" sz="2000" dirty="0" smtClean="0"/>
              <a:t>7.pád          </a:t>
            </a:r>
            <a:r>
              <a:rPr lang="cs-CZ" sz="2000" i="1" dirty="0" smtClean="0"/>
              <a:t>( s )      </a:t>
            </a:r>
            <a:r>
              <a:rPr lang="cs-CZ" sz="2000" dirty="0" smtClean="0"/>
              <a:t>kým, čím ?                 dědečkem</a:t>
            </a:r>
            <a:endParaRPr lang="cs-CZ" sz="2000" dirty="0"/>
          </a:p>
        </p:txBody>
      </p:sp>
      <p:pic>
        <p:nvPicPr>
          <p:cNvPr id="1026" name="Picture 2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4357694"/>
            <a:ext cx="2286016" cy="235745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857356" y="642918"/>
            <a:ext cx="3786214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Zkouška  pádových  otázek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Zkouška  pádových  otázek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7258072" cy="5527066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               Vykloňuj podstatné jméno              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BABIČKA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1.pád :               kdo, co ?                           </a:t>
            </a:r>
            <a:r>
              <a:rPr lang="cs-CZ" sz="2000" i="1" dirty="0" smtClean="0">
                <a:solidFill>
                  <a:srgbClr val="002060"/>
                </a:solidFill>
              </a:rPr>
              <a:t>babička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2.pád     </a:t>
            </a:r>
            <a:r>
              <a:rPr lang="cs-CZ" sz="2000" i="1" dirty="0" smtClean="0">
                <a:solidFill>
                  <a:srgbClr val="002060"/>
                </a:solidFill>
              </a:rPr>
              <a:t>( bez )   </a:t>
            </a:r>
            <a:r>
              <a:rPr lang="cs-CZ" sz="2000" dirty="0" smtClean="0">
                <a:solidFill>
                  <a:srgbClr val="002060"/>
                </a:solidFill>
              </a:rPr>
              <a:t>koho, čeho ? </a:t>
            </a:r>
            <a:r>
              <a:rPr lang="cs-CZ" sz="2000" i="1" dirty="0" smtClean="0">
                <a:solidFill>
                  <a:srgbClr val="002060"/>
                </a:solidFill>
              </a:rPr>
              <a:t>                    babičky</a:t>
            </a:r>
            <a:endParaRPr lang="cs-CZ" sz="2000" dirty="0" smtClean="0">
              <a:solidFill>
                <a:srgbClr val="002060"/>
              </a:solidFill>
            </a:endParaRPr>
          </a:p>
          <a:p>
            <a:r>
              <a:rPr lang="cs-CZ" sz="2000" dirty="0" smtClean="0">
                <a:solidFill>
                  <a:srgbClr val="002060"/>
                </a:solidFill>
              </a:rPr>
              <a:t>3.pád                  komu, čemu ?                   </a:t>
            </a:r>
            <a:r>
              <a:rPr lang="cs-CZ" sz="2000" i="1" dirty="0" smtClean="0">
                <a:solidFill>
                  <a:srgbClr val="002060"/>
                </a:solidFill>
              </a:rPr>
              <a:t>babičce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4.pád                  koho, co ?                         </a:t>
            </a:r>
            <a:r>
              <a:rPr lang="cs-CZ" sz="2000" i="1" dirty="0" smtClean="0">
                <a:solidFill>
                  <a:srgbClr val="002060"/>
                </a:solidFill>
              </a:rPr>
              <a:t>babičku</a:t>
            </a:r>
            <a:endParaRPr lang="cs-CZ" sz="2000" dirty="0" smtClean="0">
              <a:solidFill>
                <a:srgbClr val="002060"/>
              </a:solidFill>
            </a:endParaRPr>
          </a:p>
          <a:p>
            <a:r>
              <a:rPr lang="cs-CZ" sz="2000" dirty="0" smtClean="0">
                <a:solidFill>
                  <a:srgbClr val="002060"/>
                </a:solidFill>
              </a:rPr>
              <a:t>5.pád                  oslovujeme, voláme          </a:t>
            </a:r>
            <a:r>
              <a:rPr lang="cs-CZ" sz="2000" i="1" dirty="0" smtClean="0">
                <a:solidFill>
                  <a:srgbClr val="002060"/>
                </a:solidFill>
              </a:rPr>
              <a:t>babičko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6.pád     </a:t>
            </a:r>
            <a:r>
              <a:rPr lang="cs-CZ" sz="2000" i="1" dirty="0" smtClean="0">
                <a:solidFill>
                  <a:srgbClr val="002060"/>
                </a:solidFill>
              </a:rPr>
              <a:t>( o )     </a:t>
            </a:r>
            <a:r>
              <a:rPr lang="cs-CZ" sz="2000" dirty="0" smtClean="0">
                <a:solidFill>
                  <a:srgbClr val="002060"/>
                </a:solidFill>
              </a:rPr>
              <a:t>kom, čem ?                         </a:t>
            </a:r>
            <a:r>
              <a:rPr lang="cs-CZ" sz="2000" i="1" dirty="0" smtClean="0">
                <a:solidFill>
                  <a:srgbClr val="002060"/>
                </a:solidFill>
              </a:rPr>
              <a:t>babičce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7.pád     </a:t>
            </a:r>
            <a:r>
              <a:rPr lang="cs-CZ" sz="2000" i="1" dirty="0" smtClean="0">
                <a:solidFill>
                  <a:srgbClr val="002060"/>
                </a:solidFill>
              </a:rPr>
              <a:t>( s )      </a:t>
            </a:r>
            <a:r>
              <a:rPr lang="cs-CZ" sz="2000" dirty="0" smtClean="0">
                <a:solidFill>
                  <a:srgbClr val="002060"/>
                </a:solidFill>
              </a:rPr>
              <a:t>kým, čím ?                         </a:t>
            </a:r>
            <a:r>
              <a:rPr lang="cs-CZ" sz="2000" i="1" dirty="0" smtClean="0">
                <a:solidFill>
                  <a:srgbClr val="002060"/>
                </a:solidFill>
              </a:rPr>
              <a:t>babičkou</a:t>
            </a:r>
            <a:endParaRPr lang="cs-CZ" sz="2000" dirty="0" smtClean="0">
              <a:solidFill>
                <a:srgbClr val="002060"/>
              </a:solidFill>
            </a:endParaRPr>
          </a:p>
          <a:p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27325" y="4316413"/>
            <a:ext cx="1450975" cy="18240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Zkouška  pádových  otázek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7239000" cy="538419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/>
              <a:t> </a:t>
            </a:r>
            <a:r>
              <a:rPr lang="cs-CZ" sz="1800" dirty="0" smtClean="0"/>
              <a:t>Vykloňuj podstatné jméno                              </a:t>
            </a:r>
            <a:r>
              <a:rPr lang="cs-CZ" sz="1800" dirty="0" smtClean="0">
                <a:solidFill>
                  <a:srgbClr val="C00000"/>
                </a:solidFill>
              </a:rPr>
              <a:t>Mikuláš</a:t>
            </a:r>
          </a:p>
          <a:p>
            <a:r>
              <a:rPr lang="cs-CZ" sz="1800" dirty="0" smtClean="0">
                <a:solidFill>
                  <a:srgbClr val="002060"/>
                </a:solidFill>
              </a:rPr>
              <a:t>1.pád :               kdo, co ?                          </a:t>
            </a:r>
            <a:endParaRPr lang="cs-CZ" sz="1800" i="1" dirty="0" smtClean="0">
              <a:solidFill>
                <a:srgbClr val="002060"/>
              </a:solidFill>
            </a:endParaRPr>
          </a:p>
          <a:p>
            <a:r>
              <a:rPr lang="cs-CZ" sz="1800" dirty="0" smtClean="0">
                <a:solidFill>
                  <a:srgbClr val="002060"/>
                </a:solidFill>
              </a:rPr>
              <a:t>2.pád     </a:t>
            </a:r>
            <a:r>
              <a:rPr lang="cs-CZ" sz="1800" i="1" dirty="0" smtClean="0">
                <a:solidFill>
                  <a:srgbClr val="002060"/>
                </a:solidFill>
              </a:rPr>
              <a:t>( bez )   </a:t>
            </a:r>
            <a:r>
              <a:rPr lang="cs-CZ" sz="1800" dirty="0" smtClean="0">
                <a:solidFill>
                  <a:srgbClr val="002060"/>
                </a:solidFill>
              </a:rPr>
              <a:t>koho, čeho ? </a:t>
            </a:r>
            <a:r>
              <a:rPr lang="cs-CZ" sz="1800" i="1" dirty="0" smtClean="0">
                <a:solidFill>
                  <a:srgbClr val="002060"/>
                </a:solidFill>
              </a:rPr>
              <a:t>                    </a:t>
            </a:r>
            <a:endParaRPr lang="cs-CZ" sz="1800" dirty="0" smtClean="0">
              <a:solidFill>
                <a:srgbClr val="002060"/>
              </a:solidFill>
            </a:endParaRPr>
          </a:p>
          <a:p>
            <a:r>
              <a:rPr lang="cs-CZ" sz="1800" dirty="0" smtClean="0">
                <a:solidFill>
                  <a:srgbClr val="002060"/>
                </a:solidFill>
              </a:rPr>
              <a:t>3.pád                  komu, čemu ?                   </a:t>
            </a:r>
            <a:endParaRPr lang="cs-CZ" sz="1800" i="1" dirty="0" smtClean="0">
              <a:solidFill>
                <a:srgbClr val="002060"/>
              </a:solidFill>
            </a:endParaRPr>
          </a:p>
          <a:p>
            <a:r>
              <a:rPr lang="cs-CZ" sz="1800" dirty="0" smtClean="0">
                <a:solidFill>
                  <a:srgbClr val="002060"/>
                </a:solidFill>
              </a:rPr>
              <a:t>4.pád                  koho, co ?                         </a:t>
            </a:r>
          </a:p>
          <a:p>
            <a:r>
              <a:rPr lang="cs-CZ" sz="1800" dirty="0" smtClean="0">
                <a:solidFill>
                  <a:srgbClr val="002060"/>
                </a:solidFill>
              </a:rPr>
              <a:t>5.pád                  oslovujeme, voláme</a:t>
            </a:r>
            <a:endParaRPr lang="cs-CZ" sz="1800" i="1" dirty="0" smtClean="0">
              <a:solidFill>
                <a:srgbClr val="002060"/>
              </a:solidFill>
            </a:endParaRPr>
          </a:p>
          <a:p>
            <a:r>
              <a:rPr lang="cs-CZ" sz="1800" dirty="0" smtClean="0">
                <a:solidFill>
                  <a:srgbClr val="002060"/>
                </a:solidFill>
              </a:rPr>
              <a:t>6.pád     </a:t>
            </a:r>
            <a:r>
              <a:rPr lang="cs-CZ" sz="1800" i="1" dirty="0" smtClean="0">
                <a:solidFill>
                  <a:srgbClr val="002060"/>
                </a:solidFill>
              </a:rPr>
              <a:t>( o )       </a:t>
            </a:r>
            <a:r>
              <a:rPr lang="cs-CZ" sz="1800" dirty="0" smtClean="0">
                <a:solidFill>
                  <a:srgbClr val="002060"/>
                </a:solidFill>
              </a:rPr>
              <a:t>kom, čem ?                         </a:t>
            </a:r>
            <a:endParaRPr lang="cs-CZ" sz="1800" i="1" dirty="0" smtClean="0">
              <a:solidFill>
                <a:srgbClr val="002060"/>
              </a:solidFill>
            </a:endParaRPr>
          </a:p>
          <a:p>
            <a:r>
              <a:rPr lang="cs-CZ" sz="1800" dirty="0" smtClean="0">
                <a:solidFill>
                  <a:srgbClr val="002060"/>
                </a:solidFill>
              </a:rPr>
              <a:t>7.pád     </a:t>
            </a:r>
            <a:r>
              <a:rPr lang="cs-CZ" sz="1800" i="1" dirty="0" smtClean="0">
                <a:solidFill>
                  <a:srgbClr val="002060"/>
                </a:solidFill>
              </a:rPr>
              <a:t>( s )        </a:t>
            </a:r>
            <a:r>
              <a:rPr lang="cs-CZ" sz="1800" dirty="0" smtClean="0">
                <a:solidFill>
                  <a:srgbClr val="002060"/>
                </a:solidFill>
              </a:rPr>
              <a:t>kým, čím ?                        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C00000"/>
                </a:solidFill>
              </a:rPr>
              <a:t>Mikuláš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C00000"/>
                </a:solidFill>
              </a:rPr>
              <a:t>Mikuláše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C00000"/>
                </a:solidFill>
              </a:rPr>
              <a:t>Mikulášovi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C00000"/>
                </a:solidFill>
              </a:rPr>
              <a:t>Mikuláše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C00000"/>
                </a:solidFill>
              </a:rPr>
              <a:t>Mikuláši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C00000"/>
                </a:solidFill>
              </a:rPr>
              <a:t>Mikulášovi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C00000"/>
                </a:solidFill>
              </a:rPr>
              <a:t>Mikulášem</a:t>
            </a:r>
            <a:endParaRPr lang="cs-CZ" sz="1800" b="1" dirty="0">
              <a:solidFill>
                <a:srgbClr val="C00000"/>
              </a:solidFill>
            </a:endParaRPr>
          </a:p>
        </p:txBody>
      </p:sp>
      <p:pic>
        <p:nvPicPr>
          <p:cNvPr id="2052" name="Picture 4" descr="C:\Program Files\Microsoft Office\MEDIA\CAGCAT10\j0183290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90875" y="4398963"/>
            <a:ext cx="1724025" cy="1849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878 -0.00139 C 0.24132 -0.14051 0.43403 -0.2794 0.51076 -0.33472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18455 -0.13958 0.3691 -0.27893 0.44288 -0.33472 " pathEditMode="relative" ptsTypes="aA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962 -0.00764 0.04063 -0.01158 0.05955 -0.02223 C 0.07309 -0.02986 0.0783 -0.03889 0.0941 -0.04121 C 0.09774 -0.04074 0.10191 -0.0426 0.10486 -0.03982 C 0.10764 -0.03704 0.10833 -0.02709 0.10833 -0.02709 C 0.11094 0.01134 0.11163 0.05208 0.09531 0.08565 C 0.09358 0.09676 0.09254 0.1037 0.09167 0.11574 C 0.09219 0.12384 0.09254 0.15972 0.09653 0.17291 C 0.10174 0.19027 0.11302 0.20602 0.12257 0.21898 C 0.12448 0.22152 0.13455 0.22338 0.13698 0.22384 C 0.14601 0.23588 0.16372 0.23009 0.17622 0.23171 C 0.18143 0.23634 0.18611 0.24051 0.19167 0.24444 C 0.19618 0.25301 0.20313 0.25671 0.20955 0.2618 C 0.22934 0.27754 0.24514 0.30069 0.2691 0.30463 C 0.31563 0.30115 0.36077 0.29166 0.40365 0.26504 C 0.42361 0.25277 0.44028 0.23796 0.45955 0.22384 C 0.46754 0.21805 0.52118 0.18865 0.53577 0.16504 C 0.55 0.1419 0.55573 0.11805 0.56545 0.09213 C 0.56771 0.07384 0.56945 0.05602 0.57257 0.03796 C 0.57448 0.00717 0.57795 -0.02315 0.57986 -0.05394 C 0.57934 -0.06922 0.57847 -0.1132 0.57622 -0.12871 C 0.57518 -0.13635 0.57222 -0.14352 0.57031 -0.15093 C 0.56424 -0.17361 0.56233 -0.19699 0.55243 -0.2176 C 0.54636 -0.23033 0.53785 -0.24028 0.5309 -0.25232 C 0.52327 -0.26528 0.51719 -0.2831 0.50486 -0.28889 C 0.5007 -0.2963 0.4967 -0.3007 0.49045 -0.30486 C 0.48577 -0.31343 0.4783 -0.31852 0.47031 -0.3206 C 0.45833 -0.33218 0.44757 -0.33542 0.43333 -0.3382 C 0.42309 -0.33681 0.41545 -0.33935 0.41545 -0.32385 " pathEditMode="relative" ptsTypes="ffffffffffffffffffffffffffffA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2274 -0.00509 0.02864 -0.00717 0.05712 -0.00949 C 0.08906 -0.03241 0.05573 -0.00926 0.08923 -0.03009 C 0.09739 -0.03518 0.10486 -0.04375 0.11319 -0.04745 C 0.12031 -0.0544 0.12673 -0.05972 0.13455 -0.06505 C 0.14913 -0.08958 0.17361 -0.09653 0.19531 -0.10463 C 0.21719 -0.11273 0.23871 -0.1243 0.26076 -0.13171 C 0.28611 -0.14028 0.34514 -0.14167 0.36198 -0.14282 C 0.40503 -0.15278 0.44896 -0.16157 0.49166 -0.17454 C 0.52916 -0.18588 0.49861 -0.18009 0.52153 -0.18403 C 0.53142 -0.18958 0.54166 -0.20648 0.54757 -0.21898 C 0.55 -0.23472 0.54948 -0.25092 0.55243 -0.26667 C 0.55208 -0.27292 0.55833 -0.33217 0.53819 -0.33958 C 0.53385 -0.3412 0.52934 -0.34074 0.525 -0.3412 C 0.51302 -0.33981 0.50087 -0.33981 0.48923 -0.33634 C 0.48073 -0.3338 0.47291 -0.3294 0.46423 -0.32847 C 0.45555 -0.32755 0.44687 -0.32755 0.43819 -0.32685 C 0.43385 -0.32639 0.42934 -0.32569 0.425 -0.32523 C 0.41927 -0.32315 0.41788 -0.32245 0.41788 -0.33171 " pathEditMode="relative" ptsTypes="ffffffffffffffffffA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035 0.00949 -0.00139 0.01967 0.00122 0.02847 C 0.0033 0.03565 0.01441 0.0375 0.0191 0.03796 C 0.03056 0.03889 0.04219 0.03912 0.05365 0.03958 C 0.08455 0.0456 0.11372 0.04653 0.14532 0.04745 C 0.16598 0.04583 0.18646 0.04653 0.20712 0.04282 C 0.25104 0.03472 0.29115 0.00926 0.33577 0.00463 C 0.34045 0.0037 0.34532 0.00301 0.35 0.00162 C 0.35209 0.00092 0.35382 -0.00162 0.35608 -0.00162 C 0.37743 -0.00047 0.39809 0.00972 0.41893 0.01412 C 0.44167 0.02453 0.46424 0.03125 0.48802 0.03333 C 0.51736 0.02708 0.54688 0.01481 0.575 0.00162 C 0.58334 -0.00232 0.60191 -0.02222 0.60365 -0.02385 C 0.61667 -0.03658 0.62726 -0.04676 0.63577 -0.06505 C 0.63907 -0.08496 0.64236 -0.10371 0.6441 -0.12385 C 0.64236 -0.13542 0.64219 -0.14722 0.64045 -0.1588 C 0.63941 -0.16597 0.63629 -0.17246 0.63455 -0.1794 C 0.6342 -0.1831 0.63403 -0.18681 0.63334 -0.19051 C 0.63247 -0.19537 0.62986 -0.20486 0.62986 -0.20486 C 0.62743 -0.22986 0.63212 -0.2544 0.62743 -0.2794 C 0.62622 -0.28565 0.62552 -0.29213 0.62153 -0.29699 C 0.61841 -0.3007 0.61129 -0.30209 0.60712 -0.30324 C 0.60556 -0.3044 0.60365 -0.30486 0.60243 -0.30648 C 0.59948 -0.31042 0.60018 -0.31922 0.59653 -0.32222 C 0.59445 -0.32408 0.58941 -0.32547 0.58941 -0.32547 C 0.56841 -0.32292 0.57379 -0.32269 0.54393 -0.32547 C 0.54098 -0.3257 0.53559 -0.32871 0.53559 -0.32871 " pathEditMode="relative" ptsTypes="ffffffffffffffffffffffffffA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4 0.00671 0.00955 0.00903 0.01302 0.01574 C 0.0165 0.02222 0.01893 0.02963 0.025 0.03334 C 0.0632 0.05602 0.09966 0.0544 0.14167 0.05556 C 0.14618 0.06042 0.14896 0.06574 0.15365 0.06968 C 0.16355 0.06343 0.17049 0.05533 0.17743 0.04445 C 0.1842 0.02037 0.1816 -0.00139 0.18212 -0.0287 C 0.18143 -0.03866 0.18108 -0.05486 0.17865 -0.06666 C 0.1757 -0.08102 0.16754 -0.09236 0.16198 -0.10486 C 0.15782 -0.11412 0.15434 -0.12407 0.15 -0.13333 C 0.14809 -0.1375 0.14601 -0.1419 0.1441 -0.14606 C 0.1415 -0.15972 0.1382 -0.16666 0.14167 -0.18264 C 0.14566 -0.20069 0.18021 -0.2037 0.18802 -0.20486 C 0.21285 -0.20069 0.18039 -0.20579 0.23212 -0.20162 C 0.23993 -0.20092 0.24792 -0.19768 0.25591 -0.19699 C 0.27257 -0.1956 0.28924 -0.19491 0.30591 -0.19375 C 0.32084 -0.18866 0.33594 -0.18704 0.35122 -0.18588 C 0.35452 -0.18426 0.36563 -0.1794 0.36789 -0.17778 C 0.37309 -0.17407 0.37535 -0.16574 0.37969 -0.16041 C 0.38785 -0.15023 0.38889 -0.15208 0.39757 -0.14444 C 0.40834 -0.13495 0.41337 -0.1287 0.42118 -0.11597 C 0.42309 -0.10648 0.42743 -0.1 0.42969 -0.09051 C 0.43073 -0.08102 0.43212 -0.07153 0.43316 -0.06204 C 0.42848 -0.03079 0.40417 -0.01551 0.38212 -0.01273 C 0.3658 -0.02176 0.36702 -0.01921 0.36302 -0.03981 C 0.36111 -0.06065 0.35903 -0.06412 0.36302 -0.08426 C 0.36511 -0.0956 0.37101 -0.10509 0.37622 -0.11435 C 0.38177 -0.1243 0.38768 -0.13403 0.39393 -0.14282 C 0.39653 -0.14606 0.39896 -0.14907 0.40122 -0.15254 C 0.40348 -0.15602 0.40434 -0.16111 0.40712 -0.16366 C 0.41632 -0.17245 0.4283 -0.17569 0.43907 -0.17778 C 0.44792 -0.17731 0.45677 -0.17754 0.46545 -0.17616 C 0.47466 -0.17477 0.47813 -0.16065 0.48577 -0.15717 C 0.48976 -0.15324 0.49202 -0.14629 0.49636 -0.14282 C 0.49914 -0.14051 0.50261 -0.14074 0.50573 -0.13981 C 0.51268 -0.14074 0.51945 -0.14074 0.52622 -0.14282 C 0.52969 -0.14398 0.53577 -0.1493 0.53577 -0.1493 C 0.54532 -0.16597 0.5573 -0.18102 0.56424 -0.2 C 0.56615 -0.21481 0.56598 -0.22963 0.56789 -0.24444 C 0.5691 -0.26435 0.57153 -0.28333 0.57257 -0.30324 C 0.57136 -0.33009 0.57431 -0.33541 0.55591 -0.34143 C 0.54323 -0.33912 0.52952 -0.3368 0.5165 -0.33333 C 0.51459 -0.33287 0.50018 -0.32731 0.49514 -0.32708 C 0.48264 -0.32616 0.4698 -0.32592 0.45712 -0.32546 C 0.45539 -0.32222 0.4533 -0.31666 0.44983 -0.3206 " pathEditMode="relative" ptsTypes="ffffffffffffffffffffffffffffffffffffffffffffA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2118 0.00995 0.03993 -0.01366 0.05937 -0.01899 C 0.06944 -0.02917 0.08194 -0.03264 0.09271 -0.04121 C 0.10174 -0.0595 0.1191 -0.07987 0.13212 -0.09213 C 0.14653 -0.10579 0.15816 -0.11297 0.16545 -0.13496 C 0.16823 -0.15625 0.16424 -0.1676 0.1559 -0.18403 C 0.1434 -0.20857 0.1309 -0.22686 0.11059 -0.23959 C 0.0901 -0.23565 0.11753 -0.2426 0.08437 -0.22061 C 0.07587 -0.21482 0.0743 -0.21505 0.06771 -0.20625 C 0.06007 -0.19607 0.05868 -0.1794 0.05226 -0.16829 C 0.04774 -0.15024 0.06094 -0.12454 0.075 -0.12223 C 0.08559 -0.12061 0.10712 -0.11899 0.10712 -0.11899 C 0.12552 -0.12338 0.14375 -0.12871 0.1618 -0.13496 C 0.17101 -0.15139 0.17726 -0.1595 0.18924 -0.17292 C 0.19167 -0.1757 0.19392 -0.17825 0.19635 -0.18102 C 0.20017 -0.18542 0.20712 -0.19514 0.20712 -0.19514 C 0.20903 -0.20163 0.21111 -0.20788 0.21302 -0.21436 C 0.21389 -0.2169 0.21545 -0.22223 0.21545 -0.22223 C 0.21701 -0.23473 0.21771 -0.23496 0.21545 -0.2507 C 0.21042 -0.28588 0.1684 -0.29422 0.14757 -0.29838 C 0.11458 -0.29676 0.09479 -0.2919 0.06424 -0.28102 C 0.05538 -0.26922 0.04305 -0.2595 0.03559 -0.24607 C 0.03194 -0.23959 0.02951 -0.23218 0.02604 -0.22547 C 0.02378 -0.21575 0.0224 -0.20764 0.01892 -0.19838 C 0.01788 -0.19144 0.01562 -0.18473 0.01545 -0.17778 C 0.01476 -0.13959 0.0158 -0.09838 0.025 -0.06181 C 0.02708 -0.05394 0.025 -0.05163 0.02969 -0.04283 C 0.04167 -0.02038 0.07187 0.00787 0.09271 0.01111 C 0.10156 0.01643 0.10399 0.01736 0.1118 0.02384 C 0.11545 0.02685 0.11858 0.03125 0.12257 0.03333 C 0.15399 0.04907 0.1191 0.03263 0.14635 0.04282 C 0.15451 0.04583 0.16163 0.05069 0.17014 0.05231 C 0.18108 0.0574 0.19201 0.05694 0.20347 0.05879 C 0.23281 0.06342 0.2625 0.06342 0.29167 0.0699 C 0.33316 0.06828 0.37396 0.06944 0.41545 0.06666 C 0.42934 0.06365 0.44323 0.06018 0.45712 0.05717 C 0.47309 0.05023 0.48802 0.04166 0.50469 0.03819 C 0.51476 0.03379 0.52587 0.03217 0.53437 0.02384 C 0.54774 0.01064 0.53785 0.01504 0.55712 0.00486 C 0.57587 -0.0051 0.55712 0.01111 0.5809 -0.00625 C 0.59167 -0.01413 0.59896 -0.02778 0.60833 -0.03797 C 0.61597 -0.0463 0.62465 -0.05325 0.63212 -0.06181 C 0.63524 -0.06551 0.63733 -0.07061 0.64045 -0.07454 C 0.64444 -0.08658 0.64774 -0.10209 0.65347 -0.11274 C 0.65746 -0.12825 0.66094 -0.14399 0.66302 -0.16019 C 0.66076 -0.20788 0.66406 -0.21436 0.64878 -0.24908 C 0.64722 -0.25695 0.64496 -0.26158 0.64167 -0.26829 C 0.63906 -0.27362 0.63403 -0.28588 0.6309 -0.28889 C 0.62413 -0.29538 0.62118 -0.297 0.61424 -0.30163 C 0.58819 -0.29977 0.59219 -0.29792 0.56302 -0.30625 C 0.56163 -0.30672 0.56059 -0.30857 0.55937 -0.3095 C 0.55087 -0.31528 0.54913 -0.3132 0.5368 -0.31436 C 0.53246 -0.31806 0.53246 -0.31899 0.52604 -0.31899 C 0.52483 -0.31899 0.52257 -0.31737 0.52257 -0.31737 " pathEditMode="relative" ptsTypes="fffffffffffffffffffffffffffffffffffffffffffffffffffffA">
                                      <p:cBhvr>
                                        <p:cTn id="77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2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9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3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7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1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14554"/>
            <a:ext cx="7239000" cy="424118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ČMOLÍKOVÁ,S. REMUTOVÁ,P. SLAPNIČKOVÁ, H. </a:t>
            </a:r>
            <a:r>
              <a:rPr lang="cs-CZ" sz="2000" i="1" dirty="0" smtClean="0"/>
              <a:t>Český jazyk pro sedmý ročník zvláštní školy. </a:t>
            </a:r>
            <a:r>
              <a:rPr lang="cs-CZ" sz="2000" dirty="0" smtClean="0"/>
              <a:t>Praha: Septima, 1996. ISBN 80-85801-64-7.</a:t>
            </a:r>
          </a:p>
          <a:p>
            <a:r>
              <a:rPr lang="cs-CZ" sz="2000" dirty="0" smtClean="0"/>
              <a:t>Snímekč.3:</a:t>
            </a:r>
          </a:p>
          <a:p>
            <a:pPr>
              <a:buNone/>
            </a:pPr>
            <a:r>
              <a:rPr lang="cs-CZ" sz="2000" dirty="0" smtClean="0"/>
              <a:t>    </a:t>
            </a:r>
            <a:r>
              <a:rPr lang="en-US" sz="2000" dirty="0" smtClean="0"/>
              <a:t>[</a:t>
            </a:r>
            <a:r>
              <a:rPr lang="cs-CZ" sz="2000" dirty="0" smtClean="0"/>
              <a:t>cit. 2012-12-01</a:t>
            </a:r>
            <a:r>
              <a:rPr lang="en-US" sz="2000" dirty="0" smtClean="0"/>
              <a:t>] </a:t>
            </a:r>
            <a:r>
              <a:rPr lang="cs-CZ" sz="2000" dirty="0" smtClean="0"/>
              <a:t>obrázek turisty použit z galerie Office</a:t>
            </a:r>
            <a:endParaRPr lang="cs-CZ" sz="2000" dirty="0"/>
          </a:p>
          <a:p>
            <a:r>
              <a:rPr lang="cs-CZ" sz="2000" dirty="0" smtClean="0"/>
              <a:t>Snímek č.4: </a:t>
            </a:r>
          </a:p>
          <a:p>
            <a:pPr>
              <a:buNone/>
            </a:pPr>
            <a:r>
              <a:rPr lang="cs-CZ" sz="2000" dirty="0" smtClean="0"/>
              <a:t>    </a:t>
            </a:r>
            <a:r>
              <a:rPr lang="en-US" sz="2000" dirty="0" smtClean="0"/>
              <a:t>[</a:t>
            </a:r>
            <a:r>
              <a:rPr lang="cs-CZ" sz="2000" dirty="0" smtClean="0"/>
              <a:t>cit. 2012-12-01</a:t>
            </a:r>
            <a:r>
              <a:rPr lang="en-US" sz="2000" dirty="0" smtClean="0"/>
              <a:t>] </a:t>
            </a:r>
            <a:r>
              <a:rPr lang="cs-CZ" sz="2000" dirty="0" smtClean="0"/>
              <a:t>obrázek babičky použit z galerie Office   </a:t>
            </a:r>
          </a:p>
          <a:p>
            <a:r>
              <a:rPr lang="cs-CZ" sz="2000" dirty="0" smtClean="0"/>
              <a:t>Snímek č.5: </a:t>
            </a:r>
          </a:p>
          <a:p>
            <a:pPr>
              <a:buNone/>
            </a:pPr>
            <a:r>
              <a:rPr lang="cs-CZ" sz="2000" dirty="0" smtClean="0"/>
              <a:t>    </a:t>
            </a:r>
            <a:r>
              <a:rPr lang="en-US" sz="2000" dirty="0" smtClean="0"/>
              <a:t>[</a:t>
            </a:r>
            <a:r>
              <a:rPr lang="cs-CZ" sz="2000" dirty="0" smtClean="0"/>
              <a:t>cit. 2012-12-01</a:t>
            </a:r>
            <a:r>
              <a:rPr lang="en-US" sz="2000" dirty="0" smtClean="0"/>
              <a:t>] </a:t>
            </a:r>
            <a:r>
              <a:rPr lang="cs-CZ" sz="2000" dirty="0" smtClean="0"/>
              <a:t>obrázek Mikuláše použit z galerie Office   </a:t>
            </a:r>
          </a:p>
          <a:p>
            <a:r>
              <a:rPr lang="cs-CZ" sz="2000" dirty="0" smtClean="0"/>
              <a:t>Citováno </a:t>
            </a:r>
            <a:r>
              <a:rPr lang="cs-CZ" sz="2000" dirty="0"/>
              <a:t>dne </a:t>
            </a:r>
            <a:r>
              <a:rPr lang="cs-CZ" sz="2000" dirty="0" smtClean="0"/>
              <a:t>01.12.2012</a:t>
            </a:r>
            <a:endParaRPr lang="cs-CZ" sz="2000" dirty="0"/>
          </a:p>
          <a:p>
            <a:pPr marL="6858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57224" y="857232"/>
            <a:ext cx="7024744" cy="7858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 fontScale="67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Použité zdroje</a:t>
            </a:r>
            <a:b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88289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88</TotalTime>
  <Words>319</Words>
  <Application>Microsoft Office PowerPoint</Application>
  <PresentationFormat>Předvádění na obrazovce (4:3)</PresentationFormat>
  <Paragraphs>60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VY_32_INOVACE_01_ČESKÝ JAZYK </vt:lpstr>
      <vt:lpstr>            Pádové otázky</vt:lpstr>
      <vt:lpstr>Snímek 3</vt:lpstr>
      <vt:lpstr>             Zkouška  pádových  otázek</vt:lpstr>
      <vt:lpstr>        Zkouška  pádových  otázek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VY_32_INOVACE_01_ČESKÝ JAZYK </dc:title>
  <dc:creator>Jarda</dc:creator>
  <cp:lastModifiedBy>Jarda</cp:lastModifiedBy>
  <cp:revision>41</cp:revision>
  <dcterms:created xsi:type="dcterms:W3CDTF">2013-02-12T13:38:50Z</dcterms:created>
  <dcterms:modified xsi:type="dcterms:W3CDTF">2013-02-14T18:52:15Z</dcterms:modified>
</cp:coreProperties>
</file>