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8" r:id="rId3"/>
    <p:sldId id="259" r:id="rId4"/>
    <p:sldId id="264" r:id="rId5"/>
    <p:sldId id="260" r:id="rId6"/>
    <p:sldId id="261" r:id="rId7"/>
    <p:sldId id="262" r:id="rId8"/>
    <p:sldId id="25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487E-E2CA-48C4-9257-4BA89C3CF08A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487E-E2CA-48C4-9257-4BA89C3CF08A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487E-E2CA-48C4-9257-4BA89C3CF08A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487E-E2CA-48C4-9257-4BA89C3CF08A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487E-E2CA-48C4-9257-4BA89C3CF08A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487E-E2CA-48C4-9257-4BA89C3CF08A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487E-E2CA-48C4-9257-4BA89C3CF08A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487E-E2CA-48C4-9257-4BA89C3CF08A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487E-E2CA-48C4-9257-4BA89C3CF08A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487E-E2CA-48C4-9257-4BA89C3CF08A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487E-E2CA-48C4-9257-4BA89C3CF08A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48487E-E2CA-48C4-9257-4BA89C3CF08A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vetovanej.cz/wp-content/uploads/pes.jpg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571472" y="785794"/>
            <a:ext cx="7715304" cy="147002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45720" tIns="0" rIns="4572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2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VY_32_INOVACE_05_ČESKÝ JAZYK</a:t>
            </a:r>
            <a:endParaRPr kumimoji="0" lang="cs-CZ" sz="4200" b="1" i="0" u="none" strike="noStrike" kern="1200" cap="all" spc="0" normalizeH="0" baseline="0" noProof="0" dirty="0">
              <a:ln w="500">
                <a:solidFill>
                  <a:schemeClr val="tx2">
                    <a:shade val="20000"/>
                    <a:satMod val="120000"/>
                  </a:schemeClr>
                </a:solidFill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Podnadpis 2"/>
          <p:cNvSpPr>
            <a:spLocks noGrp="1"/>
          </p:cNvSpPr>
          <p:nvPr>
            <p:ph type="subTitle" idx="1"/>
          </p:nvPr>
        </p:nvSpPr>
        <p:spPr>
          <a:xfrm>
            <a:off x="1357290" y="2786058"/>
            <a:ext cx="6572296" cy="3500960"/>
          </a:xfrm>
          <a:solidFill>
            <a:schemeClr val="accent4">
              <a:lumMod val="60000"/>
              <a:lumOff val="40000"/>
            </a:schemeClr>
          </a:solidFill>
          <a:ln>
            <a:solidFill>
              <a:schemeClr val="tx2">
                <a:lumMod val="25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</a:rPr>
              <a:t>Název školy : </a:t>
            </a:r>
            <a:r>
              <a:rPr lang="cs-CZ" sz="2000" b="1" dirty="0" smtClean="0">
                <a:solidFill>
                  <a:schemeClr val="tx2">
                    <a:lumMod val="10000"/>
                  </a:schemeClr>
                </a:solidFill>
              </a:rPr>
              <a:t>SPECIÁLNÍ  ZÁKLADNÍ A MATEŘSKÁ            </a:t>
            </a:r>
          </a:p>
          <a:p>
            <a:pPr algn="l"/>
            <a:r>
              <a:rPr lang="cs-CZ" sz="2000" b="1" dirty="0" smtClean="0">
                <a:solidFill>
                  <a:schemeClr val="tx2">
                    <a:lumMod val="10000"/>
                  </a:schemeClr>
                </a:solidFill>
              </a:rPr>
              <a:t>                        ŠKOLA   VARNSDORF</a:t>
            </a:r>
          </a:p>
          <a:p>
            <a:pPr algn="l"/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</a:rPr>
              <a:t>Autor  :  Jaroslav Bezděk, </a:t>
            </a:r>
            <a:r>
              <a:rPr lang="cs-CZ" sz="2000" dirty="0" smtClean="0">
                <a:solidFill>
                  <a:schemeClr val="bg1"/>
                </a:solidFill>
              </a:rPr>
              <a:t>2012 – 12 – 01</a:t>
            </a:r>
          </a:p>
          <a:p>
            <a:pPr algn="l"/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</a:rPr>
              <a:t>Název :  VY_32_INOVACE_05_Český jazyk</a:t>
            </a:r>
          </a:p>
          <a:p>
            <a:pPr algn="l"/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</a:rPr>
              <a:t>Téma :   Skloňování podstatných jmen rodu ženského</a:t>
            </a:r>
          </a:p>
          <a:p>
            <a:pPr algn="l"/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</a:rPr>
              <a:t>Číslo projektu:  CZ.1.07/1.4.00/21.0640</a:t>
            </a:r>
          </a:p>
          <a:p>
            <a:pPr algn="l"/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</a:rPr>
              <a:t>Anotace:  Materiál je určen pro7 .třídu, slouží k procvičení  	 	  probrané látky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504056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cs-C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cs-C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cs-C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</a:t>
            </a:r>
            <a:r>
              <a:rPr lang="cs-CZ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Skloňování podstatných jmen</a:t>
            </a:r>
            <a:endParaRPr lang="cs-CZ" sz="4400" dirty="0">
              <a:ln w="11430">
                <a:solidFill>
                  <a:schemeClr val="tx1"/>
                </a:solidFill>
              </a:ln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319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            </a:t>
            </a:r>
            <a:r>
              <a:rPr lang="cs-CZ" sz="3600" b="1" u="sng" dirty="0" smtClean="0">
                <a:solidFill>
                  <a:srgbClr val="FF0000"/>
                </a:solidFill>
              </a:rPr>
              <a:t>Z A P A M AT U J T E    S I  !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              </a:t>
            </a:r>
            <a:r>
              <a:rPr lang="cs-CZ" b="1" dirty="0" smtClean="0"/>
              <a:t>Skloňování </a:t>
            </a:r>
            <a:r>
              <a:rPr lang="cs-CZ" b="1" dirty="0"/>
              <a:t>podstatných jmen</a:t>
            </a:r>
          </a:p>
          <a:p>
            <a:pPr algn="just"/>
            <a:r>
              <a:rPr lang="cs-CZ" dirty="0"/>
              <a:t>Podstatná jména se v češtině skloňují podle systému vzorů pro skloňování podstatných jmen. Všechna podstatná jména v českém jazyce mají svůj rod </a:t>
            </a:r>
            <a:r>
              <a:rPr lang="cs-CZ" dirty="0" smtClean="0"/>
              <a:t>–</a:t>
            </a:r>
          </a:p>
          <a:p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mužský                   </a:t>
            </a:r>
            <a:r>
              <a:rPr lang="cs-CZ" sz="2000" i="1" dirty="0" smtClean="0">
                <a:solidFill>
                  <a:schemeClr val="bg2">
                    <a:lumMod val="10000"/>
                  </a:schemeClr>
                </a:solidFill>
              </a:rPr>
              <a:t>ptáme se </a:t>
            </a:r>
            <a:r>
              <a:rPr lang="cs-CZ" sz="2000" dirty="0" smtClean="0">
                <a:solidFill>
                  <a:srgbClr val="FF0000"/>
                </a:solidFill>
              </a:rPr>
              <a:t>TEN            chlapec            </a:t>
            </a:r>
          </a:p>
          <a:p>
            <a:r>
              <a:rPr lang="cs-CZ" dirty="0" smtClean="0"/>
              <a:t> </a:t>
            </a:r>
            <a:r>
              <a:rPr lang="cs-CZ" dirty="0">
                <a:solidFill>
                  <a:srgbClr val="FF0000"/>
                </a:solidFill>
              </a:rPr>
              <a:t>ženský </a:t>
            </a:r>
            <a:r>
              <a:rPr lang="cs-CZ" dirty="0" smtClean="0">
                <a:solidFill>
                  <a:srgbClr val="FF0000"/>
                </a:solidFill>
              </a:rPr>
              <a:t>                    </a:t>
            </a:r>
            <a:r>
              <a:rPr lang="cs-CZ" sz="2000" i="1" dirty="0" smtClean="0"/>
              <a:t>ptáme  </a:t>
            </a:r>
            <a:r>
              <a:rPr lang="cs-CZ" sz="2000" dirty="0" smtClean="0"/>
              <a:t>se</a:t>
            </a:r>
            <a:r>
              <a:rPr lang="cs-CZ" sz="2000" dirty="0" smtClean="0">
                <a:solidFill>
                  <a:srgbClr val="FF0000"/>
                </a:solidFill>
              </a:rPr>
              <a:t> TA             dívka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 střední                    </a:t>
            </a:r>
            <a:r>
              <a:rPr lang="cs-CZ" sz="2000" i="1" dirty="0" smtClean="0"/>
              <a:t>ptáme se </a:t>
            </a:r>
            <a:r>
              <a:rPr lang="cs-CZ" sz="2000" dirty="0" smtClean="0">
                <a:solidFill>
                  <a:srgbClr val="FF0000"/>
                </a:solidFill>
              </a:rPr>
              <a:t>TO              dítě</a:t>
            </a:r>
          </a:p>
          <a:p>
            <a:pPr algn="just"/>
            <a:r>
              <a:rPr lang="cs-CZ" dirty="0" smtClean="0"/>
              <a:t>Při </a:t>
            </a:r>
            <a:r>
              <a:rPr lang="cs-CZ" dirty="0"/>
              <a:t>skloňování českých podstatných jmen tedy </a:t>
            </a:r>
            <a:r>
              <a:rPr lang="cs-CZ" dirty="0" smtClean="0"/>
              <a:t>    nejprve </a:t>
            </a:r>
            <a:r>
              <a:rPr lang="cs-CZ" dirty="0"/>
              <a:t>určíme příslušný rod a následně podstatné jméno skloňujeme podle odpovídajícího vzoru, který vybereme na základě zakončení skloňovaného podstatného jména v prvním </a:t>
            </a:r>
            <a:r>
              <a:rPr lang="cs-CZ" dirty="0" smtClean="0"/>
              <a:t>pádě.</a:t>
            </a:r>
            <a:endParaRPr lang="cs-CZ" dirty="0"/>
          </a:p>
          <a:p>
            <a:endParaRPr lang="cs-CZ" b="1" dirty="0" smtClean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746611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48072"/>
          </a:xfrm>
        </p:spPr>
        <p:txBody>
          <a:bodyPr>
            <a:noAutofit/>
          </a:bodyPr>
          <a:lstStyle/>
          <a:p>
            <a:r>
              <a:rPr lang="cs-CZ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Skloňování podstatných jmen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15880"/>
          </a:xfrm>
        </p:spPr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příklad</a:t>
            </a:r>
          </a:p>
          <a:p>
            <a:r>
              <a:rPr lang="cs-CZ" b="1" dirty="0" smtClean="0"/>
              <a:t>Rod mužský-    TEN  autobus</a:t>
            </a:r>
          </a:p>
          <a:p>
            <a:endParaRPr lang="cs-CZ" b="1" dirty="0"/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smtClean="0"/>
              <a:t>Rod ženský-      TA dívka</a:t>
            </a:r>
          </a:p>
          <a:p>
            <a:endParaRPr lang="cs-CZ" b="1" dirty="0">
              <a:solidFill>
                <a:srgbClr val="002060"/>
              </a:solidFill>
            </a:endParaRPr>
          </a:p>
          <a:p>
            <a:endParaRPr lang="cs-CZ" b="1" dirty="0" smtClean="0">
              <a:solidFill>
                <a:srgbClr val="002060"/>
              </a:solidFill>
            </a:endParaRPr>
          </a:p>
          <a:p>
            <a:endParaRPr lang="cs-CZ" b="1" dirty="0" smtClean="0">
              <a:solidFill>
                <a:srgbClr val="002060"/>
              </a:solidFill>
            </a:endParaRPr>
          </a:p>
          <a:p>
            <a:r>
              <a:rPr lang="cs-CZ" b="1" dirty="0" smtClean="0"/>
              <a:t>Rod střední-    To letadlo</a:t>
            </a:r>
            <a:endParaRPr lang="cs-CZ" dirty="0"/>
          </a:p>
        </p:txBody>
      </p:sp>
      <p:pic>
        <p:nvPicPr>
          <p:cNvPr id="1026" name="Picture 2" descr="C:\Program Files\Microsoft Office\MEDIA\CAGCAT10\j0183328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80308" y="885647"/>
            <a:ext cx="2886695" cy="181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Program Files\Microsoft Office\MEDIA\CAGCAT10\j0186348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700160"/>
            <a:ext cx="1289050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Program Files\Microsoft Office\MEDIA\CAGCAT10\j0233070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20839" y="4725144"/>
            <a:ext cx="2962275" cy="1484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3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48148E-6 C -0.00365 -0.0037 -0.00695 -0.00787 -0.01077 -0.01111 C -0.01215 -0.01227 -0.01389 -0.0118 -0.01545 -0.01273 C -0.02344 -0.01736 -0.03247 -0.02199 -0.04045 -0.02708 C -0.0474 -0.03148 -0.0408 -0.02847 -0.04757 -0.03495 C -0.05434 -0.04143 -0.06285 -0.04004 -0.07014 -0.04444 C -0.08715 -0.05463 -0.08577 -0.05625 -0.10243 -0.05879 C -0.13229 -0.06944 -0.14584 -0.10393 -0.16094 -0.13657 C -0.1658 -0.14745 -0.17153 -0.15139 -0.17761 -0.16041 C -0.19358 -0.18495 -0.19913 -0.19236 -0.22396 -0.19514 C -0.25278 -0.20578 -0.29323 -0.19629 -0.32257 -0.19514 C -0.33577 -0.19236 -0.35035 -0.18866 -0.36302 -0.18264 C -0.39566 -0.16736 -0.37118 -0.17453 -0.39636 -0.16828 C -0.39913 -0.1662 -0.40174 -0.16366 -0.40469 -0.1618 C -0.40903 -0.15903 -0.41372 -0.15694 -0.41788 -0.15393 C -0.4257 -0.14815 -0.43125 -0.13889 -0.43924 -0.13333 C -0.44115 -0.12963 -0.44288 -0.12569 -0.44514 -0.12222 C -0.44653 -0.12014 -0.44879 -0.11944 -0.45 -0.11736 C -0.45209 -0.11412 -0.45278 -0.10972 -0.45486 -0.10625 C -0.46337 -0.09097 -0.47396 -0.07662 -0.48334 -0.0618 C -0.49827 -0.03819 -0.51215 -0.01342 -0.52622 0.01111 C -0.53993 0.03519 -0.55313 0.06922 -0.57743 0.07454 C -0.58542 0.07246 -0.5934 0.07084 -0.60122 0.06829 C -0.62795 0.05949 -0.64271 0.02361 -0.65122 -0.00787 C -0.65399 -0.01805 -0.65469 -0.02847 -0.65834 -0.03819 C -0.65799 -0.05671 -0.65781 -0.07523 -0.65712 -0.09375 C -0.65677 -0.10046 -0.65434 -0.10671 -0.65243 -0.11273 C -0.64757 -0.12801 -0.63941 -0.15416 -0.6309 -0.16828 C -0.61476 -0.19491 -0.58785 -0.20116 -0.56424 -0.20625 C -0.54149 -0.21666 -0.49132 -0.21782 -0.47136 -0.21898 C -0.45122 -0.22361 -0.43143 -0.2294 -0.41181 -0.23657 C -0.39271 -0.25208 -0.37049 -0.26759 -0.35469 -0.28889 C -0.32726 -0.32569 -0.34792 -0.3081 -0.33212 -0.3206 C -0.31424 -0.35648 -0.3224 -0.34421 -0.31077 -0.36041 C -0.30556 -0.375 -0.3033 -0.38796 -0.30018 -0.40324 C -0.29774 -0.42893 -0.30226 -0.45092 -0.30955 -0.47453 C -0.31111 -0.4794 -0.31181 -0.48495 -0.31424 -0.48889 C -0.31788 -0.49467 -0.32205 -0.5 -0.325 -0.50625 C -0.3349 -0.52708 -0.33212 -0.52361 -0.34757 -0.53495 C -0.35 -0.5368 -0.35191 -0.54028 -0.35469 -0.5412 C -0.37361 -0.54745 -0.38629 -0.54606 -0.40955 -0.54768 C -0.41302 -0.54815 -0.41667 -0.54907 -0.42014 -0.5493 C -0.42934 -0.55 -0.43854 -0.54953 -0.44757 -0.55069 C -0.45504 -0.55162 -0.4632 -0.55787 -0.47014 -0.56041 C -0.48021 -0.56412 -0.48577 -0.56319 -0.4941 -0.56991 C -0.4974 -0.57268 -0.50347 -0.5794 -0.50347 -0.5794 C -0.5099 -0.59629 -0.50955 -0.61319 -0.5059 -0.63171 C -0.50504 -0.63634 -0.5033 -0.64676 -0.5 -0.65069 C -0.49722 -0.65393 -0.49254 -0.65393 -0.48924 -0.65555 C -0.48038 -0.66018 -0.4717 -0.66528 -0.46302 -0.66991 C -0.44358 -0.68032 -0.42274 -0.68796 -0.40243 -0.69514 C -0.37518 -0.70463 -0.39931 -0.69977 -0.37847 -0.70324 C -0.34462 -0.71528 -0.30677 -0.72106 -0.27136 -0.72708 C -0.26788 -0.72662 -0.21997 -0.72268 -0.2059 -0.71898 C -0.19618 -0.71643 -0.18959 -0.70833 -0.17969 -0.70486 C -0.15625 -0.69653 -0.12465 -0.68403 -0.10608 -0.6618 C -0.08438 -0.63634 -0.07431 -0.59953 -0.06788 -0.56342 C -0.06615 -0.54398 -0.06511 -0.52453 -0.06424 -0.50486 C -0.06337 -0.43403 -0.06094 -0.37037 -0.06424 -0.3 C -0.06563 -0.27176 -0.06649 -0.28588 -0.0691 -0.26342 C -0.07084 -0.24768 -0.07379 -0.21597 -0.07379 -0.21597 C -0.07327 -0.17361 -0.0757 -0.1331 -0.0691 -0.09213 C -0.06875 -0.08472 -0.0691 -0.07708 -0.06788 -0.06991 C -0.06667 -0.06273 -0.06181 -0.0493 -0.06181 -0.0493 C -0.05781 -0.00764 -0.03281 0.0213 -0.01181 0.04931 C -0.00938 0.04884 -0.00695 0.04908 -0.00469 0.04769 C -0.00156 0.04584 0.00364 0.03959 0.00364 0.03959 C 0.00538 0.02871 0.00555 0.0331 0.00243 0.0206 C -0.00243 0.00139 -0.00573 0.00764 5.55556E-7 -1.48148E-6 Z " pathEditMode="relative" ptsTypes="fffffffffffffffffffffffffffffffffffffffffffffffffffffffffffffffffffff">
                                      <p:cBhvr>
                                        <p:cTn id="48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229600" cy="576064"/>
          </a:xfrm>
        </p:spPr>
        <p:txBody>
          <a:bodyPr>
            <a:normAutofit/>
          </a:bodyPr>
          <a:lstStyle/>
          <a:p>
            <a:r>
              <a:rPr lang="cs-CZ" sz="3200" b="1" spc="5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Vzory  skloňování   podstatných  jmen</a:t>
            </a:r>
            <a:endParaRPr lang="cs-CZ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271864"/>
          </a:xfrm>
        </p:spPr>
        <p:txBody>
          <a:bodyPr/>
          <a:lstStyle/>
          <a:p>
            <a:pPr algn="just"/>
            <a:r>
              <a:rPr lang="cs-CZ" dirty="0"/>
              <a:t>Česká podstatná jména se skloňují podle vzorů příslušejících pro daný rod podstatných jmen. Vzory jsou seskupeny zvlášť pro </a:t>
            </a:r>
            <a:endParaRPr lang="cs-CZ" dirty="0" smtClean="0"/>
          </a:p>
          <a:p>
            <a:pPr algn="just"/>
            <a:r>
              <a:rPr lang="cs-CZ" b="1" dirty="0" smtClean="0">
                <a:solidFill>
                  <a:srgbClr val="FF0000"/>
                </a:solidFill>
              </a:rPr>
              <a:t>mužský </a:t>
            </a:r>
            <a:r>
              <a:rPr lang="cs-CZ" b="1" dirty="0">
                <a:solidFill>
                  <a:srgbClr val="FF0000"/>
                </a:solidFill>
              </a:rPr>
              <a:t>rod </a:t>
            </a:r>
            <a:r>
              <a:rPr lang="cs-CZ" i="1" dirty="0">
                <a:solidFill>
                  <a:srgbClr val="FF0000"/>
                </a:solidFill>
              </a:rPr>
              <a:t>životný, </a:t>
            </a:r>
            <a:endParaRPr lang="cs-CZ" i="1" dirty="0" smtClean="0">
              <a:solidFill>
                <a:srgbClr val="FF0000"/>
              </a:solidFill>
            </a:endParaRPr>
          </a:p>
          <a:p>
            <a:pPr algn="just"/>
            <a:r>
              <a:rPr lang="cs-CZ" b="1" dirty="0" smtClean="0">
                <a:solidFill>
                  <a:srgbClr val="FF0000"/>
                </a:solidFill>
              </a:rPr>
              <a:t>mužský </a:t>
            </a:r>
            <a:r>
              <a:rPr lang="cs-CZ" b="1" dirty="0">
                <a:solidFill>
                  <a:srgbClr val="FF0000"/>
                </a:solidFill>
              </a:rPr>
              <a:t>rod </a:t>
            </a:r>
            <a:r>
              <a:rPr lang="cs-CZ" i="1" dirty="0">
                <a:solidFill>
                  <a:srgbClr val="FF0000"/>
                </a:solidFill>
              </a:rPr>
              <a:t>neživotný, </a:t>
            </a:r>
            <a:endParaRPr lang="cs-CZ" i="1" dirty="0" smtClean="0">
              <a:solidFill>
                <a:srgbClr val="FF0000"/>
              </a:solidFill>
            </a:endParaRPr>
          </a:p>
          <a:p>
            <a:pPr algn="just"/>
            <a:r>
              <a:rPr lang="cs-CZ" b="1" dirty="0" smtClean="0">
                <a:solidFill>
                  <a:srgbClr val="FF0000"/>
                </a:solidFill>
              </a:rPr>
              <a:t>ženský </a:t>
            </a:r>
            <a:r>
              <a:rPr lang="cs-CZ" b="1" dirty="0">
                <a:solidFill>
                  <a:srgbClr val="FF0000"/>
                </a:solidFill>
              </a:rPr>
              <a:t>rod </a:t>
            </a:r>
          </a:p>
          <a:p>
            <a:pPr algn="just"/>
            <a:r>
              <a:rPr lang="cs-CZ" b="1" dirty="0" smtClean="0">
                <a:solidFill>
                  <a:srgbClr val="FF0000"/>
                </a:solidFill>
              </a:rPr>
              <a:t>střední rod</a:t>
            </a:r>
          </a:p>
          <a:p>
            <a:pPr algn="just"/>
            <a:r>
              <a:rPr lang="cs-CZ" dirty="0"/>
              <a:t>V</a:t>
            </a:r>
            <a:r>
              <a:rPr lang="cs-CZ" dirty="0" smtClean="0"/>
              <a:t> </a:t>
            </a:r>
            <a:r>
              <a:rPr lang="cs-CZ" dirty="0"/>
              <a:t>hranaté závorce jsou uvedeny alternativní varianty k příslušnému vzoru. Čárkami jsou odděleny podvzory daného vzoru. V kulatých závorkách jsou uvedeny poznámky k některým vzorům.</a:t>
            </a:r>
          </a:p>
          <a:p>
            <a:endParaRPr lang="cs-CZ" dirty="0"/>
          </a:p>
        </p:txBody>
      </p:sp>
      <p:pic>
        <p:nvPicPr>
          <p:cNvPr id="2050" name="Picture 2" descr="C:\Program Files\Microsoft Office\MEDIA\CAGCAT10\j0195534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54775" y="2190750"/>
            <a:ext cx="1476375" cy="18176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71419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576064"/>
          </a:xfrm>
        </p:spPr>
        <p:txBody>
          <a:bodyPr>
            <a:noAutofit/>
          </a:bodyPr>
          <a:lstStyle/>
          <a:p>
            <a:r>
              <a:rPr lang="cs-CZ" sz="3200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Skloňování podstatných </a:t>
            </a:r>
            <a:r>
              <a:rPr lang="cs-CZ" sz="32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jmen rodu ženského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15880"/>
          </a:xfrm>
        </p:spPr>
        <p:txBody>
          <a:bodyPr/>
          <a:lstStyle/>
          <a:p>
            <a:r>
              <a:rPr lang="cs-CZ" sz="2800" b="1" u="sng" dirty="0" smtClean="0">
                <a:solidFill>
                  <a:srgbClr val="FF0000"/>
                </a:solidFill>
              </a:rPr>
              <a:t>Z A P A M AT U J T E    S I  !</a:t>
            </a:r>
          </a:p>
          <a:p>
            <a:r>
              <a:rPr lang="cs-CZ" sz="2800" dirty="0" smtClean="0"/>
              <a:t>Podstatná jména rodu ženského</a:t>
            </a:r>
            <a:r>
              <a:rPr lang="cs-CZ" sz="2800" dirty="0"/>
              <a:t> </a:t>
            </a:r>
            <a:r>
              <a:rPr lang="cs-CZ" sz="2800" dirty="0" smtClean="0"/>
              <a:t> -</a:t>
            </a:r>
            <a:r>
              <a:rPr lang="cs-CZ" b="1" dirty="0" smtClean="0"/>
              <a:t>Ženský </a:t>
            </a:r>
            <a:r>
              <a:rPr lang="cs-CZ" b="1" dirty="0"/>
              <a:t>rod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žena</a:t>
            </a:r>
            <a:r>
              <a:rPr lang="cs-CZ" dirty="0"/>
              <a:t>, Máňa, lidičky (pomnožné)</a:t>
            </a:r>
          </a:p>
          <a:p>
            <a:r>
              <a:rPr lang="cs-CZ" dirty="0"/>
              <a:t>růže [nůše | tabule | židle]</a:t>
            </a:r>
          </a:p>
          <a:p>
            <a:r>
              <a:rPr lang="cs-CZ" dirty="0"/>
              <a:t>píseň [skříň]</a:t>
            </a:r>
          </a:p>
          <a:p>
            <a:r>
              <a:rPr lang="cs-CZ" dirty="0"/>
              <a:t>kost [místnost], lidé (pomnožné)</a:t>
            </a:r>
          </a:p>
          <a:p>
            <a:r>
              <a:rPr lang="cs-CZ" dirty="0"/>
              <a:t>idea</a:t>
            </a:r>
          </a:p>
          <a:p>
            <a:r>
              <a:rPr lang="cs-CZ" dirty="0"/>
              <a:t>hajná (podle vzoru přídavného jména </a:t>
            </a:r>
            <a:r>
              <a:rPr lang="cs-CZ" i="1" dirty="0"/>
              <a:t>mladý</a:t>
            </a:r>
            <a:r>
              <a:rPr lang="cs-CZ" dirty="0"/>
              <a:t>)</a:t>
            </a:r>
          </a:p>
          <a:p>
            <a:r>
              <a:rPr lang="cs-CZ" dirty="0"/>
              <a:t>průvodčí (podle vzoru přídavného jména </a:t>
            </a:r>
            <a:r>
              <a:rPr lang="cs-CZ" i="1" dirty="0"/>
              <a:t>jarní</a:t>
            </a:r>
            <a:r>
              <a:rPr lang="cs-CZ" dirty="0"/>
              <a:t>)</a:t>
            </a:r>
          </a:p>
          <a:p>
            <a:endParaRPr lang="cs-CZ" b="1" dirty="0"/>
          </a:p>
        </p:txBody>
      </p:sp>
      <p:sp>
        <p:nvSpPr>
          <p:cNvPr id="10" name="Šipka doleva 9"/>
          <p:cNvSpPr/>
          <p:nvPr/>
        </p:nvSpPr>
        <p:spPr>
          <a:xfrm>
            <a:off x="5364088" y="2492896"/>
            <a:ext cx="714380" cy="27031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Šipka doleva 11"/>
          <p:cNvSpPr/>
          <p:nvPr/>
        </p:nvSpPr>
        <p:spPr>
          <a:xfrm>
            <a:off x="5364088" y="2948342"/>
            <a:ext cx="714380" cy="27031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Šipka doleva 12"/>
          <p:cNvSpPr/>
          <p:nvPr/>
        </p:nvSpPr>
        <p:spPr>
          <a:xfrm>
            <a:off x="3500430" y="3508155"/>
            <a:ext cx="714380" cy="27031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Šipka doleva 13"/>
          <p:cNvSpPr/>
          <p:nvPr/>
        </p:nvSpPr>
        <p:spPr>
          <a:xfrm>
            <a:off x="3500430" y="4413698"/>
            <a:ext cx="714380" cy="27031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Šipka doleva 14"/>
          <p:cNvSpPr/>
          <p:nvPr/>
        </p:nvSpPr>
        <p:spPr>
          <a:xfrm>
            <a:off x="7215206" y="4929198"/>
            <a:ext cx="714380" cy="27031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Šipka doleva 15"/>
          <p:cNvSpPr/>
          <p:nvPr/>
        </p:nvSpPr>
        <p:spPr>
          <a:xfrm>
            <a:off x="7164288" y="5373216"/>
            <a:ext cx="714380" cy="27031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Šipka doleva 10"/>
          <p:cNvSpPr/>
          <p:nvPr/>
        </p:nvSpPr>
        <p:spPr>
          <a:xfrm>
            <a:off x="5357818" y="4000504"/>
            <a:ext cx="714380" cy="27031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027" name="Picture 3" descr="C:\Program Files\Microsoft Office\MEDIA\CAGCAT10\j0090070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40" y="2143116"/>
            <a:ext cx="2014396" cy="25002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0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2000"/>
                            </p:stCondLst>
                            <p:childTnLst>
                              <p:par>
                                <p:cTn id="8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5000"/>
                            </p:stCondLst>
                            <p:childTnLst>
                              <p:par>
                                <p:cTn id="8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8000"/>
                            </p:stCondLst>
                            <p:childTnLst>
                              <p:par>
                                <p:cTn id="9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1000"/>
                            </p:stCondLst>
                            <p:childTnLst>
                              <p:par>
                                <p:cTn id="10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00042"/>
          </a:xfrm>
        </p:spPr>
        <p:txBody>
          <a:bodyPr>
            <a:normAutofit fontScale="90000"/>
          </a:bodyPr>
          <a:lstStyle/>
          <a:p>
            <a:r>
              <a:rPr lang="cs-CZ" sz="32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Skloňování podstatných jmen rodu ženského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82455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000" b="1" dirty="0" smtClean="0"/>
              <a:t>Jednotné číslo                                    VZOR</a:t>
            </a:r>
          </a:p>
          <a:p>
            <a:pPr>
              <a:buNone/>
            </a:pPr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1.pád</a:t>
            </a:r>
            <a:r>
              <a:rPr lang="cs-CZ" sz="2000" b="1" dirty="0" smtClean="0"/>
              <a:t>	  	</a:t>
            </a:r>
            <a:r>
              <a:rPr lang="cs-CZ" sz="2000" b="1" dirty="0" smtClean="0">
                <a:solidFill>
                  <a:srgbClr val="FF0000"/>
                </a:solidFill>
              </a:rPr>
              <a:t>žena		růže		píseň		kost</a:t>
            </a:r>
          </a:p>
          <a:p>
            <a:pPr>
              <a:buNone/>
            </a:pPr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2.pád</a:t>
            </a:r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		</a:t>
            </a:r>
            <a:r>
              <a:rPr lang="cs-CZ" sz="2000" b="1" dirty="0" smtClean="0">
                <a:solidFill>
                  <a:srgbClr val="FF0000"/>
                </a:solidFill>
              </a:rPr>
              <a:t>ženy		růže		písně		kosti</a:t>
            </a:r>
          </a:p>
          <a:p>
            <a:pPr>
              <a:buNone/>
            </a:pPr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3.pád</a:t>
            </a:r>
            <a:r>
              <a:rPr lang="cs-CZ" sz="2000" i="1" dirty="0" smtClean="0">
                <a:solidFill>
                  <a:srgbClr val="FF0000"/>
                </a:solidFill>
              </a:rPr>
              <a:t>		</a:t>
            </a:r>
            <a:r>
              <a:rPr lang="cs-CZ" sz="2000" b="1" dirty="0" smtClean="0">
                <a:solidFill>
                  <a:srgbClr val="FF0000"/>
                </a:solidFill>
              </a:rPr>
              <a:t>ženě		růži		písni		kosti</a:t>
            </a:r>
          </a:p>
          <a:p>
            <a:pPr>
              <a:buNone/>
            </a:pPr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4.pád		</a:t>
            </a:r>
            <a:r>
              <a:rPr lang="cs-CZ" sz="2000" b="1" dirty="0" smtClean="0">
                <a:solidFill>
                  <a:srgbClr val="FF0000"/>
                </a:solidFill>
              </a:rPr>
              <a:t>ženu		růži		píseň		kost</a:t>
            </a:r>
          </a:p>
          <a:p>
            <a:pPr>
              <a:buNone/>
            </a:pPr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5.pád	            </a:t>
            </a:r>
            <a:r>
              <a:rPr lang="cs-CZ" sz="2000" b="1" dirty="0" smtClean="0">
                <a:solidFill>
                  <a:srgbClr val="FF0000"/>
                </a:solidFill>
              </a:rPr>
              <a:t>    ženo!		růže!	                písni!                      kosti!</a:t>
            </a:r>
          </a:p>
          <a:p>
            <a:pPr>
              <a:buNone/>
            </a:pPr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6.pád                 </a:t>
            </a:r>
            <a:r>
              <a:rPr lang="cs-CZ" sz="2000" b="1" dirty="0" smtClean="0">
                <a:solidFill>
                  <a:srgbClr val="FF0000"/>
                </a:solidFill>
              </a:rPr>
              <a:t>o   ženě		růži		písni		kosti</a:t>
            </a:r>
          </a:p>
          <a:p>
            <a:pPr>
              <a:buNone/>
            </a:pPr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7.pád</a:t>
            </a:r>
            <a:r>
              <a:rPr lang="cs-CZ" sz="2000" b="1" dirty="0" smtClean="0">
                <a:solidFill>
                  <a:srgbClr val="FF0000"/>
                </a:solidFill>
              </a:rPr>
              <a:t>    		ženou		růží		písní		kostí</a:t>
            </a:r>
          </a:p>
        </p:txBody>
      </p:sp>
      <p:pic>
        <p:nvPicPr>
          <p:cNvPr id="3074" name="Picture 2" descr="C:\Program Files\Microsoft Office\MEDIA\CAGCAT10\j0195384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3714752"/>
            <a:ext cx="3000396" cy="27146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/>
          </a:bodyPr>
          <a:lstStyle/>
          <a:p>
            <a:r>
              <a:rPr lang="cs-CZ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Skloňování podstatných jmen rodu ženského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686800" cy="553880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000" b="1" dirty="0" smtClean="0"/>
              <a:t>Množné číslo                                      VZOR</a:t>
            </a:r>
          </a:p>
          <a:p>
            <a:pPr>
              <a:buNone/>
            </a:pPr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1.pád</a:t>
            </a:r>
            <a:r>
              <a:rPr lang="cs-CZ" sz="2000" b="1" dirty="0" smtClean="0"/>
              <a:t>	  	</a:t>
            </a:r>
            <a:r>
              <a:rPr lang="cs-CZ" sz="2000" b="1" dirty="0" smtClean="0">
                <a:solidFill>
                  <a:srgbClr val="FF0000"/>
                </a:solidFill>
              </a:rPr>
              <a:t>žen</a:t>
            </a:r>
            <a:r>
              <a:rPr lang="cs-CZ" sz="2000" b="1" dirty="0" smtClean="0"/>
              <a:t>y</a:t>
            </a:r>
            <a:r>
              <a:rPr lang="cs-CZ" sz="2000" b="1" dirty="0" smtClean="0">
                <a:solidFill>
                  <a:srgbClr val="FF0000"/>
                </a:solidFill>
              </a:rPr>
              <a:t>		růž</a:t>
            </a:r>
            <a:r>
              <a:rPr lang="cs-CZ" sz="2000" b="1" dirty="0" smtClean="0"/>
              <a:t>e</a:t>
            </a:r>
            <a:r>
              <a:rPr lang="cs-CZ" sz="2000" b="1" dirty="0" smtClean="0">
                <a:solidFill>
                  <a:srgbClr val="FF0000"/>
                </a:solidFill>
              </a:rPr>
              <a:t>		písn</a:t>
            </a:r>
            <a:r>
              <a:rPr lang="cs-CZ" sz="2000" b="1" dirty="0" smtClean="0"/>
              <a:t>ě</a:t>
            </a:r>
            <a:r>
              <a:rPr lang="cs-CZ" sz="2000" b="1" dirty="0" smtClean="0">
                <a:solidFill>
                  <a:srgbClr val="FF0000"/>
                </a:solidFill>
              </a:rPr>
              <a:t>		kost</a:t>
            </a:r>
            <a:r>
              <a:rPr lang="cs-CZ" sz="2000" b="1" dirty="0" smtClean="0"/>
              <a:t>i</a:t>
            </a:r>
          </a:p>
          <a:p>
            <a:pPr>
              <a:buNone/>
            </a:pPr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2.pád</a:t>
            </a:r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		</a:t>
            </a:r>
            <a:r>
              <a:rPr lang="cs-CZ" sz="2000" b="1" dirty="0" smtClean="0">
                <a:solidFill>
                  <a:srgbClr val="FF0000"/>
                </a:solidFill>
              </a:rPr>
              <a:t>žen		růž</a:t>
            </a:r>
            <a:r>
              <a:rPr lang="cs-CZ" sz="2000" b="1" dirty="0" smtClean="0"/>
              <a:t>í</a:t>
            </a:r>
            <a:r>
              <a:rPr lang="cs-CZ" sz="2000" b="1" dirty="0" smtClean="0">
                <a:solidFill>
                  <a:srgbClr val="FF0000"/>
                </a:solidFill>
              </a:rPr>
              <a:t>		písn</a:t>
            </a:r>
            <a:r>
              <a:rPr lang="cs-CZ" sz="2000" b="1" dirty="0" smtClean="0"/>
              <a:t>í</a:t>
            </a:r>
            <a:r>
              <a:rPr lang="cs-CZ" sz="2000" b="1" dirty="0" smtClean="0">
                <a:solidFill>
                  <a:srgbClr val="FF0000"/>
                </a:solidFill>
              </a:rPr>
              <a:t>		kost</a:t>
            </a:r>
            <a:r>
              <a:rPr lang="cs-CZ" sz="2000" b="1" dirty="0" smtClean="0"/>
              <a:t>í</a:t>
            </a:r>
          </a:p>
          <a:p>
            <a:pPr>
              <a:buNone/>
            </a:pPr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3.pád</a:t>
            </a:r>
            <a:r>
              <a:rPr lang="cs-CZ" sz="2000" i="1" dirty="0" smtClean="0">
                <a:solidFill>
                  <a:srgbClr val="FF0000"/>
                </a:solidFill>
              </a:rPr>
              <a:t>		</a:t>
            </a:r>
            <a:r>
              <a:rPr lang="cs-CZ" sz="2000" b="1" dirty="0" smtClean="0">
                <a:solidFill>
                  <a:srgbClr val="FF0000"/>
                </a:solidFill>
              </a:rPr>
              <a:t>ženám		růž</a:t>
            </a:r>
            <a:r>
              <a:rPr lang="cs-CZ" sz="2000" b="1" dirty="0" smtClean="0"/>
              <a:t>ím</a:t>
            </a:r>
            <a:r>
              <a:rPr lang="cs-CZ" sz="2000" b="1" dirty="0" smtClean="0">
                <a:solidFill>
                  <a:srgbClr val="FF0000"/>
                </a:solidFill>
              </a:rPr>
              <a:t>		písn</a:t>
            </a:r>
            <a:r>
              <a:rPr lang="cs-CZ" sz="2000" b="1" dirty="0" smtClean="0"/>
              <a:t>ím</a:t>
            </a:r>
            <a:r>
              <a:rPr lang="cs-CZ" sz="2000" b="1" dirty="0" smtClean="0">
                <a:solidFill>
                  <a:srgbClr val="FF0000"/>
                </a:solidFill>
              </a:rPr>
              <a:t>		kost</a:t>
            </a:r>
            <a:r>
              <a:rPr lang="cs-CZ" sz="2000" b="1" dirty="0" smtClean="0"/>
              <a:t>em</a:t>
            </a:r>
          </a:p>
          <a:p>
            <a:pPr>
              <a:buNone/>
            </a:pPr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4.pád		</a:t>
            </a:r>
            <a:r>
              <a:rPr lang="cs-CZ" sz="2000" b="1" dirty="0" smtClean="0">
                <a:solidFill>
                  <a:srgbClr val="FF0000"/>
                </a:solidFill>
              </a:rPr>
              <a:t>žen</a:t>
            </a:r>
            <a:r>
              <a:rPr lang="cs-CZ" sz="2000" b="1" dirty="0" smtClean="0"/>
              <a:t>y</a:t>
            </a:r>
            <a:r>
              <a:rPr lang="cs-CZ" sz="2000" b="1" dirty="0" smtClean="0">
                <a:solidFill>
                  <a:srgbClr val="FF0000"/>
                </a:solidFill>
              </a:rPr>
              <a:t>		růž</a:t>
            </a:r>
            <a:r>
              <a:rPr lang="cs-CZ" sz="2000" b="1" dirty="0" smtClean="0"/>
              <a:t>e</a:t>
            </a:r>
            <a:r>
              <a:rPr lang="cs-CZ" sz="2000" b="1" dirty="0" smtClean="0">
                <a:solidFill>
                  <a:srgbClr val="FF0000"/>
                </a:solidFill>
              </a:rPr>
              <a:t>		písn</a:t>
            </a:r>
            <a:r>
              <a:rPr lang="cs-CZ" sz="2000" b="1" dirty="0" smtClean="0"/>
              <a:t>ě</a:t>
            </a:r>
            <a:r>
              <a:rPr lang="cs-CZ" sz="2000" b="1" dirty="0" smtClean="0">
                <a:solidFill>
                  <a:srgbClr val="FF0000"/>
                </a:solidFill>
              </a:rPr>
              <a:t>		kost</a:t>
            </a:r>
            <a:r>
              <a:rPr lang="cs-CZ" sz="2000" b="1" dirty="0" smtClean="0"/>
              <a:t>i</a:t>
            </a:r>
          </a:p>
          <a:p>
            <a:pPr>
              <a:buNone/>
            </a:pPr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5.pád	            </a:t>
            </a:r>
            <a:r>
              <a:rPr lang="cs-CZ" sz="2000" b="1" dirty="0" smtClean="0">
                <a:solidFill>
                  <a:srgbClr val="FF0000"/>
                </a:solidFill>
              </a:rPr>
              <a:t>    žen</a:t>
            </a:r>
            <a:r>
              <a:rPr lang="cs-CZ" sz="2000" b="1" dirty="0" smtClean="0"/>
              <a:t>y</a:t>
            </a:r>
            <a:r>
              <a:rPr lang="cs-CZ" sz="2000" b="1" dirty="0" smtClean="0">
                <a:solidFill>
                  <a:srgbClr val="FF0000"/>
                </a:solidFill>
              </a:rPr>
              <a:t>!		růž</a:t>
            </a:r>
            <a:r>
              <a:rPr lang="cs-CZ" sz="2000" b="1" dirty="0" smtClean="0"/>
              <a:t>e</a:t>
            </a:r>
            <a:r>
              <a:rPr lang="cs-CZ" sz="2000" b="1" dirty="0" smtClean="0">
                <a:solidFill>
                  <a:srgbClr val="FF0000"/>
                </a:solidFill>
              </a:rPr>
              <a:t>!	                písn</a:t>
            </a:r>
            <a:r>
              <a:rPr lang="cs-CZ" sz="2000" b="1" dirty="0" smtClean="0"/>
              <a:t>ě</a:t>
            </a:r>
            <a:r>
              <a:rPr lang="cs-CZ" sz="2000" b="1" dirty="0" smtClean="0">
                <a:solidFill>
                  <a:srgbClr val="FF0000"/>
                </a:solidFill>
              </a:rPr>
              <a:t>!                     kost</a:t>
            </a:r>
            <a:r>
              <a:rPr lang="cs-CZ" sz="2000" b="1" dirty="0" smtClean="0"/>
              <a:t>i</a:t>
            </a:r>
            <a:r>
              <a:rPr lang="cs-CZ" sz="2000" b="1" dirty="0" smtClean="0">
                <a:solidFill>
                  <a:srgbClr val="FF0000"/>
                </a:solidFill>
              </a:rPr>
              <a:t>!</a:t>
            </a:r>
          </a:p>
          <a:p>
            <a:pPr>
              <a:buNone/>
            </a:pPr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6.pád                 </a:t>
            </a:r>
            <a:r>
              <a:rPr lang="cs-CZ" sz="2000" b="1" dirty="0" smtClean="0">
                <a:solidFill>
                  <a:srgbClr val="FF0000"/>
                </a:solidFill>
              </a:rPr>
              <a:t>o   žen</a:t>
            </a:r>
            <a:r>
              <a:rPr lang="cs-CZ" sz="2000" b="1" dirty="0" smtClean="0"/>
              <a:t>ách</a:t>
            </a:r>
            <a:r>
              <a:rPr lang="cs-CZ" sz="2000" b="1" dirty="0" smtClean="0">
                <a:solidFill>
                  <a:srgbClr val="FF0000"/>
                </a:solidFill>
              </a:rPr>
              <a:t>		růž</a:t>
            </a:r>
            <a:r>
              <a:rPr lang="cs-CZ" sz="2000" b="1" dirty="0" smtClean="0"/>
              <a:t>ích</a:t>
            </a:r>
            <a:r>
              <a:rPr lang="cs-CZ" sz="2000" b="1" dirty="0" smtClean="0">
                <a:solidFill>
                  <a:srgbClr val="FF0000"/>
                </a:solidFill>
              </a:rPr>
              <a:t>		písn</a:t>
            </a:r>
            <a:r>
              <a:rPr lang="cs-CZ" sz="2000" b="1" dirty="0" smtClean="0"/>
              <a:t>ích</a:t>
            </a:r>
            <a:r>
              <a:rPr lang="cs-CZ" sz="2000" b="1" dirty="0" smtClean="0">
                <a:solidFill>
                  <a:srgbClr val="FF0000"/>
                </a:solidFill>
              </a:rPr>
              <a:t>		kost</a:t>
            </a:r>
            <a:r>
              <a:rPr lang="cs-CZ" sz="2000" b="1" dirty="0" smtClean="0"/>
              <a:t>ech</a:t>
            </a:r>
          </a:p>
          <a:p>
            <a:pPr>
              <a:buNone/>
            </a:pPr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7.pád</a:t>
            </a:r>
            <a:r>
              <a:rPr lang="cs-CZ" sz="2000" b="1" dirty="0" smtClean="0">
                <a:solidFill>
                  <a:srgbClr val="FF0000"/>
                </a:solidFill>
              </a:rPr>
              <a:t>    		žen</a:t>
            </a:r>
            <a:r>
              <a:rPr lang="cs-CZ" sz="2000" b="1" dirty="0" smtClean="0"/>
              <a:t>ami	</a:t>
            </a:r>
            <a:r>
              <a:rPr lang="cs-CZ" sz="2000" b="1" dirty="0" smtClean="0">
                <a:solidFill>
                  <a:srgbClr val="FF0000"/>
                </a:solidFill>
              </a:rPr>
              <a:t>	růž</a:t>
            </a:r>
            <a:r>
              <a:rPr lang="cs-CZ" sz="2000" b="1" dirty="0" smtClean="0"/>
              <a:t>emi</a:t>
            </a:r>
            <a:r>
              <a:rPr lang="cs-CZ" sz="2000" b="1" dirty="0" smtClean="0">
                <a:solidFill>
                  <a:srgbClr val="FF0000"/>
                </a:solidFill>
              </a:rPr>
              <a:t>		písn</a:t>
            </a:r>
            <a:r>
              <a:rPr lang="cs-CZ" sz="2000" b="1" dirty="0" smtClean="0"/>
              <a:t>ěmi	</a:t>
            </a:r>
            <a:r>
              <a:rPr lang="cs-CZ" sz="2000" b="1" dirty="0" smtClean="0">
                <a:solidFill>
                  <a:srgbClr val="FF0000"/>
                </a:solidFill>
              </a:rPr>
              <a:t>	kost</a:t>
            </a:r>
            <a:r>
              <a:rPr lang="cs-CZ" sz="2000" b="1" dirty="0" smtClean="0"/>
              <a:t>mi</a:t>
            </a:r>
          </a:p>
        </p:txBody>
      </p:sp>
      <p:pic>
        <p:nvPicPr>
          <p:cNvPr id="4098" name="Picture 2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4143380"/>
            <a:ext cx="3968773" cy="2500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1600" dirty="0"/>
              <a:t>ČMOLÍKOVÁ,S. REMUTOVÁ,P. SLAPNIČKOVÁ, H. </a:t>
            </a:r>
            <a:r>
              <a:rPr lang="cs-CZ" sz="1600" i="1" dirty="0"/>
              <a:t>Český jazyk pro sedmý ročník zvláštní školy. </a:t>
            </a:r>
            <a:r>
              <a:rPr lang="cs-CZ" sz="1600" dirty="0"/>
              <a:t>Praha: Septima, 1996. ISBN 80-85801-64-7.</a:t>
            </a:r>
          </a:p>
          <a:p>
            <a:r>
              <a:rPr lang="cs-CZ" sz="1600" dirty="0" smtClean="0"/>
              <a:t>Snímek č.3 :</a:t>
            </a:r>
          </a:p>
          <a:p>
            <a:pPr>
              <a:buNone/>
            </a:pPr>
            <a:r>
              <a:rPr lang="cs-CZ" sz="1600" dirty="0" smtClean="0"/>
              <a:t>      </a:t>
            </a:r>
            <a:r>
              <a:rPr lang="en-US" sz="1600" dirty="0" smtClean="0"/>
              <a:t>[</a:t>
            </a:r>
            <a:r>
              <a:rPr lang="cs-CZ" sz="1600" dirty="0" smtClean="0"/>
              <a:t>cit. 2012-12-01</a:t>
            </a:r>
            <a:r>
              <a:rPr lang="en-US" sz="1600" dirty="0" smtClean="0"/>
              <a:t>] </a:t>
            </a:r>
            <a:r>
              <a:rPr lang="cs-CZ" sz="1600" dirty="0" smtClean="0"/>
              <a:t>obrázek autobusu použit z galerie Office</a:t>
            </a:r>
          </a:p>
          <a:p>
            <a:pPr>
              <a:buNone/>
            </a:pPr>
            <a:r>
              <a:rPr lang="cs-CZ" sz="1600" dirty="0" smtClean="0"/>
              <a:t>      </a:t>
            </a:r>
            <a:r>
              <a:rPr lang="en-US" sz="1600" dirty="0" smtClean="0"/>
              <a:t>[</a:t>
            </a:r>
            <a:r>
              <a:rPr lang="cs-CZ" sz="1600" dirty="0"/>
              <a:t>cit. 2012-12-01</a:t>
            </a:r>
            <a:r>
              <a:rPr lang="en-US" sz="1600" dirty="0"/>
              <a:t>] </a:t>
            </a:r>
            <a:r>
              <a:rPr lang="cs-CZ" sz="1600" dirty="0"/>
              <a:t>obrázek </a:t>
            </a:r>
            <a:r>
              <a:rPr lang="cs-CZ" sz="1600" dirty="0" smtClean="0"/>
              <a:t>dívky použit </a:t>
            </a:r>
            <a:r>
              <a:rPr lang="cs-CZ" sz="1600" dirty="0"/>
              <a:t>z galerie Office</a:t>
            </a:r>
          </a:p>
          <a:p>
            <a:pPr>
              <a:buNone/>
            </a:pPr>
            <a:r>
              <a:rPr lang="cs-CZ" sz="1600" dirty="0" smtClean="0"/>
              <a:t>      </a:t>
            </a:r>
            <a:r>
              <a:rPr lang="en-US" sz="1600" dirty="0" smtClean="0"/>
              <a:t>[</a:t>
            </a:r>
            <a:r>
              <a:rPr lang="cs-CZ" sz="1600" dirty="0"/>
              <a:t>cit. 2012-12-01</a:t>
            </a:r>
            <a:r>
              <a:rPr lang="en-US" sz="1600" dirty="0"/>
              <a:t>] </a:t>
            </a:r>
            <a:r>
              <a:rPr lang="cs-CZ" sz="1600" dirty="0"/>
              <a:t>obrázek </a:t>
            </a:r>
            <a:r>
              <a:rPr lang="cs-CZ" sz="1600" dirty="0" smtClean="0"/>
              <a:t>letadla použit </a:t>
            </a:r>
            <a:r>
              <a:rPr lang="cs-CZ" sz="1600" dirty="0"/>
              <a:t>z galerie </a:t>
            </a:r>
            <a:r>
              <a:rPr lang="cs-CZ" sz="1600" dirty="0" smtClean="0"/>
              <a:t>Office</a:t>
            </a:r>
          </a:p>
          <a:p>
            <a:r>
              <a:rPr lang="cs-CZ" sz="1600" dirty="0" smtClean="0"/>
              <a:t>Snímek č.4 : </a:t>
            </a:r>
          </a:p>
          <a:p>
            <a:pPr>
              <a:buNone/>
            </a:pPr>
            <a:r>
              <a:rPr lang="cs-CZ" sz="1600" dirty="0" smtClean="0"/>
              <a:t>      </a:t>
            </a:r>
            <a:r>
              <a:rPr lang="en-US" sz="1600" dirty="0" smtClean="0"/>
              <a:t>[</a:t>
            </a:r>
            <a:r>
              <a:rPr lang="cs-CZ" sz="1600" dirty="0" smtClean="0"/>
              <a:t>cit. 2012-12-01</a:t>
            </a:r>
            <a:r>
              <a:rPr lang="en-US" sz="1600" dirty="0" smtClean="0"/>
              <a:t>]</a:t>
            </a:r>
            <a:r>
              <a:rPr lang="cs-CZ" sz="1600" dirty="0" smtClean="0"/>
              <a:t> obrázek použit z galerie Office</a:t>
            </a:r>
          </a:p>
          <a:p>
            <a:r>
              <a:rPr lang="cs-CZ" sz="1600" dirty="0" smtClean="0"/>
              <a:t>Snímek č.5 :</a:t>
            </a:r>
          </a:p>
          <a:p>
            <a:pPr>
              <a:buNone/>
            </a:pPr>
            <a:r>
              <a:rPr lang="cs-CZ" sz="1600" dirty="0" smtClean="0"/>
              <a:t>      </a:t>
            </a:r>
            <a:r>
              <a:rPr lang="en-US" sz="1600" dirty="0" smtClean="0"/>
              <a:t>[</a:t>
            </a:r>
            <a:r>
              <a:rPr lang="cs-CZ" sz="1600" dirty="0" smtClean="0"/>
              <a:t>cit. 2012-12-01</a:t>
            </a:r>
            <a:r>
              <a:rPr lang="en-US" sz="1600" dirty="0" smtClean="0"/>
              <a:t>] </a:t>
            </a:r>
            <a:r>
              <a:rPr lang="cs-CZ" sz="1600" dirty="0" smtClean="0"/>
              <a:t>obrázek použit z galerie Office</a:t>
            </a:r>
            <a:endParaRPr lang="cs-CZ" sz="1600" dirty="0" smtClean="0">
              <a:hlinkClick r:id="rId3"/>
            </a:endParaRPr>
          </a:p>
          <a:p>
            <a:r>
              <a:rPr lang="cs-CZ" sz="1600" dirty="0" smtClean="0"/>
              <a:t>Snímek č.6 :</a:t>
            </a:r>
          </a:p>
          <a:p>
            <a:pPr>
              <a:buNone/>
            </a:pPr>
            <a:r>
              <a:rPr lang="cs-CZ" sz="1600" dirty="0" smtClean="0"/>
              <a:t>      </a:t>
            </a:r>
            <a:r>
              <a:rPr lang="en-US" sz="1600" dirty="0" smtClean="0"/>
              <a:t>[</a:t>
            </a:r>
            <a:r>
              <a:rPr lang="cs-CZ" sz="1600" dirty="0" smtClean="0"/>
              <a:t>cit. 2012-12-01</a:t>
            </a:r>
            <a:r>
              <a:rPr lang="en-US" sz="1600" dirty="0" smtClean="0"/>
              <a:t>] </a:t>
            </a:r>
            <a:r>
              <a:rPr lang="cs-CZ" sz="1600" dirty="0" smtClean="0"/>
              <a:t>obrázek použit z galerie Office</a:t>
            </a:r>
          </a:p>
          <a:p>
            <a:r>
              <a:rPr lang="cs-CZ" sz="1600" dirty="0" smtClean="0"/>
              <a:t>Snímek č.7 :</a:t>
            </a:r>
          </a:p>
          <a:p>
            <a:pPr>
              <a:buNone/>
            </a:pPr>
            <a:r>
              <a:rPr lang="cs-CZ" sz="1600" dirty="0" smtClean="0"/>
              <a:t>      </a:t>
            </a:r>
            <a:r>
              <a:rPr lang="en-US" sz="1600" dirty="0" smtClean="0"/>
              <a:t>[</a:t>
            </a:r>
            <a:r>
              <a:rPr lang="cs-CZ" sz="1600" dirty="0" smtClean="0"/>
              <a:t>cit. </a:t>
            </a:r>
            <a:r>
              <a:rPr lang="cs-CZ" sz="1600" smtClean="0"/>
              <a:t>2012-12-01</a:t>
            </a:r>
            <a:r>
              <a:rPr lang="en-US" sz="1600" dirty="0" smtClean="0"/>
              <a:t>] </a:t>
            </a:r>
            <a:r>
              <a:rPr lang="cs-CZ" sz="1600" dirty="0" smtClean="0"/>
              <a:t>obrázek použit z galerie Office</a:t>
            </a:r>
          </a:p>
          <a:p>
            <a:pPr>
              <a:buNone/>
            </a:pPr>
            <a:endParaRPr lang="cs-CZ" sz="1600" dirty="0" smtClean="0"/>
          </a:p>
          <a:p>
            <a:r>
              <a:rPr lang="cs-CZ" sz="1600" dirty="0" smtClean="0"/>
              <a:t>Citováno dne 01.12.2012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645</TotalTime>
  <Words>433</Words>
  <Application>Microsoft Office PowerPoint</Application>
  <PresentationFormat>Předvádění na obrazovce (4:3)</PresentationFormat>
  <Paragraphs>79</Paragraphs>
  <Slides>8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Snímek 1</vt:lpstr>
      <vt:lpstr>     Skloňování podstatných jmen</vt:lpstr>
      <vt:lpstr>Skloňování podstatných jmen</vt:lpstr>
      <vt:lpstr>Vzory  skloňování   podstatných  jmen</vt:lpstr>
      <vt:lpstr>Skloňování podstatných jmen rodu ženského</vt:lpstr>
      <vt:lpstr>Skloňování podstatných jmen rodu ženského</vt:lpstr>
      <vt:lpstr>Skloňování podstatných jmen rodu ženského</vt:lpstr>
      <vt:lpstr>Použité zdroje 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Jarda</dc:creator>
  <cp:lastModifiedBy>Jarda</cp:lastModifiedBy>
  <cp:revision>250</cp:revision>
  <dcterms:created xsi:type="dcterms:W3CDTF">2011-10-23T13:04:53Z</dcterms:created>
  <dcterms:modified xsi:type="dcterms:W3CDTF">2013-02-25T14:27:35Z</dcterms:modified>
</cp:coreProperties>
</file>