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 autoAdjust="0"/>
    <p:restoredTop sz="94667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D48487E-E2CA-48C4-9257-4BA89C3CF08A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4ED39D0-79BE-4E8A-B6FC-AFBED35B9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-6932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928662" y="785794"/>
            <a:ext cx="7286676" cy="121444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45720" tIns="0" rIns="45720" bIns="0" anchor="b" anchorCtr="0">
            <a:no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VY_32_INOVACE_07_ČESKÝ JAZYK</a:t>
            </a:r>
            <a:endParaRPr kumimoji="0" lang="cs-CZ" sz="36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357290" y="2786058"/>
            <a:ext cx="6572296" cy="3500960"/>
          </a:xfrm>
          <a:solidFill>
            <a:schemeClr val="accent4">
              <a:lumMod val="60000"/>
              <a:lumOff val="40000"/>
            </a:schemeClr>
          </a:solidFill>
          <a:ln>
            <a:solidFill>
              <a:schemeClr val="tx2">
                <a:lumMod val="2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školy : 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SPECIÁLNÍ  ZÁKLADNÍ A MATEŘSKÁ            </a:t>
            </a:r>
          </a:p>
          <a:p>
            <a:pPr algn="l"/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        ŠKOLA   VARNSDORF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Autor  :  Jaroslav </a:t>
            </a:r>
            <a:r>
              <a:rPr lang="cs-CZ" sz="2000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Bezděk,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2012 – 12 – 01</a:t>
            </a:r>
            <a:endParaRPr lang="cs-CZ" sz="20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Název :  VY_32_INOVACE_07_Český jazyk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Téma :   </a:t>
            </a:r>
            <a:r>
              <a:rPr lang="cs-CZ" dirty="0">
                <a:solidFill>
                  <a:schemeClr val="tx2">
                    <a:lumMod val="10000"/>
                  </a:schemeClr>
                </a:solidFill>
              </a:rPr>
              <a:t>Skloňování podstatných jmen rodu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mužského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  <a:p>
            <a:pPr algn="l"/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Číslo projektu:  CZ.1.07/1.4.00/21.0640</a:t>
            </a:r>
          </a:p>
          <a:p>
            <a:r>
              <a:rPr lang="cs-CZ" sz="2000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Anotace:  Materiál je určen pro 7.třídu, slouží k procvičení    	        	   probrané   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látky   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Calibri" pitchFamily="34" charset="0"/>
                <a:cs typeface="Calibri" pitchFamily="34" charset="0"/>
              </a:rPr>
              <a:t>                </a:t>
            </a:r>
            <a:endParaRPr lang="cs-CZ" sz="20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681264"/>
          </a:xfrm>
        </p:spPr>
        <p:txBody>
          <a:bodyPr>
            <a:normAutofit/>
          </a:bodyPr>
          <a:lstStyle/>
          <a:p>
            <a:r>
              <a:rPr lang="cs-CZ" sz="2800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Skloňování podstatných </a:t>
            </a:r>
            <a:r>
              <a:rPr lang="cs-CZ" sz="2800" spc="50" dirty="0" smtClean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jmen rodu mužského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696"/>
            <a:ext cx="9144000" cy="6165303"/>
          </a:xfrm>
        </p:spPr>
        <p:txBody>
          <a:bodyPr/>
          <a:lstStyle/>
          <a:p>
            <a:pPr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</a:t>
            </a:r>
            <a:r>
              <a:rPr lang="cs-CZ" sz="2800" b="1" u="sng" dirty="0" smtClean="0">
                <a:solidFill>
                  <a:srgbClr val="FF0000"/>
                </a:solidFill>
              </a:rPr>
              <a:t>ZA </a:t>
            </a:r>
            <a:r>
              <a:rPr lang="cs-CZ" sz="2800" b="1" u="sng" dirty="0">
                <a:solidFill>
                  <a:srgbClr val="FF0000"/>
                </a:solidFill>
              </a:rPr>
              <a:t>P A M AT U J T E    S I  !</a:t>
            </a:r>
          </a:p>
          <a:p>
            <a:pPr>
              <a:buNone/>
            </a:pPr>
            <a:endParaRPr lang="cs-CZ" sz="2800" i="1" u="sng" dirty="0" smtClean="0">
              <a:solidFill>
                <a:srgbClr val="002060"/>
              </a:solidFill>
            </a:endParaRPr>
          </a:p>
          <a:p>
            <a:r>
              <a:rPr lang="cs-CZ" sz="2800" dirty="0"/>
              <a:t>Podstatná jména rodu </a:t>
            </a:r>
            <a:r>
              <a:rPr lang="cs-CZ" sz="2800" dirty="0" smtClean="0"/>
              <a:t>mužského  se dělí na rod</a:t>
            </a:r>
          </a:p>
          <a:p>
            <a:pPr marL="118872" indent="0">
              <a:buNone/>
            </a:pPr>
            <a:r>
              <a:rPr lang="cs-CZ" sz="2800" dirty="0">
                <a:solidFill>
                  <a:srgbClr val="FFC000"/>
                </a:solidFill>
              </a:rPr>
              <a:t> </a:t>
            </a:r>
            <a:r>
              <a:rPr lang="cs-CZ" sz="2800" dirty="0" smtClean="0">
                <a:solidFill>
                  <a:srgbClr val="FFC000"/>
                </a:solidFill>
              </a:rPr>
              <a:t>                           životný      a       neživotný   </a:t>
            </a:r>
          </a:p>
          <a:p>
            <a:pPr marL="118872" indent="0">
              <a:buNone/>
            </a:pPr>
            <a:endParaRPr lang="cs-CZ" sz="2800" dirty="0" smtClean="0"/>
          </a:p>
          <a:p>
            <a:r>
              <a:rPr lang="cs-CZ" sz="1600" dirty="0" smtClean="0">
                <a:solidFill>
                  <a:srgbClr val="FFFF00"/>
                </a:solidFill>
              </a:rPr>
              <a:t>      </a:t>
            </a:r>
            <a:r>
              <a:rPr lang="cs-CZ" sz="1800" dirty="0" smtClean="0">
                <a:solidFill>
                  <a:srgbClr val="FFFF00"/>
                </a:solidFill>
              </a:rPr>
              <a:t>Číslo          pád          životný                  neživotný            </a:t>
            </a:r>
            <a:r>
              <a:rPr lang="cs-CZ" sz="1800" dirty="0">
                <a:solidFill>
                  <a:srgbClr val="FFFF00"/>
                </a:solidFill>
              </a:rPr>
              <a:t>životný         </a:t>
            </a:r>
            <a:r>
              <a:rPr lang="cs-CZ" sz="1800" dirty="0" smtClean="0">
                <a:solidFill>
                  <a:srgbClr val="FFFF00"/>
                </a:solidFill>
              </a:rPr>
              <a:t>     neživotný</a:t>
            </a:r>
          </a:p>
          <a:p>
            <a:r>
              <a:rPr lang="cs-CZ" sz="1800" dirty="0" smtClean="0"/>
              <a:t>Jednotné      1.              holu</a:t>
            </a:r>
            <a:r>
              <a:rPr lang="cs-CZ" sz="1800" b="1" dirty="0" smtClean="0"/>
              <a:t>b</a:t>
            </a:r>
            <a:r>
              <a:rPr lang="cs-CZ" sz="1800" dirty="0" smtClean="0"/>
              <a:t>                     zra</a:t>
            </a:r>
            <a:r>
              <a:rPr lang="cs-CZ" sz="1800" b="1" dirty="0" smtClean="0"/>
              <a:t>k </a:t>
            </a:r>
            <a:r>
              <a:rPr lang="cs-CZ" sz="1800" dirty="0" smtClean="0"/>
              <a:t>                       drave</a:t>
            </a:r>
            <a:r>
              <a:rPr lang="cs-CZ" sz="1800" b="1" dirty="0" smtClean="0"/>
              <a:t>c</a:t>
            </a:r>
            <a:r>
              <a:rPr lang="cs-CZ" sz="1800" dirty="0" smtClean="0"/>
              <a:t>               jete</a:t>
            </a:r>
            <a:r>
              <a:rPr lang="cs-CZ" sz="1800" b="1" dirty="0" smtClean="0"/>
              <a:t>l</a:t>
            </a:r>
          </a:p>
          <a:p>
            <a:pPr marL="118872" indent="0">
              <a:buNone/>
            </a:pPr>
            <a:r>
              <a:rPr lang="cs-CZ" sz="1800" dirty="0" smtClean="0"/>
              <a:t>                                4.              holub</a:t>
            </a:r>
            <a:r>
              <a:rPr lang="cs-CZ" sz="1800" b="1" dirty="0" smtClean="0"/>
              <a:t>a                  </a:t>
            </a:r>
            <a:r>
              <a:rPr lang="cs-CZ" sz="1800" dirty="0" smtClean="0"/>
              <a:t>zra</a:t>
            </a:r>
            <a:r>
              <a:rPr lang="cs-CZ" sz="1800" b="1" dirty="0" smtClean="0"/>
              <a:t>k                       </a:t>
            </a:r>
            <a:r>
              <a:rPr lang="cs-CZ" sz="1800" dirty="0" smtClean="0"/>
              <a:t>dravc</a:t>
            </a:r>
            <a:r>
              <a:rPr lang="cs-CZ" sz="1800" b="1" dirty="0" smtClean="0"/>
              <a:t>e               </a:t>
            </a:r>
            <a:r>
              <a:rPr lang="cs-CZ" sz="1800" dirty="0" smtClean="0"/>
              <a:t>jete</a:t>
            </a:r>
            <a:r>
              <a:rPr lang="cs-CZ" sz="1800" b="1" dirty="0" smtClean="0"/>
              <a:t>l</a:t>
            </a:r>
          </a:p>
          <a:p>
            <a:pPr marL="118872" indent="0">
              <a:buNone/>
            </a:pPr>
            <a:endParaRPr lang="cs-CZ" sz="1800" b="1" dirty="0"/>
          </a:p>
          <a:p>
            <a:pPr marL="118872" indent="0">
              <a:buNone/>
            </a:pPr>
            <a:r>
              <a:rPr lang="cs-CZ" sz="1800" b="1" dirty="0" smtClean="0"/>
              <a:t>       </a:t>
            </a:r>
            <a:r>
              <a:rPr lang="cs-CZ" sz="1800" dirty="0" smtClean="0"/>
              <a:t>Množné        1 .              holu</a:t>
            </a:r>
            <a:r>
              <a:rPr lang="cs-CZ" sz="1800" b="1" dirty="0" smtClean="0"/>
              <a:t>bi</a:t>
            </a:r>
            <a:r>
              <a:rPr lang="cs-CZ" sz="1800" dirty="0" smtClean="0"/>
              <a:t>                   zra</a:t>
            </a:r>
            <a:r>
              <a:rPr lang="cs-CZ" sz="1800" b="1" dirty="0" smtClean="0"/>
              <a:t>ky</a:t>
            </a:r>
            <a:r>
              <a:rPr lang="cs-CZ" sz="1800" dirty="0" smtClean="0"/>
              <a:t>                      drav</a:t>
            </a:r>
            <a:r>
              <a:rPr lang="cs-CZ" sz="1800" b="1" dirty="0" smtClean="0"/>
              <a:t>ci</a:t>
            </a:r>
            <a:r>
              <a:rPr lang="cs-CZ" sz="1800" dirty="0" smtClean="0"/>
              <a:t>                jete</a:t>
            </a:r>
            <a:r>
              <a:rPr lang="cs-CZ" sz="1800" b="1" dirty="0" smtClean="0"/>
              <a:t>le</a:t>
            </a:r>
            <a:endParaRPr lang="cs-CZ" sz="1800" b="1" dirty="0"/>
          </a:p>
          <a:p>
            <a:pPr marL="118872" indent="0">
              <a:buNone/>
            </a:pPr>
            <a:r>
              <a:rPr lang="cs-CZ" sz="1800" dirty="0"/>
              <a:t>                                4.              </a:t>
            </a:r>
            <a:r>
              <a:rPr lang="cs-CZ" sz="1800" dirty="0" smtClean="0"/>
              <a:t>holub</a:t>
            </a:r>
            <a:r>
              <a:rPr lang="cs-CZ" sz="1800" b="1" dirty="0" smtClean="0"/>
              <a:t>y                  </a:t>
            </a:r>
            <a:r>
              <a:rPr lang="cs-CZ" sz="1800" dirty="0" smtClean="0"/>
              <a:t>zra</a:t>
            </a:r>
            <a:r>
              <a:rPr lang="cs-CZ" sz="1800" b="1" dirty="0" smtClean="0"/>
              <a:t>ky                     </a:t>
            </a:r>
            <a:r>
              <a:rPr lang="cs-CZ" sz="1800" dirty="0"/>
              <a:t>dravc</a:t>
            </a:r>
            <a:r>
              <a:rPr lang="cs-CZ" sz="1800" b="1" dirty="0"/>
              <a:t>e            </a:t>
            </a:r>
            <a:r>
              <a:rPr lang="cs-CZ" sz="1800" b="1" dirty="0" smtClean="0"/>
              <a:t>  </a:t>
            </a:r>
            <a:r>
              <a:rPr lang="cs-CZ" sz="1800" dirty="0" smtClean="0"/>
              <a:t>jete</a:t>
            </a:r>
            <a:r>
              <a:rPr lang="cs-CZ" sz="1800" b="1" dirty="0" smtClean="0"/>
              <a:t>le</a:t>
            </a:r>
            <a:endParaRPr lang="cs-CZ" sz="1800" b="1" dirty="0"/>
          </a:p>
          <a:p>
            <a:pPr marL="118872" indent="0">
              <a:buNone/>
            </a:pPr>
            <a:endParaRPr lang="cs-CZ" sz="1800" dirty="0"/>
          </a:p>
        </p:txBody>
      </p:sp>
      <p:sp>
        <p:nvSpPr>
          <p:cNvPr id="5" name="Pravá složená závorka 4"/>
          <p:cNvSpPr/>
          <p:nvPr/>
        </p:nvSpPr>
        <p:spPr>
          <a:xfrm>
            <a:off x="1529589" y="2060848"/>
            <a:ext cx="56721" cy="5040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1026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550" y="2060848"/>
            <a:ext cx="1428760" cy="642942"/>
          </a:xfrm>
          <a:prstGeom prst="rect">
            <a:avLst/>
          </a:prstGeom>
          <a:noFill/>
        </p:spPr>
      </p:pic>
      <p:sp>
        <p:nvSpPr>
          <p:cNvPr id="10" name="Pravá složená závorka 9"/>
          <p:cNvSpPr/>
          <p:nvPr/>
        </p:nvSpPr>
        <p:spPr>
          <a:xfrm flipH="1">
            <a:off x="6243707" y="2033964"/>
            <a:ext cx="203483" cy="50405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C:\Documents and Settings\jaroslav.bezdek\Local Settings\Temporary Internet Files\Content.IE5\KMVWKEXB\MC9004414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8550" y="4754563"/>
            <a:ext cx="14287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jaroslav.bezdek\Local Settings\Temporary Internet Files\Content.IE5\G6JZOOGW\MC9003379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1913" y="5089525"/>
            <a:ext cx="18383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Program Files\Microsoft Office\MEDIA\CAGCAT10\j0336075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7500" y="5089524"/>
            <a:ext cx="3521075" cy="127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6.2963E-6 C 0.00207 -0.0213 0.01267 -0.03658 0.01909 -0.05556 C 0.02395 -0.07014 0.0243 -0.07825 0.02621 -0.09376 C 0.02499 -0.11783 0.02464 -0.14908 0.01423 -0.16991 C 0.01023 -0.19584 0.00485 -0.21783 -0.01181 -0.23334 C -0.01355 -0.23496 -0.01477 -0.23727 -0.01668 -0.2382 C -0.02275 -0.24121 -0.03126 -0.24283 -0.03803 -0.24445 C -0.05418 -0.24329 -0.0698 -0.24213 -0.08577 -0.23982 C -0.09584 -0.23681 -0.10713 -0.23403 -0.11668 -0.22871 C -0.14845 -0.21112 -0.1106 -0.22963 -0.13803 -0.21274 C -0.14758 -0.20672 -0.15782 -0.20371 -0.16668 -0.19538 C -0.16754 -0.19376 -0.16824 -0.19213 -0.16911 -0.19051 C -0.17015 -0.18866 -0.17154 -0.18751 -0.17258 -0.18565 C -0.1764 -0.17848 -0.17779 -0.16829 -0.18091 -0.16042 C -0.18352 -0.1463 -0.18525 -0.13843 -0.18681 -0.12223 C -0.18595 -0.08588 -0.18317 -0.0507 -0.18681 -0.01436 C -0.18751 -0.00764 -0.19046 0.00949 -0.19515 0.01574 C -0.20539 0.02939 -0.2224 0.03009 -0.23577 0.03495 C -0.24272 0.03749 -0.25713 0.03958 -0.25713 0.03958 C -0.2849 0.03657 -0.31112 0.03495 -0.33803 0.02546 C -0.34949 0.02152 -0.35747 0.0081 -0.36911 0.00324 C -0.3889 -0.01389 -0.40765 -0.03218 -0.42379 -0.05556 C -0.43855 -0.07686 -0.44983 -0.10024 -0.46424 -0.12223 C -0.47779 -0.14283 -0.49341 -0.16644 -0.50348 -0.19051 C -0.51598 -0.22061 -0.52674 -0.25533 -0.53681 -0.28727 C -0.54393 -0.31019 -0.5481 -0.3338 -0.55713 -0.35556 C -0.56025 -0.37454 -0.56216 -0.39376 -0.56546 -0.41274 C -0.57049 -0.47408 -0.56477 -0.54376 -0.52258 -0.5794 C -0.5007 -0.59769 -0.51355 -0.59306 -0.50122 -0.59676 C -0.49306 -0.60232 -0.48126 -0.60417 -0.47258 -0.60649 C -0.4632 -0.6088 -0.44411 -0.61274 -0.44411 -0.61274 C -0.42918 -0.6088 -0.40886 -0.61575 -0.39411 -0.6176 C -0.36355 -0.61575 -0.33299 -0.61227 -0.30244 -0.6095 C -0.26858 -0.60209 -0.2356 -0.59838 -0.20122 -0.59676 C -0.18768 -0.59514 -0.17345 -0.59422 -0.16077 -0.58727 C -0.15452 -0.5838 -0.14931 -0.57732 -0.14289 -0.57454 C -0.12049 -0.56482 -0.12067 -0.57061 -0.10713 -0.56042 C -0.09636 -0.55232 -0.07501 -0.53658 -0.06303 -0.52547 C -0.06164 -0.52408 -0.06112 -0.52176 -0.05956 -0.52061 C -0.05504 -0.51737 -0.04983 -0.51575 -0.04515 -0.51274 C -0.03907 -0.5088 -0.03334 -0.50417 -0.02744 -0.50001 C -0.01754 -0.49283 -0.00747 -0.4801 0.00121 -0.46991 C 0.01996 -0.44815 0.0394 -0.4213 0.05121 -0.39213 C 0.05659 -0.37871 0.05954 -0.36366 0.06319 -0.34931 C 0.06579 -0.32547 0.06926 -0.3007 0.07499 -0.27778 C 0.07742 -0.24954 0.08003 -0.21806 0.07378 -0.19051 C 0.07239 -0.1845 0.06961 -0.17917 0.06787 -0.17315 C 0.06319 -0.15741 0.07412 -0.17639 0.06076 -0.14769 C 0.05815 -0.14213 0.05416 -0.13843 0.05121 -0.13334 C 0.046 -0.12454 0.04392 -0.11204 0.03923 -0.10325 C 0.03506 -0.09538 0.02968 -0.08843 0.02499 -0.08102 C 0.02308 -0.07778 0.01909 -0.07153 0.01909 -0.07153 C 0.01666 -0.0588 0.01214 -0.04862 0.00832 -0.03658 C 0.00711 -0.02547 0.00659 -0.02223 0.00242 -0.01274 C 0.00225 -0.01158 0.00086 0.00092 -5.27778E-6 0.00324 C -0.00036 0.00416 -5.27778E-6 0.00115 -5.27778E-6 -6.2963E-6 Z " pathEditMode="relative" ptsTypes="ffffffffffffffffffffffffffffffffffffffffffffffffffffffff">
                                      <p:cBhvr>
                                        <p:cTn id="8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3.7037E-6 C 0.00122 -0.01713 0.00105 -0.03472 0.00591 -0.05069 C 0.00713 -0.05903 0.00834 -0.06828 0.01077 -0.07616 C 0.01251 -0.08171 0.01911 -0.08981 0.02136 -0.09213 C 0.0257 -0.09676 0.04168 -0.11435 0.04879 -0.11898 C 0.05539 -0.12338 0.06477 -0.12268 0.07136 -0.12708 C 0.07848 -0.13171 0.08386 -0.13472 0.09168 -0.13657 C 0.11494 -0.14953 0.13647 -0.16227 0.16181 -0.16666 C 0.19029 -0.16157 0.16911 -0.16504 0.19289 -0.1618 C 0.20001 -0.16088 0.21424 -0.15879 0.21424 -0.15879 C 0.22466 -0.15578 0.2349 -0.15347 0.24515 -0.1493 C 0.25452 -0.14537 0.2632 -0.13773 0.27258 -0.13495 C 0.29723 -0.12754 0.3224 -0.12106 0.34758 -0.11898 C 0.37136 -0.11366 0.34341 -0.11921 0.40122 -0.1206 C 0.40609 -0.12083 0.43039 -0.11805 0.43681 -0.11736 C 0.48195 -0.12315 0.5165 -0.12801 0.56424 -0.13009 C 0.60522 -0.13703 0.64497 -0.15046 0.68334 -0.17153 C 0.69602 -0.17847 0.71008 -0.18495 0.72015 -0.19838 C 0.73195 -0.21412 0.73994 -0.23078 0.74636 -0.25069 C 0.75105 -0.26504 0.76077 -0.29375 0.76077 -0.29375 C 0.7632 -0.31574 0.76806 -0.3368 0.77015 -0.35879 C 0.76754 -0.39653 0.7639 -0.43241 0.7547 -0.46828 C 0.74984 -0.51319 0.73577 -0.55208 0.72015 -0.59213 C 0.71824 -0.59722 0.70556 -0.63148 0.70001 -0.63958 C 0.68803 -0.65694 0.67431 -0.67222 0.66181 -0.68889 C 0.65834 -0.69352 0.65313 -0.69514 0.64879 -0.69838 C 0.61199 -0.72685 0.63872 -0.70972 0.60834 -0.72546 C 0.60157 -0.72893 0.58803 -0.73657 0.58803 -0.73657 C 0.55574 -0.73264 0.52518 -0.72315 0.49411 -0.71111 C 0.47431 -0.69514 0.46251 -0.6831 0.44046 -0.67453 C 0.43247 -0.6669 0.42293 -0.65972 0.41668 -0.6493 C 0.40279 -0.62592 0.41303 -0.64166 0.40348 -0.61898 C 0.38508 -0.57523 0.39775 -0.61227 0.38334 -0.57153 C 0.37779 -0.55578 0.37379 -0.5206 0.37379 -0.5206 C 0.37258 -0.50393 0.37119 -0.48773 0.36789 -0.47153 C 0.36876 -0.43472 0.36824 -0.4206 0.37622 -0.39051 C 0.37709 -0.38078 0.37709 -0.37268 0.38213 -0.36504 C 0.38334 -0.36319 0.38543 -0.36227 0.38681 -0.36041 C 0.39793 -0.34421 0.38681 -0.35278 0.40122 -0.34444 C 0.4099 -0.33241 0.42067 -0.33241 0.43213 -0.32847 C 0.44984 -0.33032 0.4481 -0.32986 0.46077 -0.34282 C 0.46702 -0.36435 0.47032 -0.38657 0.47258 -0.40949 C 0.47171 -0.43541 0.47258 -0.46157 0.47015 -0.48727 C 0.46893 -0.5 0.46442 -0.51157 0.46181 -0.52384 C 0.45018 -0.57801 0.42848 -0.62083 0.40591 -0.66828 C 0.38299 -0.71643 0.35886 -0.76458 0.31668 -0.78565 C 0.29081 -0.79861 0.26424 -0.80162 0.23681 -0.80486 C 0.21251 -0.79768 0.19341 -0.78565 0.17501 -0.76342 C 0.16772 -0.74491 0.15713 -0.72986 0.15001 -0.71111 C 0.13751 -0.67778 0.12883 -0.64259 0.11911 -0.60787 C 0.11945 -0.58588 0.11633 -0.53819 0.12379 -0.51111 C 0.12466 -0.50787 0.1264 -0.50486 0.12744 -0.50162 C 0.12865 -0.49791 0.12987 -0.49421 0.13091 -0.49051 C 0.13473 -0.47616 0.13907 -0.46018 0.15001 -0.45231 C 0.16129 -0.44421 0.17657 -0.44328 0.18924 -0.4412 C 0.19584 -0.44444 0.20174 -0.4493 0.20834 -0.45231 C 0.21077 -0.45903 0.21355 -0.46528 0.21668 -0.47153 C 0.21598 -0.48426 0.21633 -0.53125 0.20713 -0.54606 C 0.19428 -0.56666 0.18612 -0.59213 0.17015 -0.60949 C 0.14289 -0.63912 0.11338 -0.64653 0.0797 -0.65231 C 0.07067 -0.65139 0.06129 -0.65208 0.05244 -0.6493 C 0.0415 -0.64583 0.03647 -0.62801 0.02744 -0.61898 C 0.01355 -0.60532 0.004 -0.58889 -0.00364 -0.56828 C -0.00954 -0.55231 -0.0177 -0.5375 -0.02152 -0.5206 C -0.02951 -0.48565 -0.03385 -0.44884 -0.04287 -0.41435 C -0.04582 -0.38981 -0.04843 -0.37014 -0.04999 -0.34444 C -0.04808 -0.29444 -0.05659 -0.24074 -0.04409 -0.19213 C -0.04322 -0.17639 -0.04287 -0.16528 -0.03923 -0.15069 C -0.03836 -0.13912 -0.03836 -0.12731 -0.03332 -0.11736 C -0.03072 -0.10231 -0.03055 -0.09421 -0.02378 -0.08264 C -0.02343 -0.07986 -0.02326 -0.07708 -0.02256 -0.07453 C -0.02135 -0.07014 -0.01787 -0.0618 -0.01787 -0.0618 C -0.01579 -0.04236 -0.01753 -0.05509 -0.01197 -0.02708 C -0.01162 -0.025 -0.01214 -0.02176 -0.01076 -0.0206 C -0.00832 -0.01852 -0.00364 -0.01435 -0.00364 -0.01435 C 5.27778E-6 -0.00764 0.00418 -0.00625 0.00244 0.00162 C -0.00485 -0.00023 -0.00572 -3.7037E-6 5.27778E-6 -3.7037E-6 Z " pathEditMode="relative" ptsTypes="fffffffffffffffffffffffffffffffffffffffffffffffffffffffffffffffffffffffffffff">
                                      <p:cBhvr>
                                        <p:cTn id="9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5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6303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</a:t>
            </a:r>
            <a:r>
              <a:rPr lang="cs-CZ" sz="3200" dirty="0" smtClean="0"/>
              <a:t>Vzory podstatných jmen rodu mužského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500174"/>
            <a:ext cx="8858312" cy="5214973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002060"/>
                </a:solidFill>
              </a:rPr>
              <a:t>   </a:t>
            </a:r>
            <a:r>
              <a:rPr lang="cs-CZ" sz="2800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zakončená na souhlásku          zakončená na samohlásku</a:t>
            </a:r>
          </a:p>
          <a:p>
            <a:pPr>
              <a:buNone/>
            </a:pPr>
            <a:endParaRPr lang="cs-CZ" sz="28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tvrdou                           měkkou                                         -a                                          -e</a:t>
            </a:r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nebo obojetnou        nebo obojetnou</a:t>
            </a:r>
            <a:endParaRPr lang="cs-CZ" sz="2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1800" i="1" dirty="0" smtClean="0">
                <a:solidFill>
                  <a:srgbClr val="002060"/>
                </a:solidFill>
              </a:rPr>
              <a:t>životný   neživotný</a:t>
            </a:r>
            <a:r>
              <a:rPr lang="cs-CZ" sz="2800" i="1" dirty="0" smtClean="0">
                <a:solidFill>
                  <a:srgbClr val="002060"/>
                </a:solidFill>
              </a:rPr>
              <a:t>     </a:t>
            </a:r>
            <a:r>
              <a:rPr lang="cs-CZ" sz="1800" i="1" dirty="0" smtClean="0">
                <a:solidFill>
                  <a:srgbClr val="002060"/>
                </a:solidFill>
              </a:rPr>
              <a:t>životný     neživotný                                               životné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pán    hrad       muž    stroj             předseda                soudce    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</a:t>
            </a:r>
            <a:r>
              <a:rPr lang="cs-CZ" sz="1800" b="1" dirty="0" smtClean="0">
                <a:solidFill>
                  <a:srgbClr val="002060"/>
                </a:solidFill>
              </a:rPr>
              <a:t>tvrdé vzory                měkké vzory                               tvrdý vzor                             měkký vzor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                    </a:t>
            </a:r>
            <a:endParaRPr lang="cs-CZ" sz="2800" dirty="0"/>
          </a:p>
        </p:txBody>
      </p:sp>
      <p:pic>
        <p:nvPicPr>
          <p:cNvPr id="5" name="Picture 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5143512"/>
            <a:ext cx="822357" cy="1373185"/>
          </a:xfrm>
          <a:prstGeom prst="rect">
            <a:avLst/>
          </a:prstGeom>
          <a:noFill/>
        </p:spPr>
      </p:pic>
      <p:pic>
        <p:nvPicPr>
          <p:cNvPr id="8" name="Picture 3" descr="C:\Program Files\Microsoft Office\MEDIA\CAGCAT10\j0292020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2066" y="5000636"/>
            <a:ext cx="1348796" cy="1407200"/>
          </a:xfrm>
          <a:prstGeom prst="rect">
            <a:avLst/>
          </a:prstGeom>
          <a:noFill/>
        </p:spPr>
      </p:pic>
      <p:pic>
        <p:nvPicPr>
          <p:cNvPr id="1028" name="Picture 4" descr="C:\Program Files\Microsoft Office\MEDIA\CAGCAT10\j0187423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4357694"/>
            <a:ext cx="962137" cy="1450033"/>
          </a:xfrm>
          <a:prstGeom prst="rect">
            <a:avLst/>
          </a:prstGeom>
          <a:noFill/>
        </p:spPr>
      </p:pic>
      <p:pic>
        <p:nvPicPr>
          <p:cNvPr id="9" name="Picture 5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00958" y="4929198"/>
            <a:ext cx="1335100" cy="1565275"/>
          </a:xfrm>
          <a:prstGeom prst="rect">
            <a:avLst/>
          </a:prstGeom>
          <a:noFill/>
        </p:spPr>
      </p:pic>
      <p:pic>
        <p:nvPicPr>
          <p:cNvPr id="1030" name="Picture 6" descr="C:\Program Files\Microsoft Office\MEDIA\CAGCAT10\j0199549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28861" y="5143512"/>
            <a:ext cx="928694" cy="1277925"/>
          </a:xfrm>
          <a:prstGeom prst="rect">
            <a:avLst/>
          </a:prstGeom>
          <a:noFill/>
        </p:spPr>
      </p:pic>
      <p:pic>
        <p:nvPicPr>
          <p:cNvPr id="1031" name="Picture 7" descr="C:\Program Files\Microsoft Office\MEDIA\CAGCAT10\j0195534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14414" y="4429132"/>
            <a:ext cx="892156" cy="13176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44444E-6 C 0.00156 -0.01644 0.00538 -0.01829 0.01076 -0.03172 C 0.01354 -0.03889 0.01476 -0.047 0.01788 -0.05394 C 0.02257 -0.06412 0.02899 -0.06922 0.03576 -0.07616 C 0.04983 -0.09075 0.06424 -0.10487 0.07865 -0.11899 C 0.09306 -0.13334 0.10903 -0.14723 0.12135 -0.16505 C 0.13368 -0.18287 0.14462 -0.20463 0.16302 -0.21274 C 0.19028 -0.22477 0.21701 -0.22848 0.24514 -0.23496 C 0.2533 -0.2345 0.26128 -0.23496 0.2691 -0.23334 C 0.27674 -0.23172 0.28264 -0.22269 0.29045 -0.22061 C 0.30833 -0.21575 0.32708 -0.21806 0.34531 -0.21737 C 0.35156 -0.21482 0.3566 -0.20787 0.36302 -0.20625 C 0.3783 -0.20255 0.3941 -0.20394 0.40938 -0.20325 C 0.41632 -0.20232 0.42292 -0.19954 0.42969 -0.2 C 0.44323 -0.2007 0.45677 -0.20371 0.47031 -0.20487 C 0.48767 -0.20811 0.50503 -0.21227 0.52257 -0.21436 C 0.56146 -0.2294 0.59653 -0.25579 0.63333 -0.27778 C 0.65382 -0.29005 0.67587 -0.29838 0.69635 -0.31112 C 0.71528 -0.32292 0.73056 -0.33889 0.74757 -0.35556 C 0.75243 -0.36019 0.76198 -0.36991 0.76198 -0.36991 C 0.76944 -0.38496 0.77622 -0.39977 0.78212 -0.41598 C 0.7842 -0.42153 0.78576 -0.42732 0.78698 -0.43334 C 0.78854 -0.44051 0.79045 -0.45556 0.79045 -0.45556 C 0.78628 -0.48033 0.77274 -0.5095 0.75469 -0.52061 C 0.73993 -0.52963 0.72778 -0.52917 0.71198 -0.53172 C 0.66163 -0.53959 0.68785 -0.53727 0.65122 -0.53959 C 0.62483 -0.54607 0.60156 -0.55 0.575 -0.55232 C 0.5066 -0.55093 0.43941 -0.54399 0.37135 -0.53959 C 0.34618 -0.53588 0.3217 -0.53149 0.29635 -0.5301 C 0.26458 -0.52547 0.23299 -0.52084 0.20122 -0.51899 C 0.18524 -0.5169 0.16962 -0.51181 0.15365 -0.5095 C 0.12778 -0.50186 0.10295 -0.49283 0.07743 -0.48403 C 0.05729 -0.46945 0.0349 -0.46019 0.01667 -0.44121 C 0.01267 -0.42593 -0.00156 -0.41343 -0.01076 -0.40325 C -0.02604 -0.35649 -0.01441 -0.397 -0.01667 -0.28403 C -0.01719 -0.26088 -0.0224 -0.23588 -0.02865 -0.21436 C -0.03038 -0.19931 -0.03351 -0.18473 -0.03576 -0.16991 C -0.03681 -0.15394 -0.03993 -0.13959 -0.04167 -0.12385 C -0.04323 -0.11065 -0.04531 -0.08403 -0.04531 -0.08403 C -0.04271 -0.05811 -0.04201 -0.03218 -0.03924 -0.00625 C -0.03733 0.01064 -0.04062 0.00416 -0.03455 0.01273 C -0.03281 0.0243 -0.03281 0.025 -0.02378 0.02708 C -0.01337 0.0243 -0.01042 0.02592 -0.0059 0.01435 C -0.00556 0.01157 -0.00573 0.00856 -0.00469 0.00625 C -0.00399 0.00463 -0.00226 0.00463 -0.00122 0.00324 C -0.00052 0.00231 -0.00035 0.00115 2.77778E-6 4.44444E-6 Z " pathEditMode="relative" ptsTypes="ffffffffffffffffffffffffffffffffffffffffffffff">
                                      <p:cBhvr>
                                        <p:cTn id="6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70178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Vzory podstatných jmen rodu mužského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3"/>
          </a:xfrm>
        </p:spPr>
        <p:txBody>
          <a:bodyPr/>
          <a:lstStyle/>
          <a:p>
            <a:pPr>
              <a:buNone/>
            </a:pPr>
            <a:r>
              <a:rPr lang="cs-CZ" sz="2000" i="1" u="sng" dirty="0" smtClean="0">
                <a:solidFill>
                  <a:srgbClr val="002060"/>
                </a:solidFill>
              </a:rPr>
              <a:t>pád  </a:t>
            </a:r>
            <a:r>
              <a:rPr lang="cs-CZ" sz="2000" i="1" dirty="0" smtClean="0">
                <a:solidFill>
                  <a:srgbClr val="002060"/>
                </a:solidFill>
              </a:rPr>
              <a:t>                                                              </a:t>
            </a:r>
            <a:r>
              <a:rPr lang="cs-CZ" sz="2000" i="1" u="sng" dirty="0" smtClean="0">
                <a:solidFill>
                  <a:srgbClr val="002060"/>
                </a:solidFill>
              </a:rPr>
              <a:t>číslo  jednotné</a:t>
            </a:r>
          </a:p>
          <a:p>
            <a:pPr>
              <a:buNone/>
            </a:pPr>
            <a:endParaRPr lang="cs-CZ" sz="2800" i="1" u="sng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1.pád            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                            muž</a:t>
            </a:r>
            <a:endParaRPr lang="cs-CZ" sz="2400" i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2.pád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        	    muž</a:t>
            </a:r>
            <a:r>
              <a:rPr lang="cs-CZ" sz="2400" b="1" dirty="0" smtClean="0">
                <a:solidFill>
                  <a:srgbClr val="C00000"/>
                </a:solidFill>
              </a:rPr>
              <a:t>e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3.pád               	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u,-</a:t>
            </a:r>
            <a:r>
              <a:rPr lang="cs-CZ" sz="2400" b="1" dirty="0" err="1" smtClean="0">
                <a:solidFill>
                  <a:srgbClr val="C00000"/>
                </a:solidFill>
              </a:rPr>
              <a:t>ovi</a:t>
            </a:r>
            <a:r>
              <a:rPr lang="cs-CZ" sz="2400" b="1" dirty="0" smtClean="0">
                <a:solidFill>
                  <a:srgbClr val="C00000"/>
                </a:solidFill>
              </a:rPr>
              <a:t>   	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i,-</a:t>
            </a:r>
            <a:r>
              <a:rPr lang="cs-CZ" sz="2400" b="1" dirty="0" err="1" smtClean="0">
                <a:solidFill>
                  <a:srgbClr val="C00000"/>
                </a:solidFill>
              </a:rPr>
              <a:t>ovi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4.pád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muž</a:t>
            </a:r>
            <a:r>
              <a:rPr lang="cs-CZ" sz="2400" b="1" dirty="0" smtClean="0">
                <a:solidFill>
                  <a:srgbClr val="C00000"/>
                </a:solidFill>
              </a:rPr>
              <a:t>e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5.pád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pan</a:t>
            </a:r>
            <a:r>
              <a:rPr lang="cs-CZ" sz="2400" b="1" dirty="0" smtClean="0">
                <a:solidFill>
                  <a:srgbClr val="C00000"/>
                </a:solidFill>
              </a:rPr>
              <a:t>e!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muž</a:t>
            </a:r>
            <a:r>
              <a:rPr lang="cs-CZ" sz="2400" b="1" dirty="0" smtClean="0">
                <a:solidFill>
                  <a:srgbClr val="C00000"/>
                </a:solidFill>
              </a:rPr>
              <a:t>i!                           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                  </a:t>
            </a:r>
            <a:r>
              <a:rPr lang="cs-CZ" sz="2400" i="1" dirty="0" smtClean="0">
                <a:solidFill>
                  <a:srgbClr val="C00000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(hochu!)                    (otče!)</a:t>
            </a:r>
            <a:endParaRPr lang="cs-CZ" sz="2400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6.pád    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a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muž</a:t>
            </a:r>
            <a:r>
              <a:rPr lang="cs-CZ" sz="2400" b="1" dirty="0" smtClean="0">
                <a:solidFill>
                  <a:srgbClr val="C00000"/>
                </a:solidFill>
              </a:rPr>
              <a:t>e</a:t>
            </a:r>
            <a:endParaRPr lang="cs-CZ" sz="24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7.pád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      pán</a:t>
            </a:r>
            <a:r>
              <a:rPr lang="cs-CZ" sz="2400" b="1" dirty="0" smtClean="0">
                <a:solidFill>
                  <a:srgbClr val="C00000"/>
                </a:solidFill>
              </a:rPr>
              <a:t>em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muž</a:t>
            </a:r>
            <a:r>
              <a:rPr lang="cs-CZ" sz="2400" b="1" dirty="0" smtClean="0">
                <a:solidFill>
                  <a:srgbClr val="C00000"/>
                </a:solidFill>
              </a:rPr>
              <a:t>em</a:t>
            </a:r>
            <a:endParaRPr lang="cs-CZ" sz="2400" b="1" dirty="0"/>
          </a:p>
        </p:txBody>
      </p:sp>
      <p:pic>
        <p:nvPicPr>
          <p:cNvPr id="4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1714488"/>
            <a:ext cx="1000132" cy="428628"/>
          </a:xfrm>
          <a:prstGeom prst="rect">
            <a:avLst/>
          </a:prstGeom>
          <a:noFill/>
        </p:spPr>
      </p:pic>
      <p:pic>
        <p:nvPicPr>
          <p:cNvPr id="2051" name="Picture 3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5572140"/>
            <a:ext cx="2357422" cy="15716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3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Vzory podstatných jmen rodu mužského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74"/>
            <a:ext cx="9144000" cy="5357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u="sng" dirty="0" smtClean="0">
                <a:solidFill>
                  <a:srgbClr val="002060"/>
                </a:solidFill>
              </a:rPr>
              <a:t>pád</a:t>
            </a:r>
            <a:r>
              <a:rPr lang="cs-CZ" sz="2000" i="1" dirty="0" smtClean="0">
                <a:solidFill>
                  <a:srgbClr val="002060"/>
                </a:solidFill>
              </a:rPr>
              <a:t>                                                                  </a:t>
            </a:r>
            <a:r>
              <a:rPr lang="cs-CZ" sz="2000" i="1" u="sng" dirty="0" smtClean="0">
                <a:solidFill>
                  <a:srgbClr val="002060"/>
                </a:solidFill>
              </a:rPr>
              <a:t>číslo množné</a:t>
            </a:r>
          </a:p>
          <a:p>
            <a:pPr>
              <a:buNone/>
            </a:pPr>
            <a:endParaRPr lang="cs-CZ" sz="2000" i="1" u="sng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buNone/>
            </a:pPr>
            <a:endParaRPr lang="cs-CZ" sz="2000" i="1" dirty="0" smtClean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1.pád             </a:t>
            </a:r>
            <a:r>
              <a:rPr lang="cs-CZ" sz="2400" b="1" dirty="0" smtClean="0">
                <a:solidFill>
                  <a:srgbClr val="C00000"/>
                </a:solidFill>
              </a:rPr>
              <a:t>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i,-</a:t>
            </a:r>
            <a:r>
              <a:rPr lang="cs-CZ" sz="2400" b="1" dirty="0" err="1" smtClean="0">
                <a:solidFill>
                  <a:srgbClr val="C00000"/>
                </a:solidFill>
              </a:rPr>
              <a:t>ové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i, -</a:t>
            </a:r>
            <a:r>
              <a:rPr lang="cs-CZ" sz="2400" b="1" dirty="0" err="1" smtClean="0">
                <a:solidFill>
                  <a:srgbClr val="C00000"/>
                </a:solidFill>
              </a:rPr>
              <a:t>ové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             </a:t>
            </a:r>
            <a:r>
              <a:rPr lang="cs-CZ" sz="2400" i="1" dirty="0" smtClean="0">
                <a:solidFill>
                  <a:schemeClr val="bg1"/>
                </a:solidFill>
              </a:rPr>
              <a:t>(občané)                    (obyvatelé)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2.pád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ů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ů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3.pád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ům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ům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4.pád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y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e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5.pád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   p</a:t>
            </a:r>
            <a:r>
              <a:rPr lang="cs-CZ" sz="2400" dirty="0" smtClean="0">
                <a:solidFill>
                  <a:srgbClr val="C00000"/>
                </a:solidFill>
              </a:rPr>
              <a:t>án</a:t>
            </a:r>
            <a:r>
              <a:rPr lang="cs-CZ" sz="2400" b="1" dirty="0" smtClean="0">
                <a:solidFill>
                  <a:srgbClr val="C00000"/>
                </a:solidFill>
              </a:rPr>
              <a:t>i! –</a:t>
            </a:r>
            <a:r>
              <a:rPr lang="cs-CZ" sz="2400" b="1" dirty="0" err="1" smtClean="0">
                <a:solidFill>
                  <a:srgbClr val="C00000"/>
                </a:solidFill>
              </a:rPr>
              <a:t>ové</a:t>
            </a:r>
            <a:r>
              <a:rPr lang="cs-CZ" sz="2400" b="1" dirty="0" smtClean="0">
                <a:solidFill>
                  <a:srgbClr val="C00000"/>
                </a:solidFill>
              </a:rPr>
              <a:t>!             m</a:t>
            </a:r>
            <a:r>
              <a:rPr lang="cs-CZ" sz="2400" dirty="0" smtClean="0">
                <a:solidFill>
                  <a:srgbClr val="C00000"/>
                </a:solidFill>
              </a:rPr>
              <a:t>už</a:t>
            </a:r>
            <a:r>
              <a:rPr lang="cs-CZ" sz="2400" b="1" dirty="0" smtClean="0">
                <a:solidFill>
                  <a:srgbClr val="C00000"/>
                </a:solidFill>
              </a:rPr>
              <a:t>i! –</a:t>
            </a:r>
            <a:r>
              <a:rPr lang="cs-CZ" sz="2400" b="1" dirty="0" err="1" smtClean="0">
                <a:solidFill>
                  <a:srgbClr val="C00000"/>
                </a:solidFill>
              </a:rPr>
              <a:t>ové</a:t>
            </a:r>
            <a:r>
              <a:rPr lang="cs-CZ" sz="2400" b="1" dirty="0" smtClean="0">
                <a:solidFill>
                  <a:srgbClr val="C00000"/>
                </a:solidFill>
              </a:rPr>
              <a:t>!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            </a:t>
            </a:r>
            <a:r>
              <a:rPr lang="cs-CZ" sz="2400" i="1" dirty="0" smtClean="0">
                <a:solidFill>
                  <a:srgbClr val="C00000"/>
                </a:solidFill>
              </a:rPr>
              <a:t> </a:t>
            </a:r>
            <a:r>
              <a:rPr lang="cs-CZ" sz="2400" i="1" dirty="0" smtClean="0">
                <a:solidFill>
                  <a:schemeClr val="bg1"/>
                </a:solidFill>
              </a:rPr>
              <a:t>(občané!)                  (obyvatelé!)</a:t>
            </a:r>
            <a:endParaRPr lang="cs-CZ" sz="2400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6.pád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pán</a:t>
            </a:r>
            <a:r>
              <a:rPr lang="cs-CZ" sz="2400" b="1" dirty="0" smtClean="0">
                <a:solidFill>
                  <a:srgbClr val="C00000"/>
                </a:solidFill>
              </a:rPr>
              <a:t>ů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ů</a:t>
            </a:r>
            <a:endParaRPr lang="cs-CZ" sz="2400" i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sz="2400" i="1" dirty="0" smtClean="0">
                <a:solidFill>
                  <a:srgbClr val="002060"/>
                </a:solidFill>
              </a:rPr>
              <a:t>7.pád</a:t>
            </a:r>
            <a:r>
              <a:rPr lang="cs-CZ" sz="2400" dirty="0" smtClean="0">
                <a:solidFill>
                  <a:srgbClr val="C00000"/>
                </a:solidFill>
              </a:rPr>
              <a:t>                        pán</a:t>
            </a:r>
            <a:r>
              <a:rPr lang="cs-CZ" sz="2400" b="1" dirty="0" smtClean="0">
                <a:solidFill>
                  <a:srgbClr val="C00000"/>
                </a:solidFill>
              </a:rPr>
              <a:t>y                          </a:t>
            </a:r>
            <a:r>
              <a:rPr lang="cs-CZ" sz="2400" dirty="0" smtClean="0">
                <a:solidFill>
                  <a:srgbClr val="C00000"/>
                </a:solidFill>
              </a:rPr>
              <a:t>muž</a:t>
            </a:r>
            <a:r>
              <a:rPr lang="cs-CZ" sz="2400" b="1" dirty="0" smtClean="0">
                <a:solidFill>
                  <a:srgbClr val="C00000"/>
                </a:solidFill>
              </a:rPr>
              <a:t>i</a:t>
            </a:r>
            <a:endParaRPr lang="cs-CZ" sz="2400" b="1" dirty="0" smtClean="0"/>
          </a:p>
          <a:p>
            <a:pPr>
              <a:buNone/>
            </a:pPr>
            <a:endParaRPr lang="cs-CZ" sz="2800" dirty="0"/>
          </a:p>
        </p:txBody>
      </p:sp>
      <p:pic>
        <p:nvPicPr>
          <p:cNvPr id="4" name="Picture 2" descr="C:\Program Files\Microsoft Office\MEDIA\CAGCAT10\j0298653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714488"/>
            <a:ext cx="1428760" cy="642942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2928934"/>
            <a:ext cx="2143108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Vzory podstatných jmen rodu mužského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i="1" u="sng" dirty="0" smtClean="0">
                <a:solidFill>
                  <a:srgbClr val="0070C0"/>
                </a:solidFill>
              </a:rPr>
              <a:t>Slova v závorce dej do náležitého tvaru </a:t>
            </a:r>
            <a:r>
              <a:rPr lang="cs-CZ" sz="2400" i="1" u="sng" dirty="0" smtClean="0">
                <a:solidFill>
                  <a:srgbClr val="C00000"/>
                </a:solidFill>
              </a:rPr>
              <a:t>čísla množného</a:t>
            </a:r>
          </a:p>
          <a:p>
            <a:pPr>
              <a:buNone/>
            </a:pPr>
            <a:endParaRPr lang="cs-CZ" sz="2400" b="1" i="1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Z hřiště se ozývaly hlasy </a:t>
            </a:r>
            <a:r>
              <a:rPr lang="cs-CZ" sz="2400" b="1" i="1" dirty="0" smtClean="0">
                <a:solidFill>
                  <a:srgbClr val="FFC000"/>
                </a:solidFill>
              </a:rPr>
              <a:t>(chlapec).   </a:t>
            </a:r>
            <a:r>
              <a:rPr lang="cs-CZ" sz="2400" b="1" dirty="0" smtClean="0">
                <a:solidFill>
                  <a:srgbClr val="FFC000"/>
                </a:solidFill>
              </a:rPr>
              <a:t>Chcete být dobrými </a:t>
            </a:r>
            <a:r>
              <a:rPr lang="cs-CZ" sz="2400" b="1" i="1" dirty="0" smtClean="0">
                <a:solidFill>
                  <a:srgbClr val="FFC000"/>
                </a:solidFill>
              </a:rPr>
              <a:t>(čtenář) ?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                                                    </a:t>
            </a:r>
            <a:r>
              <a:rPr lang="cs-CZ" sz="2400" b="1" i="1" dirty="0" smtClean="0">
                <a:solidFill>
                  <a:srgbClr val="002060"/>
                </a:solidFill>
              </a:rPr>
              <a:t>chlapců                                                 čtenáři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Pozorovali jsme (zedník) při práci.       Na břehu řeky seděli (rybář).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                                  </a:t>
            </a:r>
            <a:r>
              <a:rPr lang="cs-CZ" sz="2400" b="1" i="1" dirty="0" smtClean="0">
                <a:solidFill>
                  <a:srgbClr val="002060"/>
                </a:solidFill>
              </a:rPr>
              <a:t>zedníky                                                                    rybáři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Učitel přednášel (žák).          Vyprávěli jsme si o našich (spisovatel).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                                   </a:t>
            </a:r>
            <a:r>
              <a:rPr lang="cs-CZ" sz="2400" b="1" i="1" dirty="0" smtClean="0">
                <a:solidFill>
                  <a:srgbClr val="002060"/>
                </a:solidFill>
              </a:rPr>
              <a:t>žákům                                                           spisovatelích</a:t>
            </a:r>
          </a:p>
          <a:p>
            <a:pPr>
              <a:buNone/>
            </a:pPr>
            <a:r>
              <a:rPr lang="cs-CZ" sz="2400" i="1" dirty="0" smtClean="0">
                <a:solidFill>
                  <a:srgbClr val="FFC000"/>
                </a:solidFill>
              </a:rPr>
              <a:t> </a:t>
            </a:r>
            <a:endParaRPr lang="cs-CZ" sz="2400" i="1" dirty="0">
              <a:solidFill>
                <a:srgbClr val="FFC000"/>
              </a:solidFill>
            </a:endParaRPr>
          </a:p>
        </p:txBody>
      </p:sp>
      <p:pic>
        <p:nvPicPr>
          <p:cNvPr id="3074" name="Picture 2" descr="Trip To The Beach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857760"/>
            <a:ext cx="2643206" cy="1828798"/>
          </a:xfrm>
          <a:prstGeom prst="rect">
            <a:avLst/>
          </a:prstGeom>
          <a:noFill/>
        </p:spPr>
      </p:pic>
      <p:pic>
        <p:nvPicPr>
          <p:cNvPr id="3076" name="Picture 4" descr="Kiralfy Bros.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4" y="4643446"/>
            <a:ext cx="2857500" cy="2028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  <a:ln>
            <a:solidFill>
              <a:schemeClr val="tx2">
                <a:lumMod val="2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1600" dirty="0" smtClean="0"/>
              <a:t>ČMOLÍKOVÁ,S. REMUTOVÁ,P. SLAPNIČKOVÁ, H. </a:t>
            </a:r>
            <a:r>
              <a:rPr lang="cs-CZ" sz="1600" i="1" dirty="0" smtClean="0"/>
              <a:t>Český jazyk pro sedmý ročník zvláštní školy. </a:t>
            </a:r>
            <a:r>
              <a:rPr lang="cs-CZ" sz="1600" dirty="0" smtClean="0"/>
              <a:t>Praha: Septima, 1996. ISBN 80-85801-64-7.</a:t>
            </a:r>
          </a:p>
          <a:p>
            <a:r>
              <a:rPr lang="cs-CZ" sz="1600" dirty="0" smtClean="0"/>
              <a:t>Snímek č.2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 </a:t>
            </a:r>
            <a:r>
              <a:rPr lang="cs-CZ" sz="1600" dirty="0" smtClean="0"/>
              <a:t> obrázek  orla , jetele a holuba použit z galerie Office</a:t>
            </a:r>
          </a:p>
          <a:p>
            <a:pPr>
              <a:buNone/>
            </a:pPr>
            <a:r>
              <a:rPr lang="cs-CZ" sz="1600" dirty="0" smtClean="0"/>
              <a:t>         Snímek č.3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 </a:t>
            </a:r>
            <a:r>
              <a:rPr lang="cs-CZ" sz="1600" dirty="0" smtClean="0"/>
              <a:t> obrázek  pána , hradu,stroje, mužů použit z galerie Office</a:t>
            </a: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600" dirty="0" smtClean="0"/>
              <a:t>  Snímek č.4 : 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</a:t>
            </a:r>
            <a:r>
              <a:rPr lang="cs-CZ" sz="1600" smtClean="0"/>
              <a:t>2012-12-01</a:t>
            </a:r>
            <a:r>
              <a:rPr lang="en-US" sz="1600" dirty="0" smtClean="0"/>
              <a:t>] </a:t>
            </a:r>
            <a:r>
              <a:rPr lang="cs-CZ" sz="1600" dirty="0" smtClean="0"/>
              <a:t>obrázek  použit z galerie Office</a:t>
            </a:r>
          </a:p>
          <a:p>
            <a:r>
              <a:rPr lang="cs-CZ" sz="1600" dirty="0" smtClean="0"/>
              <a:t>  Snímek č.5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</a:t>
            </a:r>
            <a:r>
              <a:rPr lang="cs-CZ" sz="1600" dirty="0" smtClean="0"/>
              <a:t> obrázky použity z galerie Office</a:t>
            </a:r>
          </a:p>
          <a:p>
            <a:r>
              <a:rPr lang="cs-CZ" sz="1600" dirty="0" smtClean="0"/>
              <a:t>  Snímek č.6 :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 </a:t>
            </a:r>
            <a:r>
              <a:rPr lang="cs-CZ" sz="1600" dirty="0" smtClean="0"/>
              <a:t>obrázek  použit z galerie Office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</a:t>
            </a:r>
            <a:r>
              <a:rPr lang="cs-CZ" sz="1600" dirty="0" smtClean="0"/>
              <a:t> obrázek auta dostupné pod licencí </a:t>
            </a:r>
            <a:r>
              <a:rPr lang="cs-CZ" sz="1400" b="1" dirty="0" err="1" smtClean="0"/>
              <a:t>Creative</a:t>
            </a:r>
            <a:r>
              <a:rPr lang="cs-CZ" sz="16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</a:t>
            </a:r>
            <a:r>
              <a:rPr lang="cs-CZ" sz="1600" dirty="0" smtClean="0"/>
              <a:t>na www.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cs-CZ" sz="1600" dirty="0" smtClean="0">
                <a:hlinkClick r:id="rId2"/>
              </a:rPr>
              <a:t>http://www</a:t>
            </a:r>
            <a:r>
              <a:rPr lang="cs-CZ" sz="1600" u="sng" dirty="0" smtClean="0">
                <a:solidFill>
                  <a:srgbClr val="0070C0"/>
                </a:solidFill>
                <a:hlinkClick r:id="rId2"/>
              </a:rPr>
              <a:t>.</a:t>
            </a:r>
            <a:r>
              <a:rPr lang="cs-CZ" sz="1600" u="sng" dirty="0" smtClean="0">
                <a:solidFill>
                  <a:srgbClr val="0070C0"/>
                </a:solidFill>
              </a:rPr>
              <a:t> </a:t>
            </a:r>
            <a:r>
              <a:rPr lang="cs-CZ" sz="1600" u="sng" dirty="0" err="1" smtClean="0">
                <a:solidFill>
                  <a:srgbClr val="0070C0"/>
                </a:solidFill>
              </a:rPr>
              <a:t>clker.com</a:t>
            </a:r>
            <a:r>
              <a:rPr lang="cs-CZ" sz="1600" u="sng" dirty="0" smtClean="0">
                <a:solidFill>
                  <a:srgbClr val="0070C0"/>
                </a:solidFill>
              </a:rPr>
              <a:t>/</a:t>
            </a:r>
            <a:r>
              <a:rPr lang="cs-CZ" sz="1600" u="sng" dirty="0" err="1" smtClean="0">
                <a:solidFill>
                  <a:srgbClr val="0070C0"/>
                </a:solidFill>
              </a:rPr>
              <a:t>clipart</a:t>
            </a:r>
            <a:r>
              <a:rPr lang="cs-CZ" sz="1600" u="sng" dirty="0" smtClean="0">
                <a:solidFill>
                  <a:srgbClr val="0070C0"/>
                </a:solidFill>
              </a:rPr>
              <a:t>-2399.html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en-US" sz="1600" dirty="0" smtClean="0"/>
              <a:t>[</a:t>
            </a:r>
            <a:r>
              <a:rPr lang="cs-CZ" sz="1600" dirty="0" smtClean="0"/>
              <a:t>cit. 2012-12-01</a:t>
            </a:r>
            <a:r>
              <a:rPr lang="en-US" sz="1600" dirty="0" smtClean="0"/>
              <a:t>]</a:t>
            </a:r>
            <a:r>
              <a:rPr lang="cs-CZ" sz="1600" dirty="0" smtClean="0"/>
              <a:t> obrázek staré doby dostupné pod licencí </a:t>
            </a:r>
            <a:r>
              <a:rPr lang="cs-CZ" sz="1400" b="1" dirty="0" err="1" smtClean="0"/>
              <a:t>Creative</a:t>
            </a:r>
            <a:r>
              <a:rPr lang="cs-CZ" sz="16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 </a:t>
            </a:r>
            <a:r>
              <a:rPr lang="cs-CZ" sz="1600" dirty="0" smtClean="0"/>
              <a:t>na www.</a:t>
            </a:r>
          </a:p>
          <a:p>
            <a:pPr>
              <a:buNone/>
            </a:pPr>
            <a:r>
              <a:rPr lang="cs-CZ" sz="1600" dirty="0" smtClean="0"/>
              <a:t>         </a:t>
            </a:r>
            <a:r>
              <a:rPr lang="cs-CZ" sz="1600" u="sng" dirty="0" smtClean="0">
                <a:solidFill>
                  <a:srgbClr val="0070C0"/>
                </a:solidFill>
              </a:rPr>
              <a:t>http://www.</a:t>
            </a:r>
            <a:r>
              <a:rPr lang="cs-CZ" sz="1600" u="sng" dirty="0" err="1" smtClean="0">
                <a:solidFill>
                  <a:srgbClr val="0070C0"/>
                </a:solidFill>
              </a:rPr>
              <a:t>clker.com</a:t>
            </a:r>
            <a:r>
              <a:rPr lang="cs-CZ" sz="1600" u="sng" dirty="0" smtClean="0">
                <a:solidFill>
                  <a:srgbClr val="0070C0"/>
                </a:solidFill>
              </a:rPr>
              <a:t>/</a:t>
            </a:r>
            <a:r>
              <a:rPr lang="cs-CZ" sz="1600" u="sng" dirty="0" err="1" smtClean="0">
                <a:solidFill>
                  <a:srgbClr val="0070C0"/>
                </a:solidFill>
              </a:rPr>
              <a:t>clipart</a:t>
            </a:r>
            <a:r>
              <a:rPr lang="cs-CZ" sz="1600" u="sng" dirty="0" smtClean="0">
                <a:solidFill>
                  <a:srgbClr val="0070C0"/>
                </a:solidFill>
              </a:rPr>
              <a:t>-50027.html</a:t>
            </a:r>
          </a:p>
          <a:p>
            <a:r>
              <a:rPr lang="cs-CZ" sz="1600" dirty="0" smtClean="0"/>
              <a:t>Citováno dne 01.12.2012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874</TotalTime>
  <Words>452</Words>
  <Application>Microsoft Office PowerPoint</Application>
  <PresentationFormat>Předvádění na obrazovce (4:3)</PresentationFormat>
  <Paragraphs>81</Paragraphs>
  <Slides>7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Snímek 1</vt:lpstr>
      <vt:lpstr>Skloňování podstatných jmen rodu mužského</vt:lpstr>
      <vt:lpstr>      Vzory podstatných jmen rodu mužského</vt:lpstr>
      <vt:lpstr>Vzory podstatných jmen rodu mužského</vt:lpstr>
      <vt:lpstr>Vzory podstatných jmen rodu mužského</vt:lpstr>
      <vt:lpstr>Vzory podstatných jmen rodu mužského</vt:lpstr>
      <vt:lpstr>Použité zdroje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Jarda</dc:creator>
  <cp:lastModifiedBy>Jarda</cp:lastModifiedBy>
  <cp:revision>392</cp:revision>
  <dcterms:created xsi:type="dcterms:W3CDTF">2011-10-23T13:04:53Z</dcterms:created>
  <dcterms:modified xsi:type="dcterms:W3CDTF">2013-02-25T14:29:10Z</dcterms:modified>
</cp:coreProperties>
</file>