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1" r:id="rId3"/>
    <p:sldId id="263" r:id="rId4"/>
    <p:sldId id="264" r:id="rId5"/>
    <p:sldId id="265" r:id="rId6"/>
    <p:sldId id="266" r:id="rId7"/>
    <p:sldId id="267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5E01"/>
    <a:srgbClr val="008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67" autoAdjust="0"/>
  </p:normalViewPr>
  <p:slideViewPr>
    <p:cSldViewPr>
      <p:cViewPr>
        <p:scale>
          <a:sx n="120" d="100"/>
          <a:sy n="120" d="100"/>
        </p:scale>
        <p:origin x="276" y="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ABA0D-8F84-4A25-BAC9-84F422BF6C17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5FC27-7969-4486-8350-ADBAD8946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09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05FC27-7969-4486-8350-ADBAD89468A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4767.html" TargetMode="External"/><Relationship Id="rId3" Type="http://schemas.openxmlformats.org/officeDocument/2006/relationships/hyperlink" Target="http://www.clker.com/clipart-13591.html" TargetMode="External"/><Relationship Id="rId7" Type="http://schemas.openxmlformats.org/officeDocument/2006/relationships/hyperlink" Target="http://www.clker.com/clipart-1763.html" TargetMode="External"/><Relationship Id="rId2" Type="http://schemas.openxmlformats.org/officeDocument/2006/relationships/hyperlink" Target="http://www.clker.com/clipart-1021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63455.html" TargetMode="External"/><Relationship Id="rId5" Type="http://schemas.openxmlformats.org/officeDocument/2006/relationships/hyperlink" Target="http://www.clker.com/clipart-2382.html" TargetMode="External"/><Relationship Id="rId4" Type="http://schemas.openxmlformats.org/officeDocument/2006/relationships/hyperlink" Target="http://www.clker.com/clipart-1783.html" TargetMode="External"/><Relationship Id="rId9" Type="http://schemas.openxmlformats.org/officeDocument/2006/relationships/hyperlink" Target="http://www.clker.com/clipart-14474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8662" y="785794"/>
            <a:ext cx="7286676" cy="12144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VY_32_INOVACE_04_ČESKÝ JAZYK</a:t>
            </a:r>
            <a:endParaRPr kumimoji="0" lang="cs-CZ" sz="36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57290" y="2714620"/>
            <a:ext cx="6572296" cy="3500960"/>
          </a:xfr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Název školy : SPECIÁLNÍ  ZÁKLADNÍ A MATEŘSKÁ            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ŠKOLA   VARNSDORF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Autor  :  Jaroslav Bezděk, 2012 – 12 – 01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Název </a:t>
            </a:r>
            <a:r>
              <a:rPr lang="cs-CZ" sz="200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:  VY_32_INOVACE_04_Český </a:t>
            </a: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jazyk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Téma :   Popis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Číslo projektu:  CZ.1.07/1.4.00/21.0640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Calibri" pitchFamily="34" charset="0"/>
                <a:cs typeface="Calibri" pitchFamily="34" charset="0"/>
              </a:rPr>
              <a:t>Anotace:  Materiál je určen pro 7.třídu, slouží k procvičení     	  probrané    látky   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   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Český jazyk-komunikační a slohová výchova.          POPIS.                          </a:t>
            </a: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                </a:t>
            </a:r>
            <a:endParaRPr lang="cs-CZ" sz="1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14356"/>
            <a:ext cx="9144000" cy="635798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i="1" dirty="0" smtClean="0"/>
              <a:t>            </a:t>
            </a:r>
            <a:r>
              <a:rPr lang="cs-CZ" sz="5700" i="1" dirty="0" smtClean="0"/>
              <a:t>Co je to popis?  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          POPIS</a:t>
            </a:r>
            <a:r>
              <a:rPr lang="cs-CZ" sz="2800" i="1" dirty="0" smtClean="0">
                <a:solidFill>
                  <a:srgbClr val="FFFF00"/>
                </a:solidFill>
              </a:rPr>
              <a:t>  = </a:t>
            </a:r>
            <a:r>
              <a:rPr lang="cs-CZ" sz="2800" dirty="0" smtClean="0"/>
              <a:t>si dává za cíl popsat nějaký jev, děj, předmět, místo , vzhled          	               osoby nebo určitou činnost.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.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endParaRPr lang="cs-CZ" sz="2800" i="1" dirty="0" smtClean="0">
              <a:solidFill>
                <a:srgbClr val="FFFF00"/>
              </a:solidFill>
            </a:endParaRPr>
          </a:p>
          <a:p>
            <a:pPr>
              <a:lnSpc>
                <a:spcPct val="200000"/>
              </a:lnSpc>
              <a:buNone/>
            </a:pPr>
            <a:r>
              <a:rPr lang="cs-CZ" sz="2400" i="1" dirty="0" smtClean="0">
                <a:solidFill>
                  <a:srgbClr val="FFFF00"/>
                </a:solidFill>
              </a:rPr>
              <a:t>:                                                                    </a:t>
            </a:r>
            <a:r>
              <a:rPr lang="cs-CZ" sz="2400" i="1" dirty="0" smtClean="0">
                <a:solidFill>
                  <a:srgbClr val="FF0000"/>
                </a:solidFill>
              </a:rPr>
              <a:t> Například  vzhled osoby</a:t>
            </a:r>
            <a:endParaRPr lang="cs-CZ" sz="2400" i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-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</a:t>
            </a:r>
            <a:r>
              <a:rPr lang="cs-CZ" sz="2800" i="1" dirty="0" smtClean="0">
                <a:solidFill>
                  <a:srgbClr val="FF0000"/>
                </a:solidFill>
              </a:rPr>
              <a:t>určitý děj-pedagogická rada</a:t>
            </a:r>
          </a:p>
          <a:p>
            <a:pPr>
              <a:lnSpc>
                <a:spcPct val="250000"/>
              </a:lnSpc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-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</a:t>
            </a:r>
            <a:r>
              <a:rPr lang="cs-CZ" i="1" dirty="0" smtClean="0">
                <a:solidFill>
                  <a:srgbClr val="FF0000"/>
                </a:solidFill>
              </a:rPr>
              <a:t>Místo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i="1" dirty="0" smtClean="0">
                <a:solidFill>
                  <a:srgbClr val="FF0000"/>
                </a:solidFill>
              </a:rPr>
              <a:t>b</a:t>
            </a:r>
            <a:r>
              <a:rPr lang="cs-CZ" sz="3200" i="1" dirty="0" smtClean="0">
                <a:solidFill>
                  <a:srgbClr val="FF0000"/>
                </a:solidFill>
              </a:rPr>
              <a:t>udova hasičské zbrojnice</a:t>
            </a:r>
            <a:endParaRPr lang="cs-CZ" sz="2800" i="1" u="sng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800" dirty="0"/>
          </a:p>
        </p:txBody>
      </p: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786058"/>
            <a:ext cx="1785950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Šipka doprava 20"/>
          <p:cNvSpPr/>
          <p:nvPr/>
        </p:nvSpPr>
        <p:spPr>
          <a:xfrm>
            <a:off x="4857752" y="321468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571472" y="55007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5357826"/>
            <a:ext cx="185738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4643446"/>
            <a:ext cx="2071670" cy="1214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Šipka doprava 10"/>
          <p:cNvSpPr/>
          <p:nvPr/>
        </p:nvSpPr>
        <p:spPr>
          <a:xfrm>
            <a:off x="5500694" y="5357826"/>
            <a:ext cx="978408" cy="484632"/>
          </a:xfrm>
          <a:prstGeom prst="rightArrow">
            <a:avLst>
              <a:gd name="adj1" fmla="val 5000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1" grpId="0" animBg="1"/>
      <p:bldP spid="22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8973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Český jazyk-komunikační a slohová výchova.  POPIS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 fontScale="92500" lnSpcReduction="20000"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Náležitosti popisu :</a:t>
            </a:r>
          </a:p>
          <a:p>
            <a:pPr>
              <a:buNone/>
            </a:pPr>
            <a:endParaRPr lang="cs-CZ" sz="2400" i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FFFF00"/>
                </a:solidFill>
              </a:rPr>
              <a:t>                 </a:t>
            </a:r>
            <a:r>
              <a:rPr lang="cs-CZ" sz="2000" dirty="0" smtClean="0"/>
              <a:t>Důležité je pořadí při </a:t>
            </a:r>
            <a:r>
              <a:rPr lang="cs-CZ" sz="2000" b="1" dirty="0" smtClean="0"/>
              <a:t>popisu</a:t>
            </a:r>
            <a:r>
              <a:rPr lang="cs-CZ" sz="2000" dirty="0" smtClean="0"/>
              <a:t> jednotlivých částí </a:t>
            </a:r>
            <a:r>
              <a:rPr lang="cs-CZ" sz="1600" dirty="0" smtClean="0"/>
              <a:t>(začínáme    	     	     nejdůležitějšími  prvky, postupujeme k jednotlivostem). Podle toho, k jakému účelu 	     a komu je </a:t>
            </a:r>
            <a:r>
              <a:rPr lang="cs-CZ" sz="1600" b="1" dirty="0" smtClean="0"/>
              <a:t>popis</a:t>
            </a:r>
            <a:r>
              <a:rPr lang="cs-CZ" sz="1600" dirty="0" smtClean="0"/>
              <a:t>  určen.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                 </a:t>
            </a:r>
            <a:r>
              <a:rPr lang="cs-CZ" sz="2000" dirty="0" smtClean="0"/>
              <a:t>Rozlišujeme </a:t>
            </a:r>
            <a:r>
              <a:rPr lang="cs-CZ" sz="2000" dirty="0" smtClean="0">
                <a:solidFill>
                  <a:srgbClr val="FFFF00"/>
                </a:solidFill>
              </a:rPr>
              <a:t>popis prostý </a:t>
            </a:r>
            <a:r>
              <a:rPr lang="cs-CZ" sz="2000" dirty="0" smtClean="0"/>
              <a:t>a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popis odborný. </a:t>
            </a:r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                 </a:t>
            </a:r>
            <a:r>
              <a:rPr lang="cs-CZ" sz="2000" i="1" dirty="0" smtClean="0">
                <a:solidFill>
                  <a:srgbClr val="FFFF00"/>
                </a:solidFill>
              </a:rPr>
              <a:t>Popis prostý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/>
              <a:t>usiluje o co největší názornost, představivost 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                </a:t>
            </a:r>
            <a:r>
              <a:rPr lang="cs-CZ" sz="2400" i="1" dirty="0" smtClean="0">
                <a:solidFill>
                  <a:srgbClr val="0070C0"/>
                </a:solidFill>
              </a:rPr>
              <a:t>P</a:t>
            </a:r>
            <a:r>
              <a:rPr lang="cs-CZ" sz="2200" i="1" dirty="0" smtClean="0">
                <a:solidFill>
                  <a:srgbClr val="0070C0"/>
                </a:solidFill>
              </a:rPr>
              <a:t>opis odborný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smtClean="0"/>
              <a:t>pak o co největší přesnost, obsahuje odborné 	     výrazy.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                 </a:t>
            </a:r>
            <a:endParaRPr lang="cs-CZ" sz="20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400" i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2571744"/>
            <a:ext cx="1171577" cy="1928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Čtyřcípá hvězda 8"/>
          <p:cNvSpPr/>
          <p:nvPr/>
        </p:nvSpPr>
        <p:spPr>
          <a:xfrm>
            <a:off x="642910" y="1785926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714348" y="5000636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tyřcípá hvězda 10"/>
          <p:cNvSpPr/>
          <p:nvPr/>
        </p:nvSpPr>
        <p:spPr>
          <a:xfrm>
            <a:off x="714348" y="3000372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714348" y="4000504"/>
            <a:ext cx="714380" cy="500066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42860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Český jazyk-komunikační a slohová výchova.  POPIS.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57166"/>
            <a:ext cx="9144000" cy="6286544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C000"/>
                </a:solidFill>
              </a:rPr>
              <a:t>   </a:t>
            </a:r>
            <a:r>
              <a:rPr lang="cs-CZ" sz="2800" i="1" dirty="0" smtClean="0">
                <a:solidFill>
                  <a:srgbClr val="FFC000"/>
                </a:solidFill>
              </a:rPr>
              <a:t>Zkouška- popis obrázku:</a:t>
            </a:r>
          </a:p>
          <a:p>
            <a:pPr>
              <a:buNone/>
            </a:pPr>
            <a:endParaRPr lang="cs-CZ" sz="24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i="1" dirty="0" smtClean="0">
                <a:solidFill>
                  <a:srgbClr val="FFC000"/>
                </a:solidFill>
              </a:rPr>
              <a:t>        </a:t>
            </a:r>
            <a:r>
              <a:rPr lang="cs-CZ" sz="2400" i="1" dirty="0" smtClean="0"/>
              <a:t>-jedná se o popis prostý</a:t>
            </a:r>
            <a:endParaRPr lang="cs-CZ" sz="2400" i="1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Na bílém rámečku s černými ozdobami je obrázek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červeného draka, který je zelenočerném pozadí ve tvaru 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	čtverce. Drak  má čtyři nohy, křídla, ocas  a vystrčený jazyk.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endParaRPr lang="cs-CZ" sz="2800" i="1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400" i="1" dirty="0" smtClean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928670"/>
            <a:ext cx="4071966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428736"/>
            <a:ext cx="2643206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54067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Český jazyk-komunikační a slohová výchova.  POPIS.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/>
          <a:lstStyle/>
          <a:p>
            <a:pPr>
              <a:buNone/>
            </a:pPr>
            <a:r>
              <a:rPr lang="cs-CZ" sz="3200" i="1" dirty="0" smtClean="0">
                <a:solidFill>
                  <a:srgbClr val="FFC000"/>
                </a:solidFill>
              </a:rPr>
              <a:t>Důležité:-při popisu si musíme zvolit </a:t>
            </a:r>
            <a:r>
              <a:rPr lang="cs-CZ" sz="3200" b="1" i="1" dirty="0" smtClean="0">
                <a:solidFill>
                  <a:srgbClr val="FFC000"/>
                </a:solidFill>
              </a:rPr>
              <a:t>OSNOVU</a:t>
            </a:r>
            <a:r>
              <a:rPr lang="cs-CZ" sz="3200" i="1" dirty="0" smtClean="0">
                <a:solidFill>
                  <a:srgbClr val="FFC000"/>
                </a:solidFill>
              </a:rPr>
              <a:t>,  	        (jednotlivé body) podle které budeme  ;	        popisovat určitý děj, skutečnost.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Osnova má mít 4-5 jednotlivých bodů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275856" y="4293096"/>
            <a:ext cx="2828925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291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Český jazyk-komunikační a slohová výchova.  POPIS.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15436" cy="6215082"/>
          </a:xfrm>
        </p:spPr>
        <p:txBody>
          <a:bodyPr/>
          <a:lstStyle/>
          <a:p>
            <a:r>
              <a:rPr lang="cs-CZ" sz="2400" i="1" dirty="0" smtClean="0">
                <a:solidFill>
                  <a:srgbClr val="FFC000"/>
                </a:solidFill>
              </a:rPr>
              <a:t>Ukázka Popisu.   Popiš  naší třídu.</a:t>
            </a:r>
          </a:p>
          <a:p>
            <a:endParaRPr lang="cs-CZ" sz="2400" i="1" dirty="0" smtClean="0">
              <a:solidFill>
                <a:srgbClr val="FFC000"/>
              </a:solidFill>
            </a:endParaRPr>
          </a:p>
          <a:p>
            <a:r>
              <a:rPr lang="cs-CZ" sz="2400" i="1" u="sng" dirty="0" smtClean="0">
                <a:solidFill>
                  <a:srgbClr val="FFC000"/>
                </a:solidFill>
              </a:rPr>
              <a:t>OSNOVA</a:t>
            </a:r>
          </a:p>
          <a:p>
            <a:r>
              <a:rPr lang="cs-CZ" sz="2400" i="1" dirty="0" smtClean="0">
                <a:solidFill>
                  <a:srgbClr val="FFC000"/>
                </a:solidFill>
              </a:rPr>
              <a:t>-Umístění třídy ve školní budově</a:t>
            </a:r>
          </a:p>
          <a:p>
            <a:r>
              <a:rPr lang="cs-CZ" sz="2400" i="1" dirty="0" smtClean="0">
                <a:solidFill>
                  <a:srgbClr val="FFC000"/>
                </a:solidFill>
              </a:rPr>
              <a:t>-Velikost třídy</a:t>
            </a:r>
          </a:p>
          <a:p>
            <a:r>
              <a:rPr lang="cs-CZ" sz="2400" i="1" dirty="0" smtClean="0">
                <a:solidFill>
                  <a:srgbClr val="FFC000"/>
                </a:solidFill>
              </a:rPr>
              <a:t>-Zařízení třídy</a:t>
            </a:r>
          </a:p>
          <a:p>
            <a:r>
              <a:rPr lang="cs-CZ" sz="2400" i="1" dirty="0" smtClean="0">
                <a:solidFill>
                  <a:srgbClr val="FFC000"/>
                </a:solidFill>
              </a:rPr>
              <a:t>-Výzdoba třídy</a:t>
            </a:r>
          </a:p>
          <a:p>
            <a:endParaRPr lang="cs-CZ" sz="2400" i="1" dirty="0" smtClean="0">
              <a:solidFill>
                <a:srgbClr val="FFC000"/>
              </a:solidFill>
            </a:endParaRPr>
          </a:p>
          <a:p>
            <a:r>
              <a:rPr lang="cs-CZ" sz="2400" i="1" dirty="0" smtClean="0">
                <a:solidFill>
                  <a:srgbClr val="FFC000"/>
                </a:solidFill>
              </a:rPr>
              <a:t>-nezapomeň na svůj podpis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6" name="Picture 4" descr="Carnegie Library Building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3929066"/>
            <a:ext cx="3214678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5717E-6 C -0.00885 -0.01226 -0.00798 -0.02914 -0.00885 -0.04556 C -0.01146 -0.09043 -0.00503 -0.10453 -0.02534 -0.13113 C -0.03142 -0.13899 -0.03385 -0.14339 -0.04166 -0.14709 C -0.06371 -0.17021 -0.08698 -0.18663 -0.11354 -0.19866 C -0.12257 -0.20282 -0.14166 -0.21277 -0.15382 -0.21462 C -0.16996 -0.21716 -0.18663 -0.21809 -0.20295 -0.22063 C -0.23021 -0.21878 -0.24132 -0.21739 -0.2658 -0.20467 C -0.27239 -0.2012 -0.28298 -0.19774 -0.28941 -0.19288 C -0.31232 -0.17577 -0.32986 -0.14894 -0.34774 -0.12512 C -0.35104 -0.11147 -0.36909 -0.09644 -0.3776 -0.08534 C -0.3809 -0.08095 -0.38212 -0.07447 -0.38507 -0.06961 C -0.38819 -0.06453 -0.39219 -0.06036 -0.39548 -0.05551 C -0.4 -0.0488 -0.40295 -0.04024 -0.40746 -0.03377 C -0.41111 -0.02868 -0.41545 -0.02475 -0.41927 -0.01989 C -0.42239 -0.01596 -0.42534 -0.01203 -0.4283 -0.00787 C -0.44132 0.01064 -0.45191 0.02474 -0.46875 0.03584 C -0.47882 0.04949 -0.47812 0.0481 -0.49097 0.0518 C -0.49635 0.05342 -0.50746 0.05573 -0.50746 0.05573 C -0.51944 0.05226 -0.53021 0.04741 -0.54184 0.04371 C -0.55399 0.03284 -0.5717 0.0222 -0.58194 0.00809 C -0.61666 -0.03955 -0.63368 -0.0969 -0.64913 -0.15911 C -0.65469 -0.20259 -0.65416 -0.24746 -0.66111 -0.29024 C -0.65955 -0.40218 -0.66371 -0.52382 -0.59392 -0.6043 C -0.5684 -0.63367 -0.52587 -0.65472 -0.49844 -0.67206 C -0.47344 -0.68802 -0.4342 -0.68802 -0.40746 -0.68987 C -0.3809 -0.68848 -0.35486 -0.68617 -0.3283 -0.68386 C -0.30659 -0.67507 -0.28837 -0.6612 -0.26857 -0.64616 C -0.25972 -0.63946 -0.24913 -0.63599 -0.24166 -0.62627 C -0.23541 -0.61795 -0.22812 -0.61124 -0.22239 -0.60245 C -0.20903 -0.58141 -0.2026 -0.55551 -0.19844 -0.52891 C -0.19722 -0.50995 -0.19462 -0.48774 -0.20017 -0.46924 C -0.21302 -0.4253 -0.24496 -0.38807 -0.27309 -0.36379 C -0.32465 -0.31961 -0.3 -0.33742 -0.34635 -0.30805 C -0.35781 -0.30065 -0.37639 -0.29926 -0.38941 -0.29417 C -0.42569 -0.2803 -0.46232 -0.27914 -0.5 -0.27637 C -0.53125 -0.27405 -0.5618 -0.27058 -0.59253 -0.26642 C -0.64531 -0.24515 -0.69548 -0.19034 -0.73871 -0.14709 C -0.75659 -0.0895 -0.74618 -0.1087 -0.76111 -0.08349 C -0.77326 -0.04302 -0.77864 -0.02891 -0.7835 0.00809 C -0.77899 0.07701 -0.75434 0.10245 -0.71632 0.1413 C -0.69653 0.16142 -0.67552 0.1753 -0.65069 0.18293 C -0.63316 0.18825 -0.61475 0.18594 -0.59687 0.18686 C -0.57187 0.18987 -0.55087 0.19588 -0.52691 0.20282 C -0.45642 0.19796 -0.40469 0.18987 -0.34028 0.1531 C -0.33021 0.14732 -0.31909 0.14431 -0.31059 0.13529 C -0.28437 0.108 -0.27378 0.0969 -0.25087 0.06961 C -0.23559 0.0518 -0.23489 0.05504 -0.22552 0.03793 C -0.19739 -0.01157 -0.18177 -0.06291 -0.16423 -0.11934 C -0.14757 -0.1723 -0.14201 -0.16443 -0.13281 -0.23266 C -0.12552 -0.28608 -0.11632 -0.33742 -0.1059 -0.38969 C -0.1 -0.41906 -0.10017 -0.4512 -0.09687 -0.48104 C -0.0934 -0.51226 -0.08455 -0.54071 -0.0776 -0.57054 C -0.06614 -0.6198 -0.0592 -0.6797 -0.01632 -0.6938 C -0.00486 -0.69195 0.00747 -0.6938 0.01806 -0.68779 C 0.04375 -0.67322 0.06007 -0.64986 0.07466 -0.62026 C 0.07656 -0.60754 0.08073 -0.59552 0.08073 -0.58256 C 0.08073 -0.57054 0.07552 -0.49121 0.07327 -0.47711 C 0.06545 -0.429 0.05052 -0.38136 0.04045 -0.33395 C 0.025 -0.26157 0.01858 -0.18779 0.01198 -0.11332 C 0.01111 -0.08534 0.00643 0.00069 0.01059 0.03584 C 0.01094 0.03885 0.01459 0.03839 0.0165 0.03978 C 0.0224 0.03839 0.02847 0.03746 0.03438 0.03584 C 0.03594 0.03538 0.03733 0.03423 0.03889 0.03376 C 0.04132 0.03307 0.04393 0.03261 0.04636 0.03191 C 0.04792 0.03145 0.05087 0.02983 0.05087 0.02983 " pathEditMode="relative" ptsTypes="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345168"/>
          </a:xfrm>
        </p:spPr>
        <p:txBody>
          <a:bodyPr/>
          <a:lstStyle/>
          <a:p>
            <a:r>
              <a:rPr lang="cs-CZ" sz="2000" dirty="0" smtClean="0"/>
              <a:t>Český jazyk-komunikační a slohová výchova.  POPIS.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00108"/>
            <a:ext cx="7772400" cy="5355452"/>
          </a:xfrm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pPr algn="just"/>
            <a:r>
              <a:rPr lang="cs-CZ" sz="2000" dirty="0" smtClean="0"/>
              <a:t>Naše třída  se nachází v budově školy na </a:t>
            </a:r>
            <a:r>
              <a:rPr lang="cs-CZ" sz="2000" dirty="0" err="1" smtClean="0"/>
              <a:t>ul.T.G.Masaryka</a:t>
            </a:r>
            <a:r>
              <a:rPr lang="cs-CZ" sz="2000" dirty="0" smtClean="0"/>
              <a:t> </a:t>
            </a:r>
            <a:r>
              <a:rPr lang="cs-CZ" sz="2000" dirty="0" smtClean="0"/>
              <a:t>ve Varnsdorfu v 1.patře. Do třídy se vstupuje velkými dveřmi . Je  vymalována žlutou barvou, takže se zdá být prostornější. Má dvě velká okna a v místnosti je dobře vidět.Na bílém stropě je mnoho zářivek. Ve třídě je dvanáct lavic a  stejný počet židlí. V zadní části třídy jsou nové skříně, z toho dvě malé a jedna větší , kam si dáváme knížky a sešity.V předu je tabule a napravo od ní má pan učitel svůj stůl a  modrou židli.Za ním je stolek s televizí a </a:t>
            </a:r>
            <a:r>
              <a:rPr lang="cs-CZ" sz="2000" dirty="0" err="1" smtClean="0"/>
              <a:t>přehravačem</a:t>
            </a:r>
            <a:r>
              <a:rPr lang="cs-CZ" sz="2000" dirty="0" smtClean="0"/>
              <a:t> DVD. V levé části místnosti je umyvadlo a věšák s ručníky. Stěny jsou pokryty různými obrazy,které používáme ve výuce.  Máme zde také svoji nástěnku, kterou si zdobíme sami. Úplně vzadu jsou další dveře a za nimi police, kam si uskladňujeme různé pracovní pomůcky, barvy,štětce, lepidla, plakáty a jiné potřeby. Naše třída se mi líbí z celé školy nejvíce.              </a:t>
            </a:r>
          </a:p>
          <a:p>
            <a:pPr algn="just"/>
            <a:r>
              <a:rPr lang="cs-CZ" sz="2000" dirty="0" smtClean="0"/>
              <a:t>                                                                                  Julius Holub                                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  <a:solidFill>
            <a:srgbClr val="002060"/>
          </a:solidFill>
          <a:ln>
            <a:solidFill>
              <a:schemeClr val="tx2">
                <a:lumMod val="25000"/>
              </a:schemeClr>
            </a:solidFill>
          </a:ln>
        </p:spPr>
        <p:txBody>
          <a:bodyPr>
            <a:normAutofit fontScale="40000" lnSpcReduction="20000"/>
          </a:bodyPr>
          <a:lstStyle/>
          <a:p>
            <a:r>
              <a:rPr lang="cs-CZ" sz="2400" dirty="0" smtClean="0"/>
              <a:t>ČMOLÍKOVÁ,S. REMUTOVÁ,P. SLAPNIČKOVÁ,</a:t>
            </a:r>
            <a:r>
              <a:rPr lang="cs-CZ" sz="2400" dirty="0" err="1" smtClean="0"/>
              <a:t>H.</a:t>
            </a:r>
            <a:r>
              <a:rPr lang="cs-CZ" sz="2400" i="1" dirty="0" err="1" smtClean="0"/>
              <a:t>Český</a:t>
            </a:r>
            <a:r>
              <a:rPr lang="cs-CZ" sz="2400" i="1" dirty="0" smtClean="0"/>
              <a:t> jazyk  pro 7.ročník zvláštní školy. </a:t>
            </a:r>
            <a:r>
              <a:rPr lang="cs-CZ" sz="2400" dirty="0" smtClean="0"/>
              <a:t>Praha: Septima, 1996. ISBN 80-85 801-64-7.</a:t>
            </a:r>
            <a:endParaRPr lang="cs-CZ" sz="2300" dirty="0" smtClean="0"/>
          </a:p>
          <a:p>
            <a:r>
              <a:rPr lang="cs-CZ" sz="2300" dirty="0" smtClean="0"/>
              <a:t>Snímek č.2 :</a:t>
            </a: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000" dirty="0" smtClean="0"/>
              <a:t> </a:t>
            </a:r>
            <a:r>
              <a:rPr lang="cs-CZ" sz="2300" dirty="0" smtClean="0"/>
              <a:t>obrázek  šipky použit z galerie Office</a:t>
            </a:r>
          </a:p>
          <a:p>
            <a:pPr>
              <a:buNone/>
            </a:pPr>
            <a:r>
              <a:rPr lang="cs-CZ" sz="2300" dirty="0" smtClean="0"/>
              <a:t>       </a:t>
            </a:r>
            <a:r>
              <a:rPr lang="cs-CZ" sz="2300" dirty="0" smtClean="0">
                <a:solidFill>
                  <a:srgbClr val="0070C0"/>
                </a:solidFill>
              </a:rPr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300" dirty="0" smtClean="0">
                <a:solidFill>
                  <a:srgbClr val="0070C0"/>
                </a:solidFill>
              </a:rPr>
              <a:t> </a:t>
            </a:r>
            <a:r>
              <a:rPr lang="cs-CZ" sz="2300" dirty="0" smtClean="0"/>
              <a:t>obrázek chlapce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</a:p>
          <a:p>
            <a:pPr>
              <a:buNone/>
            </a:pPr>
            <a:r>
              <a:rPr lang="cs-CZ" sz="2300" dirty="0" smtClean="0">
                <a:solidFill>
                  <a:srgbClr val="0070C0"/>
                </a:solidFill>
              </a:rPr>
              <a:t>        </a:t>
            </a:r>
            <a:r>
              <a:rPr lang="cs-CZ" sz="2300" dirty="0" smtClean="0">
                <a:solidFill>
                  <a:srgbClr val="0070C0"/>
                </a:solidFill>
                <a:hlinkClick r:id="rId2"/>
              </a:rPr>
              <a:t>http://www.</a:t>
            </a:r>
            <a:r>
              <a:rPr lang="cs-CZ" sz="2300" dirty="0" err="1" smtClean="0">
                <a:solidFill>
                  <a:srgbClr val="0070C0"/>
                </a:solidFill>
                <a:hlinkClick r:id="rId2"/>
              </a:rPr>
              <a:t>clker.com</a:t>
            </a:r>
            <a:r>
              <a:rPr lang="cs-CZ" sz="2300" dirty="0" smtClean="0">
                <a:solidFill>
                  <a:srgbClr val="0070C0"/>
                </a:solidFill>
                <a:hlinkClick r:id="rId2"/>
              </a:rPr>
              <a:t>/</a:t>
            </a:r>
            <a:r>
              <a:rPr lang="cs-CZ" sz="2300" dirty="0" err="1" smtClean="0">
                <a:solidFill>
                  <a:srgbClr val="0070C0"/>
                </a:solidFill>
                <a:hlinkClick r:id="rId2"/>
              </a:rPr>
              <a:t>clipart</a:t>
            </a:r>
            <a:r>
              <a:rPr lang="cs-CZ" sz="2300" dirty="0" smtClean="0">
                <a:solidFill>
                  <a:srgbClr val="0070C0"/>
                </a:solidFill>
                <a:hlinkClick r:id="rId2"/>
              </a:rPr>
              <a:t>-10213.html</a:t>
            </a:r>
            <a:endParaRPr lang="cs-CZ" sz="23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300" dirty="0" smtClean="0">
                <a:solidFill>
                  <a:srgbClr val="0070C0"/>
                </a:solidFill>
              </a:rPr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 </a:t>
            </a:r>
            <a:r>
              <a:rPr lang="cs-CZ" sz="2300" dirty="0" smtClean="0"/>
              <a:t>obrázek úředníků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http://www.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clker.com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/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clipart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-13591.html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</a:t>
            </a:r>
            <a:r>
              <a:rPr lang="cs-CZ" sz="2000" dirty="0" smtClean="0"/>
              <a:t>2012-12-01</a:t>
            </a:r>
            <a:r>
              <a:rPr lang="en-US" sz="2000" dirty="0" smtClean="0"/>
              <a:t>]</a:t>
            </a:r>
            <a:r>
              <a:rPr lang="cs-CZ" sz="2300" dirty="0" smtClean="0"/>
              <a:t> obrázek hasičské budovy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http://www.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clker.com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/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clipart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-1783.html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sz="2300" dirty="0" smtClean="0">
              <a:solidFill>
                <a:srgbClr val="0070C0"/>
              </a:solidFill>
            </a:endParaRPr>
          </a:p>
          <a:p>
            <a:r>
              <a:rPr lang="cs-CZ" sz="2300" dirty="0" smtClean="0"/>
              <a:t>Snímek č.3 :</a:t>
            </a: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300" dirty="0" smtClean="0"/>
              <a:t> obrázek  šipky použit z galerie Office</a:t>
            </a: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300" dirty="0" smtClean="0"/>
              <a:t> obrázek  dívky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  <a:endParaRPr lang="cs-CZ" sz="23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http://www.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clker.com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/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clipart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-2382.html</a:t>
            </a:r>
            <a:r>
              <a:rPr lang="cs-CZ" sz="2300" dirty="0" smtClean="0"/>
              <a:t>        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300" dirty="0" smtClean="0"/>
              <a:t>Snímek č.4 : </a:t>
            </a: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 </a:t>
            </a:r>
            <a:r>
              <a:rPr lang="cs-CZ" sz="2300" dirty="0" smtClean="0"/>
              <a:t>obrázek rámečku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http://www.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clker.com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/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clipart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-63455.html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300" dirty="0" smtClean="0"/>
              <a:t> obrázek draka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http://www.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clker.com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/</a:t>
            </a:r>
            <a:r>
              <a:rPr lang="cs-CZ" sz="23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clipart</a:t>
            </a:r>
            <a:r>
              <a:rPr lang="cs-CZ" sz="23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-1763.html</a:t>
            </a: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endParaRPr lang="cs-CZ" sz="23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300" dirty="0" smtClean="0"/>
              <a:t>Snímek č.5 :</a:t>
            </a:r>
          </a:p>
          <a:p>
            <a:pPr>
              <a:buNone/>
            </a:pPr>
            <a:r>
              <a:rPr lang="cs-CZ" sz="23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300" dirty="0" smtClean="0"/>
              <a:t> obrázek počítače dostupné pod licencí </a:t>
            </a:r>
            <a:r>
              <a:rPr lang="cs-CZ" sz="2300" b="1" dirty="0" err="1" smtClean="0"/>
              <a:t>Creative</a:t>
            </a:r>
            <a:r>
              <a:rPr lang="cs-CZ" sz="2300" b="1" dirty="0" smtClean="0"/>
              <a:t> </a:t>
            </a:r>
            <a:r>
              <a:rPr lang="cs-CZ" sz="2300" b="1" dirty="0" err="1" smtClean="0"/>
              <a:t>Commons</a:t>
            </a:r>
            <a:r>
              <a:rPr lang="cs-CZ" sz="2300" b="1" dirty="0" smtClean="0"/>
              <a:t>  </a:t>
            </a:r>
            <a:r>
              <a:rPr lang="cs-CZ" sz="2300" dirty="0" smtClean="0"/>
              <a:t> na www.</a:t>
            </a:r>
          </a:p>
          <a:p>
            <a:pPr>
              <a:buNone/>
            </a:pP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</a:rPr>
              <a:t>        </a:t>
            </a: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  <a:hlinkClick r:id="rId8"/>
              </a:rPr>
              <a:t>http://www.</a:t>
            </a:r>
            <a:r>
              <a:rPr lang="cs-CZ" sz="2300" dirty="0" err="1" smtClean="0">
                <a:solidFill>
                  <a:schemeClr val="accent1">
                    <a:lumMod val="50000"/>
                  </a:schemeClr>
                </a:solidFill>
                <a:hlinkClick r:id="rId8"/>
              </a:rPr>
              <a:t>clker.com</a:t>
            </a: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  <a:hlinkClick r:id="rId8"/>
              </a:rPr>
              <a:t>/</a:t>
            </a:r>
            <a:r>
              <a:rPr lang="cs-CZ" sz="2300" dirty="0" err="1" smtClean="0">
                <a:solidFill>
                  <a:schemeClr val="accent1">
                    <a:lumMod val="50000"/>
                  </a:schemeClr>
                </a:solidFill>
                <a:hlinkClick r:id="rId8"/>
              </a:rPr>
              <a:t>clipart</a:t>
            </a: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  <a:hlinkClick r:id="rId8"/>
              </a:rPr>
              <a:t>-14767.html</a:t>
            </a:r>
            <a:endParaRPr lang="cs-CZ" sz="23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endParaRPr lang="cs-CZ" sz="2100" dirty="0" smtClean="0"/>
          </a:p>
          <a:p>
            <a:r>
              <a:rPr lang="cs-CZ" sz="2200" dirty="0" smtClean="0"/>
              <a:t>Snímek č.6 :</a:t>
            </a:r>
          </a:p>
          <a:p>
            <a:pPr>
              <a:buNone/>
            </a:pPr>
            <a:r>
              <a:rPr lang="cs-CZ" sz="2200" dirty="0" smtClean="0"/>
              <a:t>        </a:t>
            </a:r>
            <a:r>
              <a:rPr lang="en-US" sz="2000" dirty="0" smtClean="0"/>
              <a:t>[</a:t>
            </a:r>
            <a:r>
              <a:rPr lang="cs-CZ" sz="2000" dirty="0" smtClean="0"/>
              <a:t>cit. 2012-12-01</a:t>
            </a:r>
            <a:r>
              <a:rPr lang="en-US" sz="2000" dirty="0" smtClean="0"/>
              <a:t>]</a:t>
            </a:r>
            <a:r>
              <a:rPr lang="cs-CZ" sz="2000" dirty="0" smtClean="0"/>
              <a:t> </a:t>
            </a:r>
            <a:r>
              <a:rPr lang="cs-CZ" sz="2200" smtClean="0"/>
              <a:t>obrázek  </a:t>
            </a:r>
            <a:r>
              <a:rPr lang="cs-CZ" sz="2200" smtClean="0"/>
              <a:t>školy dostupné </a:t>
            </a:r>
            <a:r>
              <a:rPr lang="cs-CZ" sz="2200" dirty="0" smtClean="0"/>
              <a:t>pod licencí </a:t>
            </a:r>
            <a:r>
              <a:rPr lang="cs-CZ" sz="2200" b="1" dirty="0" err="1" smtClean="0"/>
              <a:t>Creative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Commons</a:t>
            </a:r>
            <a:r>
              <a:rPr lang="cs-CZ" sz="2200" b="1" dirty="0" smtClean="0"/>
              <a:t>  </a:t>
            </a:r>
            <a:r>
              <a:rPr lang="cs-CZ" sz="2200" dirty="0" smtClean="0"/>
              <a:t> na www.</a:t>
            </a:r>
            <a:endParaRPr lang="cs-CZ" sz="2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9"/>
              </a:rPr>
              <a:t>http://</a:t>
            </a:r>
            <a:r>
              <a:rPr lang="cs-CZ" sz="2200" u="sng" dirty="0" smtClean="0">
                <a:solidFill>
                  <a:schemeClr val="accent3">
                    <a:lumMod val="50000"/>
                  </a:schemeClr>
                </a:solidFill>
                <a:hlinkClick r:id="rId9"/>
              </a:rPr>
              <a:t>www</a:t>
            </a:r>
            <a:r>
              <a:rPr lang="cs-CZ" sz="2200" b="1" u="sng" dirty="0" smtClean="0">
                <a:solidFill>
                  <a:schemeClr val="accent3">
                    <a:lumMod val="50000"/>
                  </a:schemeClr>
                </a:solidFill>
                <a:hlinkClick r:id="rId9"/>
              </a:rPr>
              <a:t>.</a:t>
            </a:r>
            <a:r>
              <a:rPr lang="cs-CZ" sz="2200" b="1" u="sng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200" b="1" u="sng" dirty="0" err="1" smtClean="0">
                <a:solidFill>
                  <a:srgbClr val="835E01"/>
                </a:solidFill>
              </a:rPr>
              <a:t>clker.com</a:t>
            </a:r>
            <a:r>
              <a:rPr lang="cs-CZ" sz="2200" b="1" u="sng" dirty="0" smtClean="0">
                <a:solidFill>
                  <a:srgbClr val="835E01"/>
                </a:solidFill>
              </a:rPr>
              <a:t>/</a:t>
            </a:r>
            <a:r>
              <a:rPr lang="cs-CZ" sz="2200" b="1" u="sng" dirty="0" err="1" smtClean="0">
                <a:solidFill>
                  <a:srgbClr val="835E01"/>
                </a:solidFill>
              </a:rPr>
              <a:t>clipart</a:t>
            </a:r>
            <a:r>
              <a:rPr lang="cs-CZ" sz="2200" b="1" u="sng" dirty="0" smtClean="0">
                <a:solidFill>
                  <a:srgbClr val="835E01"/>
                </a:solidFill>
              </a:rPr>
              <a:t>-1767.html</a:t>
            </a:r>
          </a:p>
          <a:p>
            <a:pPr>
              <a:buNone/>
            </a:pPr>
            <a:r>
              <a:rPr lang="cs-CZ" sz="2200" dirty="0" smtClean="0"/>
              <a:t>        </a:t>
            </a:r>
            <a:endParaRPr lang="cs-CZ" sz="2400" dirty="0" smtClean="0"/>
          </a:p>
          <a:p>
            <a:r>
              <a:rPr lang="cs-CZ" sz="2000" dirty="0" smtClean="0"/>
              <a:t>Citováno dne 1.12.2012</a:t>
            </a:r>
          </a:p>
          <a:p>
            <a:endParaRPr lang="cs-CZ" sz="2000" dirty="0" smtClean="0"/>
          </a:p>
          <a:p>
            <a:endParaRPr lang="cs-CZ" sz="2100" dirty="0" smtClean="0"/>
          </a:p>
          <a:p>
            <a:endParaRPr lang="cs-CZ" sz="21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1006</TotalTime>
  <Words>604</Words>
  <Application>Microsoft Office PowerPoint</Application>
  <PresentationFormat>Předvádění na obrazovce (4:3)</PresentationFormat>
  <Paragraphs>99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Snímek 1</vt:lpstr>
      <vt:lpstr>    Český jazyk-komunikační a slohová výchova.          POPIS.                                          </vt:lpstr>
      <vt:lpstr>Český jazyk-komunikační a slohová výchova.  POPIS.</vt:lpstr>
      <vt:lpstr>Český jazyk-komunikační a slohová výchova.  POPIS.</vt:lpstr>
      <vt:lpstr>Český jazyk-komunikační a slohová výchova.  POPIS.</vt:lpstr>
      <vt:lpstr>Český jazyk-komunikační a slohová výchova.  POPIS.</vt:lpstr>
      <vt:lpstr>Český jazyk-komunikační a slohová výchova.  POPIS.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Jarda</dc:creator>
  <cp:lastModifiedBy>Jarda</cp:lastModifiedBy>
  <cp:revision>468</cp:revision>
  <dcterms:created xsi:type="dcterms:W3CDTF">2011-10-23T13:04:53Z</dcterms:created>
  <dcterms:modified xsi:type="dcterms:W3CDTF">2013-02-25T14:27:05Z</dcterms:modified>
</cp:coreProperties>
</file>