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1" r:id="rId3"/>
    <p:sldId id="263" r:id="rId4"/>
    <p:sldId id="264" r:id="rId5"/>
    <p:sldId id="265" r:id="rId6"/>
    <p:sldId id="266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2CC8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67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ABA0D-8F84-4A25-BAC9-84F422BF6C17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5FC27-7969-4486-8350-ADBAD89468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05FC27-7969-4486-8350-ADBAD89468A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48487E-E2CA-48C4-9257-4BA89C3CF08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4767.html" TargetMode="External"/><Relationship Id="rId2" Type="http://schemas.openxmlformats.org/officeDocument/2006/relationships/hyperlink" Target="http://www.clker.com/clipart-1021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43657.html" TargetMode="External"/><Relationship Id="rId5" Type="http://schemas.openxmlformats.org/officeDocument/2006/relationships/hyperlink" Target="http://www.clker.com/clipart-14474.html" TargetMode="External"/><Relationship Id="rId4" Type="http://schemas.openxmlformats.org/officeDocument/2006/relationships/hyperlink" Target="http://www.clker.com/clipart-1466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8662" y="785794"/>
            <a:ext cx="7286676" cy="12144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VY_32_INOVACE_09_ČESKÝ JAZYK</a:t>
            </a:r>
            <a:endParaRPr kumimoji="0" lang="cs-CZ" sz="36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57290" y="2714620"/>
            <a:ext cx="6572296" cy="3500960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školy : SPECIÁLNÍ  ZÁKLADNÍ A MATEŘSKÁ            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ŠKOLA   VARNSDORF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Autor  :  Jaroslav 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Bezděk,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2012 – 12 – 02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:  VY_32_INOVACE_09_Český jazyk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Téma :   Skloňování podstatných jmen rodu středního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Číslo projektu:  CZ.1.07/1.4.00/21.0640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 Materiál je určen pro 6.třídu, slouží k procvičení     	  probrané    látky   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    </a:t>
            </a:r>
            <a:r>
              <a:rPr lang="cs-CZ" sz="2800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Skloňování podstatných jmen rodu středního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14356"/>
            <a:ext cx="9144000" cy="63579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/>
              <a:t>                       </a:t>
            </a:r>
            <a:r>
              <a:rPr lang="cs-CZ" sz="3200" b="1" u="sng" dirty="0" smtClean="0">
                <a:solidFill>
                  <a:srgbClr val="FF0000"/>
                </a:solidFill>
              </a:rPr>
              <a:t>ZA P A M AT U J T E    S I  !</a:t>
            </a:r>
            <a:endParaRPr lang="cs-CZ" sz="2800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2400" b="1" u="sng" dirty="0" smtClean="0"/>
              <a:t>Skloňování podstatných jmen  </a:t>
            </a:r>
          </a:p>
          <a:p>
            <a:pPr algn="just"/>
            <a:r>
              <a:rPr lang="cs-CZ" sz="1800" dirty="0" smtClean="0"/>
              <a:t>Podstatná jména se v češtině skloňují podle systému vzorů pro skloňování podstatných jmen. Všechna podstatná jména v českém jazyce mají svůj rod –</a:t>
            </a:r>
          </a:p>
          <a:p>
            <a:r>
              <a:rPr lang="cs-CZ" sz="1800" dirty="0" smtClean="0"/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mužský                   </a:t>
            </a:r>
            <a:r>
              <a:rPr lang="cs-CZ" sz="1800" i="1" dirty="0" smtClean="0"/>
              <a:t>ptáme se   </a:t>
            </a:r>
            <a:r>
              <a:rPr lang="cs-CZ" sz="1800" dirty="0" smtClean="0">
                <a:solidFill>
                  <a:srgbClr val="FF0000"/>
                </a:solidFill>
              </a:rPr>
              <a:t>TEN            chlapec            </a:t>
            </a:r>
          </a:p>
          <a:p>
            <a:r>
              <a:rPr lang="cs-CZ" sz="1800" dirty="0" smtClean="0"/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ženský                     </a:t>
            </a:r>
            <a:r>
              <a:rPr lang="cs-CZ" sz="1800" i="1" dirty="0" smtClean="0"/>
              <a:t>ptáme  </a:t>
            </a:r>
            <a:r>
              <a:rPr lang="cs-CZ" sz="1800" dirty="0" smtClean="0"/>
              <a:t>se</a:t>
            </a:r>
            <a:r>
              <a:rPr lang="cs-CZ" sz="1800" dirty="0" smtClean="0">
                <a:solidFill>
                  <a:srgbClr val="FF0000"/>
                </a:solidFill>
              </a:rPr>
              <a:t> TA                dívka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 střední                    </a:t>
            </a:r>
            <a:r>
              <a:rPr lang="cs-CZ" sz="1800" i="1" dirty="0" smtClean="0"/>
              <a:t>ptáme se   </a:t>
            </a:r>
            <a:r>
              <a:rPr lang="cs-CZ" sz="1800" dirty="0" smtClean="0">
                <a:solidFill>
                  <a:srgbClr val="FF0000"/>
                </a:solidFill>
              </a:rPr>
              <a:t>TO                dítě</a:t>
            </a:r>
          </a:p>
          <a:p>
            <a:pPr algn="just"/>
            <a:r>
              <a:rPr lang="cs-CZ" sz="1800" dirty="0" smtClean="0"/>
              <a:t>Při skloňování českých podstatných jmen tedy nejprve určíme příslušný rod a následně podstatné jméno skloňujeme podle odpovídajícího vzoru, který vybereme na základě zakončení skloňovaného podstatného jména v prvním pádě.</a:t>
            </a:r>
            <a:endParaRPr lang="cs-CZ" sz="18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1800" dirty="0" smtClean="0"/>
              <a:t>                        </a:t>
            </a:r>
            <a:endParaRPr lang="cs-CZ" sz="1800" i="1" u="sng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800" dirty="0"/>
          </a:p>
        </p:txBody>
      </p: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4429132"/>
            <a:ext cx="1285884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Šipka doprava 20"/>
          <p:cNvSpPr/>
          <p:nvPr/>
        </p:nvSpPr>
        <p:spPr>
          <a:xfrm>
            <a:off x="3143240" y="528638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428596" y="45720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4786322"/>
            <a:ext cx="1195387" cy="182403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4786322"/>
            <a:ext cx="1450975" cy="1824037"/>
          </a:xfrm>
          <a:prstGeom prst="rect">
            <a:avLst/>
          </a:prstGeom>
          <a:noFill/>
        </p:spPr>
      </p:pic>
      <p:sp>
        <p:nvSpPr>
          <p:cNvPr id="12" name="Šipka doprava 11"/>
          <p:cNvSpPr/>
          <p:nvPr/>
        </p:nvSpPr>
        <p:spPr>
          <a:xfrm>
            <a:off x="6072198" y="58578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1" grpId="0" animBg="1"/>
      <p:bldP spid="22" grpId="0" animBg="1"/>
      <p:bldP spid="22" grpId="1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61176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 </a:t>
            </a:r>
            <a:r>
              <a:rPr lang="cs-CZ" sz="2800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Skloňování podstatných jmen rodu středního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i="1" dirty="0" smtClean="0">
                <a:solidFill>
                  <a:srgbClr val="FFFF00"/>
                </a:solidFill>
              </a:rPr>
              <a:t>	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</a:rPr>
              <a:t>Skupiny podstatných jmen se stejným zakončením mají vždy stejné skloňování. Z každé takové skupiny jmen bylo jedno vybráno jako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VZOR</a:t>
            </a:r>
            <a:r>
              <a:rPr lang="cs-CZ" sz="2400" b="1" i="1" dirty="0" smtClean="0">
                <a:solidFill>
                  <a:srgbClr val="FF0000"/>
                </a:solidFill>
              </a:rPr>
              <a:t>. 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</a:rPr>
              <a:t>Ostatní podstatná jména téhož rodu se podle tohoto vzoru skloňují.</a:t>
            </a:r>
          </a:p>
          <a:p>
            <a:pPr>
              <a:buNone/>
            </a:pPr>
            <a:r>
              <a:rPr lang="cs-CZ" sz="2400" i="1" dirty="0" smtClean="0"/>
              <a:t>Podstatná jména rodu středního se skloňují podle </a:t>
            </a:r>
            <a:r>
              <a:rPr lang="cs-CZ" sz="2400" b="1" i="1" dirty="0" smtClean="0"/>
              <a:t>vzorů</a:t>
            </a:r>
            <a:endParaRPr lang="cs-CZ" sz="2000" b="1" dirty="0" smtClean="0"/>
          </a:p>
          <a:p>
            <a:pPr>
              <a:lnSpc>
                <a:spcPct val="150000"/>
              </a:lnSpc>
              <a:buNone/>
            </a:pPr>
            <a:r>
              <a:rPr lang="cs-CZ" sz="2400" i="1" dirty="0" smtClean="0"/>
              <a:t>          </a:t>
            </a:r>
            <a:r>
              <a:rPr lang="cs-CZ" sz="2400" b="1" i="1" dirty="0" smtClean="0">
                <a:solidFill>
                  <a:srgbClr val="FF0000"/>
                </a:solidFill>
              </a:rPr>
              <a:t>město</a:t>
            </a:r>
            <a:r>
              <a:rPr lang="cs-CZ" sz="2400" i="1" dirty="0" smtClean="0"/>
              <a:t>  </a:t>
            </a:r>
            <a:r>
              <a:rPr lang="cs-CZ" sz="2000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-zakončená na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–o  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(kolo, zrcadlo)</a:t>
            </a:r>
          </a:p>
          <a:p>
            <a:pPr>
              <a:lnSpc>
                <a:spcPct val="200000"/>
              </a:lnSpc>
              <a:buNone/>
            </a:pPr>
            <a:r>
              <a:rPr lang="cs-CZ" sz="2400" dirty="0" smtClean="0"/>
              <a:t>          </a:t>
            </a:r>
            <a:r>
              <a:rPr lang="cs-CZ" sz="2400" b="1" dirty="0" smtClean="0">
                <a:solidFill>
                  <a:srgbClr val="FF0000"/>
                </a:solidFill>
              </a:rPr>
              <a:t>moře </a:t>
            </a:r>
            <a:r>
              <a:rPr lang="cs-CZ" sz="2400" dirty="0" smtClean="0"/>
              <a:t>  </a:t>
            </a:r>
            <a:r>
              <a:rPr lang="cs-CZ" sz="2200" dirty="0" smtClean="0"/>
              <a:t>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-zakončená na –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e, -ě,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2. p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. –e, -ě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(srdce, hřiště)  </a:t>
            </a:r>
          </a:p>
          <a:p>
            <a:pPr>
              <a:lnSpc>
                <a:spcPct val="200000"/>
              </a:lnSpc>
              <a:buNone/>
            </a:pPr>
            <a:r>
              <a:rPr lang="cs-CZ" sz="2400" i="1" dirty="0" smtClean="0">
                <a:solidFill>
                  <a:srgbClr val="FFFF00"/>
                </a:solidFill>
              </a:rPr>
              <a:t>         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kuře</a:t>
            </a:r>
            <a:r>
              <a:rPr lang="cs-CZ" sz="2400" i="1" dirty="0" smtClean="0">
                <a:solidFill>
                  <a:srgbClr val="FF0000"/>
                </a:solidFill>
              </a:rPr>
              <a:t>     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-zakončená na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–e, -ě,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2. p. 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–</a:t>
            </a:r>
            <a:r>
              <a:rPr lang="cs-CZ" sz="2200" b="1" i="1" dirty="0" err="1" smtClean="0">
                <a:solidFill>
                  <a:schemeClr val="accent2">
                    <a:lumMod val="75000"/>
                  </a:schemeClr>
                </a:solidFill>
              </a:rPr>
              <a:t>ete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, -</a:t>
            </a:r>
            <a:r>
              <a:rPr lang="cs-CZ" sz="2200" b="1" i="1" dirty="0" err="1" smtClean="0">
                <a:solidFill>
                  <a:schemeClr val="accent2">
                    <a:lumMod val="75000"/>
                  </a:schemeClr>
                </a:solidFill>
              </a:rPr>
              <a:t>ěte</a:t>
            </a:r>
            <a:r>
              <a:rPr lang="cs-CZ" sz="2200" b="1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(sele, </a:t>
            </a:r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</a:rPr>
              <a:t>mládě)</a:t>
            </a:r>
          </a:p>
          <a:p>
            <a:pPr>
              <a:lnSpc>
                <a:spcPct val="200000"/>
              </a:lnSpc>
              <a:buNone/>
            </a:pPr>
            <a:r>
              <a:rPr lang="cs-CZ" sz="2400" i="1" dirty="0" smtClean="0"/>
              <a:t>         </a:t>
            </a:r>
            <a:r>
              <a:rPr lang="cs-CZ" sz="2400" b="1" i="1" dirty="0" smtClean="0">
                <a:solidFill>
                  <a:srgbClr val="FF0000"/>
                </a:solidFill>
              </a:rPr>
              <a:t>stavení</a:t>
            </a:r>
            <a:r>
              <a:rPr lang="cs-CZ" sz="2400" b="1" i="1" dirty="0" smtClean="0"/>
              <a:t> </a:t>
            </a:r>
            <a:r>
              <a:rPr lang="cs-CZ" sz="2400" i="1" dirty="0" smtClean="0"/>
              <a:t> </a:t>
            </a:r>
            <a:r>
              <a:rPr lang="cs-CZ" sz="2200" i="1" dirty="0" smtClean="0">
                <a:solidFill>
                  <a:schemeClr val="accent3">
                    <a:lumMod val="75000"/>
                  </a:schemeClr>
                </a:solidFill>
              </a:rPr>
              <a:t>-zakončená na </a:t>
            </a:r>
            <a:r>
              <a:rPr lang="cs-CZ" sz="2200" b="1" i="1" dirty="0" smtClean="0">
                <a:solidFill>
                  <a:schemeClr val="accent3">
                    <a:lumMod val="75000"/>
                  </a:schemeClr>
                </a:solidFill>
              </a:rPr>
              <a:t>–í</a:t>
            </a:r>
            <a:r>
              <a:rPr lang="cs-CZ" sz="2200" i="1" dirty="0" smtClean="0">
                <a:solidFill>
                  <a:schemeClr val="accent3">
                    <a:lumMod val="75000"/>
                  </a:schemeClr>
                </a:solidFill>
              </a:rPr>
              <a:t> (zábradlí)   </a:t>
            </a:r>
            <a:endParaRPr lang="cs-CZ" sz="2200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Čtyřcípá hvězda 9"/>
          <p:cNvSpPr/>
          <p:nvPr/>
        </p:nvSpPr>
        <p:spPr>
          <a:xfrm>
            <a:off x="428596" y="5500702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tyřcípá hvězda 10"/>
          <p:cNvSpPr/>
          <p:nvPr/>
        </p:nvSpPr>
        <p:spPr>
          <a:xfrm>
            <a:off x="428596" y="4714884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428596" y="3143248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tyřcípá hvězda 12"/>
          <p:cNvSpPr/>
          <p:nvPr/>
        </p:nvSpPr>
        <p:spPr>
          <a:xfrm>
            <a:off x="428596" y="3929066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5286388"/>
            <a:ext cx="2428892" cy="1428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571504"/>
          </a:xfrm>
        </p:spPr>
        <p:txBody>
          <a:bodyPr>
            <a:normAutofit/>
          </a:bodyPr>
          <a:lstStyle/>
          <a:p>
            <a:r>
              <a:rPr lang="cs-CZ" sz="2400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Skloňování podstatných jmen rodu středního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42918"/>
            <a:ext cx="9144000" cy="6000792"/>
          </a:xfrm>
        </p:spPr>
        <p:txBody>
          <a:bodyPr/>
          <a:lstStyle/>
          <a:p>
            <a:r>
              <a:rPr lang="cs-CZ" i="1" dirty="0" smtClean="0">
                <a:solidFill>
                  <a:srgbClr val="FFC000"/>
                </a:solidFill>
              </a:rPr>
              <a:t>                                          </a:t>
            </a:r>
          </a:p>
          <a:p>
            <a:pPr>
              <a:buNone/>
            </a:pPr>
            <a:r>
              <a:rPr lang="cs-CZ" sz="2400" i="1" dirty="0" smtClean="0"/>
              <a:t>-</a:t>
            </a:r>
            <a:r>
              <a:rPr lang="cs-CZ" sz="2400" b="1" dirty="0" smtClean="0"/>
              <a:t>Jednotné číslo                             VZOR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1.pád</a:t>
            </a:r>
            <a:r>
              <a:rPr lang="cs-CZ" sz="2400" dirty="0" smtClean="0"/>
              <a:t>	  	</a:t>
            </a:r>
            <a:r>
              <a:rPr lang="cs-CZ" sz="2400" dirty="0" smtClean="0">
                <a:solidFill>
                  <a:srgbClr val="FF0000"/>
                </a:solidFill>
              </a:rPr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o	</a:t>
            </a:r>
            <a:r>
              <a:rPr lang="cs-CZ" sz="2400" dirty="0" smtClean="0">
                <a:solidFill>
                  <a:srgbClr val="FF0000"/>
                </a:solidFill>
              </a:rPr>
              <a:t>	moř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		kuř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		staven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2.pád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		</a:t>
            </a:r>
            <a:r>
              <a:rPr lang="cs-CZ" sz="2400" dirty="0" smtClean="0">
                <a:solidFill>
                  <a:srgbClr val="FF0000"/>
                </a:solidFill>
              </a:rPr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a	</a:t>
            </a:r>
            <a:r>
              <a:rPr lang="cs-CZ" sz="2400" dirty="0" smtClean="0">
                <a:solidFill>
                  <a:srgbClr val="FF0000"/>
                </a:solidFill>
              </a:rPr>
              <a:t>	moř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		kuř</a:t>
            </a:r>
            <a:r>
              <a:rPr lang="cs-CZ" sz="2400" b="1" dirty="0" smtClean="0">
                <a:solidFill>
                  <a:srgbClr val="FF0000"/>
                </a:solidFill>
              </a:rPr>
              <a:t>ete</a:t>
            </a:r>
            <a:r>
              <a:rPr lang="cs-CZ" sz="2400" dirty="0" smtClean="0">
                <a:solidFill>
                  <a:srgbClr val="FF0000"/>
                </a:solidFill>
              </a:rPr>
              <a:t>		staven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3.pád</a:t>
            </a:r>
            <a:r>
              <a:rPr lang="cs-CZ" sz="2400" i="1" dirty="0" smtClean="0">
                <a:solidFill>
                  <a:srgbClr val="FF0000"/>
                </a:solidFill>
              </a:rPr>
              <a:t>		</a:t>
            </a:r>
            <a:r>
              <a:rPr lang="cs-CZ" sz="2400" dirty="0" smtClean="0">
                <a:solidFill>
                  <a:srgbClr val="FF0000"/>
                </a:solidFill>
              </a:rPr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u	</a:t>
            </a:r>
            <a:r>
              <a:rPr lang="cs-CZ" sz="2400" dirty="0" smtClean="0">
                <a:solidFill>
                  <a:srgbClr val="FF0000"/>
                </a:solidFill>
              </a:rPr>
              <a:t>	moř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>
                <a:solidFill>
                  <a:srgbClr val="FF0000"/>
                </a:solidFill>
              </a:rPr>
              <a:t>		kuře</a:t>
            </a:r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r>
              <a:rPr lang="cs-CZ" sz="2400" dirty="0" smtClean="0">
                <a:solidFill>
                  <a:srgbClr val="FF0000"/>
                </a:solidFill>
              </a:rPr>
              <a:t>		staven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4.pád		</a:t>
            </a:r>
            <a:r>
              <a:rPr lang="cs-CZ" sz="2400" dirty="0" smtClean="0">
                <a:solidFill>
                  <a:srgbClr val="FF0000"/>
                </a:solidFill>
              </a:rPr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		moř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		kuř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		staven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5.pád		</a:t>
            </a:r>
            <a:r>
              <a:rPr lang="cs-CZ" sz="2400" dirty="0" smtClean="0">
                <a:solidFill>
                  <a:srgbClr val="FF0000"/>
                </a:solidFill>
              </a:rPr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o!</a:t>
            </a:r>
            <a:r>
              <a:rPr lang="cs-CZ" sz="2400" dirty="0" smtClean="0">
                <a:solidFill>
                  <a:srgbClr val="FF0000"/>
                </a:solidFill>
              </a:rPr>
              <a:t>		moř</a:t>
            </a:r>
            <a:r>
              <a:rPr lang="cs-CZ" sz="2400" b="1" dirty="0" smtClean="0">
                <a:solidFill>
                  <a:srgbClr val="FF0000"/>
                </a:solidFill>
              </a:rPr>
              <a:t>e!</a:t>
            </a:r>
            <a:r>
              <a:rPr lang="cs-CZ" sz="2400" dirty="0" smtClean="0">
                <a:solidFill>
                  <a:srgbClr val="FF0000"/>
                </a:solidFill>
              </a:rPr>
              <a:t>		kuř</a:t>
            </a:r>
            <a:r>
              <a:rPr lang="cs-CZ" sz="2400" b="1" dirty="0" smtClean="0">
                <a:solidFill>
                  <a:srgbClr val="FF0000"/>
                </a:solidFill>
              </a:rPr>
              <a:t>e!</a:t>
            </a:r>
            <a:r>
              <a:rPr lang="cs-CZ" sz="2400" dirty="0" smtClean="0">
                <a:solidFill>
                  <a:srgbClr val="FF0000"/>
                </a:solidFill>
              </a:rPr>
              <a:t>		staven</a:t>
            </a:r>
            <a:r>
              <a:rPr lang="cs-CZ" sz="2400" b="1" dirty="0" smtClean="0">
                <a:solidFill>
                  <a:srgbClr val="FF0000"/>
                </a:solidFill>
              </a:rPr>
              <a:t>í!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6.pád      o      </a:t>
            </a:r>
            <a:r>
              <a:rPr lang="cs-CZ" sz="2400" dirty="0" smtClean="0">
                <a:solidFill>
                  <a:srgbClr val="FF0000"/>
                </a:solidFill>
              </a:rPr>
              <a:t>měst</a:t>
            </a:r>
            <a:r>
              <a:rPr lang="cs-CZ" sz="2400" b="1" dirty="0" smtClean="0">
                <a:solidFill>
                  <a:srgbClr val="FF0000"/>
                </a:solidFill>
              </a:rPr>
              <a:t>ě</a:t>
            </a:r>
            <a:r>
              <a:rPr lang="cs-CZ" sz="2400" dirty="0" smtClean="0">
                <a:solidFill>
                  <a:srgbClr val="FF0000"/>
                </a:solidFill>
              </a:rPr>
              <a:t>		moř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>
                <a:solidFill>
                  <a:srgbClr val="FF0000"/>
                </a:solidFill>
              </a:rPr>
              <a:t>		kuře</a:t>
            </a:r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r>
              <a:rPr lang="cs-CZ" sz="2400" dirty="0" smtClean="0">
                <a:solidFill>
                  <a:srgbClr val="FF0000"/>
                </a:solidFill>
              </a:rPr>
              <a:t>		staven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(městečku)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7.pád</a:t>
            </a:r>
            <a:r>
              <a:rPr lang="cs-CZ" sz="2400" dirty="0" smtClean="0">
                <a:solidFill>
                  <a:srgbClr val="FF0000"/>
                </a:solidFill>
              </a:rPr>
              <a:t>    	měst</a:t>
            </a:r>
            <a:r>
              <a:rPr lang="cs-CZ" sz="2400" b="1" dirty="0" smtClean="0">
                <a:solidFill>
                  <a:srgbClr val="FF0000"/>
                </a:solidFill>
              </a:rPr>
              <a:t>em</a:t>
            </a:r>
            <a:r>
              <a:rPr lang="cs-CZ" sz="2400" dirty="0" smtClean="0">
                <a:solidFill>
                  <a:srgbClr val="FF0000"/>
                </a:solidFill>
              </a:rPr>
              <a:t>	moř</a:t>
            </a:r>
            <a:r>
              <a:rPr lang="cs-CZ" sz="2400" b="1" dirty="0" smtClean="0">
                <a:solidFill>
                  <a:srgbClr val="FF0000"/>
                </a:solidFill>
              </a:rPr>
              <a:t>em</a:t>
            </a:r>
            <a:r>
              <a:rPr lang="cs-CZ" sz="2400" dirty="0" smtClean="0">
                <a:solidFill>
                  <a:srgbClr val="FF0000"/>
                </a:solidFill>
              </a:rPr>
              <a:t>		kuř</a:t>
            </a:r>
            <a:r>
              <a:rPr lang="cs-CZ" sz="2400" b="1" dirty="0" smtClean="0">
                <a:solidFill>
                  <a:srgbClr val="FF0000"/>
                </a:solidFill>
              </a:rPr>
              <a:t>etem</a:t>
            </a:r>
            <a:r>
              <a:rPr lang="cs-CZ" sz="2400" dirty="0" smtClean="0">
                <a:solidFill>
                  <a:srgbClr val="FF0000"/>
                </a:solidFill>
              </a:rPr>
              <a:t>	staven</a:t>
            </a:r>
            <a:r>
              <a:rPr lang="cs-CZ" sz="2400" b="1" dirty="0" smtClean="0">
                <a:solidFill>
                  <a:srgbClr val="FF0000"/>
                </a:solidFill>
              </a:rPr>
              <a:t>ím</a:t>
            </a:r>
          </a:p>
          <a:p>
            <a:pPr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endParaRPr lang="cs-CZ" sz="2400" i="1" dirty="0" smtClean="0">
              <a:solidFill>
                <a:srgbClr val="FFC000"/>
              </a:solidFill>
            </a:endParaRPr>
          </a:p>
        </p:txBody>
      </p:sp>
      <p:pic>
        <p:nvPicPr>
          <p:cNvPr id="3074" name="Picture 2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5214950"/>
            <a:ext cx="1919295" cy="1314453"/>
          </a:xfrm>
          <a:prstGeom prst="rect">
            <a:avLst/>
          </a:prstGeom>
          <a:noFill/>
        </p:spPr>
      </p:pic>
      <p:pic>
        <p:nvPicPr>
          <p:cNvPr id="3075" name="Picture 3" descr="C:\Program Files\Microsoft Office\MEDIA\CAGCAT10\j0297185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5214950"/>
            <a:ext cx="1809750" cy="1441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Skloňování podstatných jmen rodu středního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7758138" cy="488319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800" i="1" dirty="0" smtClean="0">
                <a:solidFill>
                  <a:srgbClr val="FFC000"/>
                </a:solidFill>
              </a:rPr>
              <a:t> </a:t>
            </a:r>
            <a:r>
              <a:rPr lang="cs-CZ" sz="3800" b="1" dirty="0" smtClean="0"/>
              <a:t>-množné číslo                           VZOR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1.pád</a:t>
            </a:r>
            <a:r>
              <a:rPr lang="cs-CZ" sz="3800" dirty="0" smtClean="0"/>
              <a:t>	    </a:t>
            </a:r>
            <a:r>
              <a:rPr lang="cs-CZ" sz="3800" dirty="0" smtClean="0">
                <a:solidFill>
                  <a:srgbClr val="FF0000"/>
                </a:solidFill>
              </a:rPr>
              <a:t>měst</a:t>
            </a:r>
            <a:r>
              <a:rPr lang="cs-CZ" sz="3800" b="1" dirty="0" smtClean="0">
                <a:solidFill>
                  <a:srgbClr val="FF0000"/>
                </a:solidFill>
              </a:rPr>
              <a:t>a         </a:t>
            </a:r>
            <a:r>
              <a:rPr lang="cs-CZ" sz="3800" dirty="0" smtClean="0">
                <a:solidFill>
                  <a:srgbClr val="FF0000"/>
                </a:solidFill>
              </a:rPr>
              <a:t>moř</a:t>
            </a:r>
            <a:r>
              <a:rPr lang="cs-CZ" sz="3800" b="1" dirty="0" smtClean="0">
                <a:solidFill>
                  <a:srgbClr val="FF0000"/>
                </a:solidFill>
              </a:rPr>
              <a:t>e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ata</a:t>
            </a:r>
            <a:r>
              <a:rPr lang="cs-CZ" sz="3800" dirty="0" smtClean="0">
                <a:solidFill>
                  <a:srgbClr val="FF0000"/>
                </a:solidFill>
              </a:rPr>
              <a:t>	 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2.pád </a:t>
            </a:r>
            <a:r>
              <a:rPr lang="cs-CZ" sz="3800" dirty="0" smtClean="0">
                <a:solidFill>
                  <a:schemeClr val="accent1">
                    <a:lumMod val="50000"/>
                  </a:schemeClr>
                </a:solidFill>
              </a:rPr>
              <a:t>	    </a:t>
            </a:r>
            <a:r>
              <a:rPr lang="cs-CZ" sz="3800" dirty="0" smtClean="0">
                <a:solidFill>
                  <a:srgbClr val="FF0000"/>
                </a:solidFill>
              </a:rPr>
              <a:t>měst	moř</a:t>
            </a:r>
            <a:r>
              <a:rPr lang="cs-CZ" sz="3800" b="1" dirty="0" smtClean="0">
                <a:solidFill>
                  <a:srgbClr val="FF0000"/>
                </a:solidFill>
              </a:rPr>
              <a:t>í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</a:t>
            </a:r>
            <a:r>
              <a:rPr lang="cs-CZ" sz="3800" dirty="0" smtClean="0">
                <a:solidFill>
                  <a:srgbClr val="FF0000"/>
                </a:solidFill>
              </a:rPr>
              <a:t>	 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3800" b="1" dirty="0" smtClean="0">
                <a:solidFill>
                  <a:srgbClr val="FF0000"/>
                </a:solidFill>
              </a:rPr>
              <a:t>                                    </a:t>
            </a:r>
            <a:r>
              <a:rPr lang="cs-CZ" sz="2900" dirty="0" smtClean="0">
                <a:solidFill>
                  <a:srgbClr val="FF0000"/>
                </a:solidFill>
              </a:rPr>
              <a:t>(strnišť)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3.pád</a:t>
            </a:r>
            <a:r>
              <a:rPr lang="cs-CZ" sz="3800" i="1" dirty="0" smtClean="0">
                <a:solidFill>
                  <a:srgbClr val="FF0000"/>
                </a:solidFill>
              </a:rPr>
              <a:t>	    </a:t>
            </a:r>
            <a:r>
              <a:rPr lang="cs-CZ" sz="3800" dirty="0" smtClean="0">
                <a:solidFill>
                  <a:srgbClr val="FF0000"/>
                </a:solidFill>
              </a:rPr>
              <a:t>měst</a:t>
            </a:r>
            <a:r>
              <a:rPr lang="cs-CZ" sz="3800" b="1" dirty="0" smtClean="0">
                <a:solidFill>
                  <a:srgbClr val="FF0000"/>
                </a:solidFill>
              </a:rPr>
              <a:t>ům</a:t>
            </a:r>
            <a:r>
              <a:rPr lang="cs-CZ" sz="3800" dirty="0" smtClean="0">
                <a:solidFill>
                  <a:srgbClr val="FF0000"/>
                </a:solidFill>
              </a:rPr>
              <a:t>	moř</a:t>
            </a:r>
            <a:r>
              <a:rPr lang="cs-CZ" sz="3800" b="1" dirty="0" smtClean="0">
                <a:solidFill>
                  <a:srgbClr val="FF0000"/>
                </a:solidFill>
              </a:rPr>
              <a:t>ím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atům</a:t>
            </a:r>
            <a:r>
              <a:rPr lang="cs-CZ" sz="3800" dirty="0" smtClean="0">
                <a:solidFill>
                  <a:srgbClr val="FF0000"/>
                </a:solidFill>
              </a:rPr>
              <a:t>	 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ím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4.pád	    </a:t>
            </a:r>
            <a:r>
              <a:rPr lang="cs-CZ" sz="3800" dirty="0" smtClean="0">
                <a:solidFill>
                  <a:srgbClr val="FF0000"/>
                </a:solidFill>
              </a:rPr>
              <a:t>měst</a:t>
            </a:r>
            <a:r>
              <a:rPr lang="cs-CZ" sz="3800" b="1" dirty="0" smtClean="0">
                <a:solidFill>
                  <a:srgbClr val="FF0000"/>
                </a:solidFill>
              </a:rPr>
              <a:t>a</a:t>
            </a:r>
            <a:r>
              <a:rPr lang="cs-CZ" sz="3800" dirty="0" smtClean="0">
                <a:solidFill>
                  <a:srgbClr val="FF0000"/>
                </a:solidFill>
              </a:rPr>
              <a:t>	moř</a:t>
            </a:r>
            <a:r>
              <a:rPr lang="cs-CZ" sz="3800" b="1" dirty="0" smtClean="0">
                <a:solidFill>
                  <a:srgbClr val="FF0000"/>
                </a:solidFill>
              </a:rPr>
              <a:t>e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ata</a:t>
            </a:r>
            <a:r>
              <a:rPr lang="cs-CZ" sz="3800" dirty="0" smtClean="0">
                <a:solidFill>
                  <a:srgbClr val="FF0000"/>
                </a:solidFill>
              </a:rPr>
              <a:t>	 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5.pád	    </a:t>
            </a:r>
            <a:r>
              <a:rPr lang="cs-CZ" sz="3800" dirty="0" smtClean="0">
                <a:solidFill>
                  <a:srgbClr val="FF0000"/>
                </a:solidFill>
              </a:rPr>
              <a:t>města</a:t>
            </a:r>
            <a:r>
              <a:rPr lang="cs-CZ" sz="3800" b="1" dirty="0" smtClean="0">
                <a:solidFill>
                  <a:srgbClr val="FF0000"/>
                </a:solidFill>
              </a:rPr>
              <a:t>!</a:t>
            </a:r>
            <a:r>
              <a:rPr lang="cs-CZ" sz="3800" dirty="0" smtClean="0">
                <a:solidFill>
                  <a:srgbClr val="FF0000"/>
                </a:solidFill>
              </a:rPr>
              <a:t>	moř</a:t>
            </a:r>
            <a:r>
              <a:rPr lang="cs-CZ" sz="3800" b="1" dirty="0" smtClean="0">
                <a:solidFill>
                  <a:srgbClr val="FF0000"/>
                </a:solidFill>
              </a:rPr>
              <a:t>e!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ata!</a:t>
            </a:r>
            <a:r>
              <a:rPr lang="cs-CZ" sz="3800" dirty="0" smtClean="0">
                <a:solidFill>
                  <a:srgbClr val="FF0000"/>
                </a:solidFill>
              </a:rPr>
              <a:t>	 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í!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6.pád  o  </a:t>
            </a:r>
            <a:r>
              <a:rPr lang="cs-CZ" sz="3800" dirty="0" smtClean="0">
                <a:solidFill>
                  <a:srgbClr val="FF0000"/>
                </a:solidFill>
              </a:rPr>
              <a:t>měst</a:t>
            </a:r>
            <a:r>
              <a:rPr lang="cs-CZ" sz="3800" b="1" dirty="0" smtClean="0">
                <a:solidFill>
                  <a:srgbClr val="FF0000"/>
                </a:solidFill>
              </a:rPr>
              <a:t>ech</a:t>
            </a:r>
            <a:r>
              <a:rPr lang="cs-CZ" sz="3800" dirty="0" smtClean="0">
                <a:solidFill>
                  <a:srgbClr val="FF0000"/>
                </a:solidFill>
              </a:rPr>
              <a:t>	moř</a:t>
            </a:r>
            <a:r>
              <a:rPr lang="cs-CZ" sz="3800" b="1" dirty="0" smtClean="0">
                <a:solidFill>
                  <a:srgbClr val="FF0000"/>
                </a:solidFill>
              </a:rPr>
              <a:t>ích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atech</a:t>
            </a:r>
            <a:r>
              <a:rPr lang="cs-CZ" sz="3800" dirty="0" smtClean="0">
                <a:solidFill>
                  <a:srgbClr val="FF0000"/>
                </a:solidFill>
              </a:rPr>
              <a:t>	 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3800" dirty="0" smtClean="0">
                <a:solidFill>
                  <a:srgbClr val="FF0000"/>
                </a:solidFill>
              </a:rPr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(městečkách)</a:t>
            </a:r>
          </a:p>
          <a:p>
            <a:pPr>
              <a:buNone/>
            </a:pPr>
            <a:r>
              <a:rPr lang="cs-CZ" sz="3800" i="1" dirty="0" smtClean="0">
                <a:solidFill>
                  <a:schemeClr val="accent1">
                    <a:lumMod val="50000"/>
                  </a:schemeClr>
                </a:solidFill>
              </a:rPr>
              <a:t>7.pád</a:t>
            </a:r>
            <a:r>
              <a:rPr lang="cs-CZ" sz="3800" dirty="0" smtClean="0">
                <a:solidFill>
                  <a:srgbClr val="FF0000"/>
                </a:solidFill>
              </a:rPr>
              <a:t>      měst</a:t>
            </a:r>
            <a:r>
              <a:rPr lang="cs-CZ" sz="3800" b="1" dirty="0" smtClean="0">
                <a:solidFill>
                  <a:srgbClr val="FF0000"/>
                </a:solidFill>
              </a:rPr>
              <a:t>y</a:t>
            </a:r>
            <a:r>
              <a:rPr lang="cs-CZ" sz="3800" dirty="0" smtClean="0">
                <a:solidFill>
                  <a:srgbClr val="FF0000"/>
                </a:solidFill>
              </a:rPr>
              <a:t>	 moř</a:t>
            </a:r>
            <a:r>
              <a:rPr lang="cs-CZ" sz="3800" b="1" dirty="0" smtClean="0">
                <a:solidFill>
                  <a:srgbClr val="FF0000"/>
                </a:solidFill>
              </a:rPr>
              <a:t>i</a:t>
            </a:r>
            <a:r>
              <a:rPr lang="cs-CZ" sz="3800" dirty="0" smtClean="0">
                <a:solidFill>
                  <a:srgbClr val="FF0000"/>
                </a:solidFill>
              </a:rPr>
              <a:t>	      kuř</a:t>
            </a:r>
            <a:r>
              <a:rPr lang="cs-CZ" sz="3800" b="1" dirty="0" smtClean="0">
                <a:solidFill>
                  <a:srgbClr val="FF0000"/>
                </a:solidFill>
              </a:rPr>
              <a:t>aty</a:t>
            </a:r>
            <a:r>
              <a:rPr lang="cs-CZ" sz="3800" dirty="0" smtClean="0">
                <a:solidFill>
                  <a:srgbClr val="FF0000"/>
                </a:solidFill>
              </a:rPr>
              <a:t>	       staven</a:t>
            </a:r>
            <a:r>
              <a:rPr lang="cs-CZ" sz="3800" b="1" dirty="0" smtClean="0">
                <a:solidFill>
                  <a:srgbClr val="FF0000"/>
                </a:solidFill>
              </a:rPr>
              <a:t>ími</a:t>
            </a:r>
            <a:endParaRPr lang="cs-CZ" sz="3800" dirty="0"/>
          </a:p>
        </p:txBody>
      </p:sp>
      <p:pic>
        <p:nvPicPr>
          <p:cNvPr id="19458" name="Picture 2" descr="Campbell Albatross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5500702"/>
            <a:ext cx="2000264" cy="1357298"/>
          </a:xfrm>
          <a:prstGeom prst="rect">
            <a:avLst/>
          </a:prstGeom>
          <a:noFill/>
        </p:spPr>
      </p:pic>
      <p:pic>
        <p:nvPicPr>
          <p:cNvPr id="19460" name="Picture 4" descr="Chickens Ima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5500702"/>
            <a:ext cx="2000244" cy="13572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2400" spc="5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Skloňování podstatných jmen rodu středního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15436" cy="6215082"/>
          </a:xfrm>
        </p:spPr>
        <p:txBody>
          <a:bodyPr/>
          <a:lstStyle/>
          <a:p>
            <a:pPr>
              <a:buNone/>
            </a:pPr>
            <a:r>
              <a:rPr lang="cs-CZ" sz="2400" i="1" u="sng" dirty="0" smtClean="0">
                <a:solidFill>
                  <a:srgbClr val="0070C0"/>
                </a:solidFill>
              </a:rPr>
              <a:t>Slova v závorce dej do náležitého tvaru</a:t>
            </a:r>
            <a:endParaRPr lang="cs-CZ" sz="2400" i="1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FFC000"/>
                </a:solidFill>
              </a:rPr>
              <a:t>  </a:t>
            </a:r>
            <a:r>
              <a:rPr lang="cs-CZ" sz="2400" dirty="0" smtClean="0">
                <a:solidFill>
                  <a:srgbClr val="D42CC8"/>
                </a:solidFill>
              </a:rPr>
              <a:t>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Pozorovali jsme hravá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(medvídě).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Zítra půjdu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s (děvče)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na nákup.       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medvíďata                                děvčetem              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  Musím nalít mléko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(kotě).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Na louce se pásla koza s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(kůzle).</a:t>
            </a:r>
          </a:p>
          <a:p>
            <a:pPr>
              <a:buNone/>
            </a:pP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kotěti                                                kůzletem</a:t>
            </a:r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  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V ohradě skotačila </a:t>
            </a: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( hříbě).  Babička hlídala svá (vnouče).</a:t>
            </a:r>
          </a:p>
          <a:p>
            <a:pPr>
              <a:buNone/>
            </a:pP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hříbata                                     vnoučata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    Ráno půjdu do </a:t>
            </a: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</a:rPr>
              <a:t>(město).    Můžu přijít s (učení) k tobě ?</a:t>
            </a:r>
          </a:p>
          <a:p>
            <a:pPr>
              <a:buNone/>
            </a:pP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města                            učením</a:t>
            </a:r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   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Jsem ráda se svým </a:t>
            </a: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(dítě).</a:t>
            </a:r>
          </a:p>
          <a:p>
            <a:pPr>
              <a:buNone/>
            </a:pP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</a:t>
            </a:r>
            <a:r>
              <a:rPr lang="cs-CZ" sz="2000" i="1" dirty="0" smtClean="0">
                <a:solidFill>
                  <a:srgbClr val="00B050"/>
                </a:solidFill>
              </a:rPr>
              <a:t>dítětem</a:t>
            </a:r>
            <a:endParaRPr lang="cs-CZ" sz="2000" i="1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286256"/>
            <a:ext cx="3429024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 descr="Cat 5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857760"/>
            <a:ext cx="2143140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  <a:solidFill>
            <a:srgbClr val="002060"/>
          </a:solidFill>
          <a:ln>
            <a:solidFill>
              <a:schemeClr val="tx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300" dirty="0" smtClean="0">
                <a:solidFill>
                  <a:srgbClr val="FFC000"/>
                </a:solidFill>
              </a:rPr>
              <a:t>ČMOLÍKOVÁ,S. REMUTOVÁ,P. SLAPNIČKOVÁ, H. </a:t>
            </a:r>
            <a:r>
              <a:rPr lang="cs-CZ" sz="1300" i="1" dirty="0" smtClean="0">
                <a:solidFill>
                  <a:srgbClr val="FFC000"/>
                </a:solidFill>
              </a:rPr>
              <a:t>Český jazyk pro sedmý ročník zvláštní školy. </a:t>
            </a:r>
            <a:r>
              <a:rPr lang="cs-CZ" sz="1300" dirty="0" smtClean="0">
                <a:solidFill>
                  <a:srgbClr val="FFC000"/>
                </a:solidFill>
              </a:rPr>
              <a:t>Praha: Septima, 1996. ISBN 80-85801-64-7.</a:t>
            </a:r>
          </a:p>
          <a:p>
            <a:r>
              <a:rPr lang="cs-CZ" sz="1300" dirty="0" smtClean="0">
                <a:solidFill>
                  <a:srgbClr val="FFC000"/>
                </a:solidFill>
              </a:rPr>
              <a:t>Snímek č.2 :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 šipky, ženy a dítěte použit z galerie Office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chlapce dostupné pod licencí </a:t>
            </a:r>
            <a:r>
              <a:rPr lang="cs-CZ" sz="1300" b="1" dirty="0" err="1" smtClean="0">
                <a:solidFill>
                  <a:srgbClr val="FFC000"/>
                </a:solidFill>
              </a:rPr>
              <a:t>Creative</a:t>
            </a:r>
            <a:r>
              <a:rPr lang="cs-CZ" sz="1300" b="1" dirty="0" smtClean="0">
                <a:solidFill>
                  <a:srgbClr val="FFC000"/>
                </a:solidFill>
              </a:rPr>
              <a:t> </a:t>
            </a:r>
            <a:r>
              <a:rPr lang="cs-CZ" sz="1300" b="1" dirty="0" err="1" smtClean="0">
                <a:solidFill>
                  <a:srgbClr val="FFC000"/>
                </a:solidFill>
              </a:rPr>
              <a:t>Commons</a:t>
            </a:r>
            <a:r>
              <a:rPr lang="cs-CZ" sz="1300" b="1" dirty="0" smtClean="0">
                <a:solidFill>
                  <a:srgbClr val="FFC000"/>
                </a:solidFill>
              </a:rPr>
              <a:t>  </a:t>
            </a:r>
            <a:r>
              <a:rPr lang="cs-CZ" sz="1300" dirty="0" smtClean="0">
                <a:solidFill>
                  <a:srgbClr val="FFC000"/>
                </a:solidFill>
              </a:rPr>
              <a:t> na www.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cs-CZ" sz="1300" dirty="0" smtClean="0">
                <a:solidFill>
                  <a:srgbClr val="FFC000"/>
                </a:solidFill>
                <a:hlinkClick r:id="rId2"/>
              </a:rPr>
              <a:t>http://</a:t>
            </a:r>
            <a:r>
              <a:rPr lang="cs-CZ" sz="1300" dirty="0" smtClean="0">
                <a:solidFill>
                  <a:srgbClr val="FFC000"/>
                </a:solidFill>
                <a:hlinkClick r:id="rId2"/>
              </a:rPr>
              <a:t>www.</a:t>
            </a:r>
            <a:r>
              <a:rPr lang="cs-CZ" sz="1300" dirty="0" err="1" smtClean="0">
                <a:solidFill>
                  <a:srgbClr val="FFC000"/>
                </a:solidFill>
                <a:hlinkClick r:id="rId2"/>
              </a:rPr>
              <a:t>clker.com</a:t>
            </a:r>
            <a:r>
              <a:rPr lang="cs-CZ" sz="1300" dirty="0" smtClean="0">
                <a:solidFill>
                  <a:srgbClr val="FFC000"/>
                </a:solidFill>
                <a:hlinkClick r:id="rId2"/>
              </a:rPr>
              <a:t>/</a:t>
            </a:r>
            <a:r>
              <a:rPr lang="cs-CZ" sz="1300" dirty="0" err="1" smtClean="0">
                <a:solidFill>
                  <a:srgbClr val="FFC000"/>
                </a:solidFill>
                <a:hlinkClick r:id="rId2"/>
              </a:rPr>
              <a:t>clipart</a:t>
            </a:r>
            <a:r>
              <a:rPr lang="cs-CZ" sz="1300" dirty="0" smtClean="0">
                <a:solidFill>
                  <a:srgbClr val="FFC000"/>
                </a:solidFill>
                <a:hlinkClick r:id="rId2"/>
              </a:rPr>
              <a:t>-10213.html</a:t>
            </a:r>
            <a:endParaRPr lang="cs-CZ" sz="1300" dirty="0" smtClean="0">
              <a:solidFill>
                <a:srgbClr val="FFC000"/>
              </a:solidFill>
            </a:endParaRPr>
          </a:p>
          <a:p>
            <a:r>
              <a:rPr lang="cs-CZ" sz="1300" dirty="0" smtClean="0">
                <a:solidFill>
                  <a:srgbClr val="FFC000"/>
                </a:solidFill>
              </a:rPr>
              <a:t>Snímek č.3 :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 šipky a stavení použit z galerie </a:t>
            </a:r>
            <a:r>
              <a:rPr lang="cs-CZ" sz="1300" dirty="0" smtClean="0">
                <a:solidFill>
                  <a:srgbClr val="FFC000"/>
                </a:solidFill>
              </a:rPr>
              <a:t>Office   </a:t>
            </a:r>
            <a:endParaRPr lang="cs-CZ" sz="1300" dirty="0" smtClean="0">
              <a:solidFill>
                <a:srgbClr val="FFC000"/>
              </a:solidFill>
            </a:endParaRPr>
          </a:p>
          <a:p>
            <a:r>
              <a:rPr lang="cs-CZ" sz="1300" dirty="0" smtClean="0">
                <a:solidFill>
                  <a:srgbClr val="FFC000"/>
                </a:solidFill>
              </a:rPr>
              <a:t>Snímek č.4 : 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 </a:t>
            </a:r>
            <a:r>
              <a:rPr lang="cs-CZ" sz="1300" dirty="0" smtClean="0">
                <a:solidFill>
                  <a:srgbClr val="FFC000"/>
                </a:solidFill>
              </a:rPr>
              <a:t>obrázek města a kuřete použit z galerie Office</a:t>
            </a:r>
          </a:p>
          <a:p>
            <a:r>
              <a:rPr lang="cs-CZ" sz="1300" dirty="0" smtClean="0">
                <a:solidFill>
                  <a:srgbClr val="FFC000"/>
                </a:solidFill>
              </a:rPr>
              <a:t>Snímek č.5 :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moře dostupné pod licencí </a:t>
            </a:r>
            <a:r>
              <a:rPr lang="cs-CZ" sz="1300" b="1" dirty="0" err="1" smtClean="0">
                <a:solidFill>
                  <a:srgbClr val="FFC000"/>
                </a:solidFill>
              </a:rPr>
              <a:t>Creative</a:t>
            </a:r>
            <a:r>
              <a:rPr lang="cs-CZ" sz="1300" b="1" dirty="0" smtClean="0">
                <a:solidFill>
                  <a:srgbClr val="FFC000"/>
                </a:solidFill>
              </a:rPr>
              <a:t> </a:t>
            </a:r>
            <a:r>
              <a:rPr lang="cs-CZ" sz="1300" b="1" dirty="0" err="1" smtClean="0">
                <a:solidFill>
                  <a:srgbClr val="FFC000"/>
                </a:solidFill>
              </a:rPr>
              <a:t>Commons</a:t>
            </a:r>
            <a:r>
              <a:rPr lang="cs-CZ" sz="1300" b="1" dirty="0" smtClean="0">
                <a:solidFill>
                  <a:srgbClr val="FFC000"/>
                </a:solidFill>
              </a:rPr>
              <a:t>  </a:t>
            </a:r>
            <a:r>
              <a:rPr lang="cs-CZ" sz="1300" dirty="0" smtClean="0">
                <a:solidFill>
                  <a:srgbClr val="FFC000"/>
                </a:solidFill>
              </a:rPr>
              <a:t> na www.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cs-CZ" sz="1300" dirty="0" smtClean="0">
                <a:solidFill>
                  <a:srgbClr val="C00000"/>
                </a:solidFill>
                <a:hlinkClick r:id="rId3"/>
              </a:rPr>
              <a:t>http://</a:t>
            </a:r>
            <a:r>
              <a:rPr lang="cs-CZ" sz="1300" u="sng" dirty="0" smtClean="0">
                <a:solidFill>
                  <a:srgbClr val="C00000"/>
                </a:solidFill>
                <a:hlinkClick r:id="rId3"/>
              </a:rPr>
              <a:t>www.</a:t>
            </a:r>
            <a:r>
              <a:rPr lang="cs-CZ" sz="1300" u="sng" dirty="0" err="1" smtClean="0">
                <a:solidFill>
                  <a:srgbClr val="C00000"/>
                </a:solidFill>
              </a:rPr>
              <a:t>clker.com</a:t>
            </a:r>
            <a:r>
              <a:rPr lang="cs-CZ" sz="1300" u="sng" dirty="0" smtClean="0">
                <a:solidFill>
                  <a:srgbClr val="C00000"/>
                </a:solidFill>
              </a:rPr>
              <a:t>/</a:t>
            </a:r>
            <a:r>
              <a:rPr lang="cs-CZ" sz="1300" u="sng" dirty="0" err="1" smtClean="0">
                <a:solidFill>
                  <a:srgbClr val="C00000"/>
                </a:solidFill>
              </a:rPr>
              <a:t>clipart</a:t>
            </a:r>
            <a:r>
              <a:rPr lang="cs-CZ" sz="1300" u="sng" dirty="0" smtClean="0">
                <a:solidFill>
                  <a:srgbClr val="C00000"/>
                </a:solidFill>
              </a:rPr>
              <a:t>-28707.html</a:t>
            </a:r>
            <a:endParaRPr lang="cs-CZ" sz="1300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kuřat dostupné pod licencí </a:t>
            </a:r>
            <a:r>
              <a:rPr lang="cs-CZ" sz="1300" b="1" dirty="0" err="1" smtClean="0">
                <a:solidFill>
                  <a:srgbClr val="FFC000"/>
                </a:solidFill>
              </a:rPr>
              <a:t>Creative</a:t>
            </a:r>
            <a:r>
              <a:rPr lang="cs-CZ" sz="1300" b="1" dirty="0" smtClean="0">
                <a:solidFill>
                  <a:srgbClr val="FFC000"/>
                </a:solidFill>
              </a:rPr>
              <a:t> </a:t>
            </a:r>
            <a:r>
              <a:rPr lang="cs-CZ" sz="1300" b="1" dirty="0" err="1" smtClean="0">
                <a:solidFill>
                  <a:srgbClr val="FFC000"/>
                </a:solidFill>
              </a:rPr>
              <a:t>Commons</a:t>
            </a:r>
            <a:r>
              <a:rPr lang="cs-CZ" sz="1300" b="1" dirty="0" smtClean="0">
                <a:solidFill>
                  <a:srgbClr val="FFC000"/>
                </a:solidFill>
              </a:rPr>
              <a:t>  </a:t>
            </a:r>
            <a:r>
              <a:rPr lang="cs-CZ" sz="1300" dirty="0" smtClean="0">
                <a:solidFill>
                  <a:srgbClr val="FFC000"/>
                </a:solidFill>
              </a:rPr>
              <a:t> na www.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cs-CZ" sz="1300" dirty="0" smtClean="0">
                <a:solidFill>
                  <a:srgbClr val="FFC000"/>
                </a:solidFill>
                <a:hlinkClick r:id="rId4"/>
              </a:rPr>
              <a:t>http://</a:t>
            </a:r>
            <a:r>
              <a:rPr lang="cs-CZ" sz="1300" dirty="0" smtClean="0">
                <a:solidFill>
                  <a:srgbClr val="FFC000"/>
                </a:solidFill>
                <a:hlinkClick r:id="rId4"/>
              </a:rPr>
              <a:t>www.</a:t>
            </a:r>
            <a:r>
              <a:rPr lang="cs-CZ" sz="1300" u="sng" dirty="0" err="1" smtClean="0">
                <a:solidFill>
                  <a:srgbClr val="C00000"/>
                </a:solidFill>
              </a:rPr>
              <a:t>clker.com</a:t>
            </a:r>
            <a:r>
              <a:rPr lang="cs-CZ" sz="1300" u="sng" dirty="0" smtClean="0">
                <a:solidFill>
                  <a:srgbClr val="C00000"/>
                </a:solidFill>
              </a:rPr>
              <a:t>/</a:t>
            </a:r>
            <a:r>
              <a:rPr lang="cs-CZ" sz="1300" u="sng" dirty="0" err="1" smtClean="0">
                <a:solidFill>
                  <a:srgbClr val="C00000"/>
                </a:solidFill>
              </a:rPr>
              <a:t>clipart</a:t>
            </a:r>
            <a:r>
              <a:rPr lang="cs-CZ" sz="1300" u="sng" dirty="0" smtClean="0">
                <a:solidFill>
                  <a:srgbClr val="C00000"/>
                </a:solidFill>
              </a:rPr>
              <a:t>-47276.html</a:t>
            </a:r>
            <a:endParaRPr lang="cs-CZ" sz="1300" u="sng" dirty="0" smtClean="0">
              <a:solidFill>
                <a:srgbClr val="C00000"/>
              </a:solidFill>
            </a:endParaRPr>
          </a:p>
          <a:p>
            <a:r>
              <a:rPr lang="cs-CZ" sz="1300" dirty="0" smtClean="0">
                <a:solidFill>
                  <a:srgbClr val="FFC000"/>
                </a:solidFill>
              </a:rPr>
              <a:t>Snímek č.6 :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kočky dostupné pod licencí </a:t>
            </a:r>
            <a:r>
              <a:rPr lang="cs-CZ" sz="1300" b="1" dirty="0" err="1" smtClean="0">
                <a:solidFill>
                  <a:srgbClr val="FFC000"/>
                </a:solidFill>
              </a:rPr>
              <a:t>Creative</a:t>
            </a:r>
            <a:r>
              <a:rPr lang="cs-CZ" sz="1300" b="1" dirty="0" smtClean="0">
                <a:solidFill>
                  <a:srgbClr val="FFC000"/>
                </a:solidFill>
              </a:rPr>
              <a:t> </a:t>
            </a:r>
            <a:r>
              <a:rPr lang="cs-CZ" sz="1300" b="1" dirty="0" err="1" smtClean="0">
                <a:solidFill>
                  <a:srgbClr val="FFC000"/>
                </a:solidFill>
              </a:rPr>
              <a:t>Commons</a:t>
            </a:r>
            <a:r>
              <a:rPr lang="cs-CZ" sz="1300" b="1" dirty="0" smtClean="0">
                <a:solidFill>
                  <a:srgbClr val="FFC000"/>
                </a:solidFill>
              </a:rPr>
              <a:t>  </a:t>
            </a:r>
            <a:r>
              <a:rPr lang="cs-CZ" sz="1300" dirty="0" smtClean="0">
                <a:solidFill>
                  <a:srgbClr val="FFC000"/>
                </a:solidFill>
              </a:rPr>
              <a:t> na www.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cs-CZ" sz="1300" dirty="0" smtClean="0">
                <a:solidFill>
                  <a:srgbClr val="FFC000"/>
                </a:solidFill>
                <a:hlinkClick r:id="rId5"/>
              </a:rPr>
              <a:t>http://</a:t>
            </a:r>
            <a:r>
              <a:rPr lang="cs-CZ" sz="1300" u="sng" dirty="0" smtClean="0">
                <a:solidFill>
                  <a:srgbClr val="C00000"/>
                </a:solidFill>
                <a:hlinkClick r:id="rId5"/>
              </a:rPr>
              <a:t>www.</a:t>
            </a:r>
            <a:r>
              <a:rPr lang="cs-CZ" sz="1300" u="sng" dirty="0" err="1" smtClean="0">
                <a:solidFill>
                  <a:srgbClr val="C00000"/>
                </a:solidFill>
              </a:rPr>
              <a:t>clker.com</a:t>
            </a:r>
            <a:r>
              <a:rPr lang="cs-CZ" sz="1300" u="sng" dirty="0" smtClean="0">
                <a:solidFill>
                  <a:srgbClr val="C00000"/>
                </a:solidFill>
              </a:rPr>
              <a:t>/</a:t>
            </a:r>
            <a:r>
              <a:rPr lang="cs-CZ" sz="1300" u="sng" dirty="0" err="1" smtClean="0">
                <a:solidFill>
                  <a:srgbClr val="C00000"/>
                </a:solidFill>
              </a:rPr>
              <a:t>clipart</a:t>
            </a:r>
            <a:r>
              <a:rPr lang="cs-CZ" sz="1300" u="sng" dirty="0" smtClean="0">
                <a:solidFill>
                  <a:srgbClr val="C00000"/>
                </a:solidFill>
              </a:rPr>
              <a:t>-63690.html</a:t>
            </a:r>
            <a:endParaRPr lang="cs-CZ" sz="1300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en-US" sz="1300" dirty="0" smtClean="0">
                <a:solidFill>
                  <a:srgbClr val="FFC000"/>
                </a:solidFill>
              </a:rPr>
              <a:t>[</a:t>
            </a:r>
            <a:r>
              <a:rPr lang="cs-CZ" sz="1300" dirty="0" smtClean="0">
                <a:solidFill>
                  <a:srgbClr val="FFC000"/>
                </a:solidFill>
              </a:rPr>
              <a:t>cit. 2012-12-02</a:t>
            </a:r>
            <a:r>
              <a:rPr lang="en-US" sz="1300" dirty="0" smtClean="0">
                <a:solidFill>
                  <a:srgbClr val="FFC000"/>
                </a:solidFill>
              </a:rPr>
              <a:t>]</a:t>
            </a:r>
            <a:r>
              <a:rPr lang="cs-CZ" sz="1300" dirty="0" smtClean="0">
                <a:solidFill>
                  <a:srgbClr val="FFC000"/>
                </a:solidFill>
              </a:rPr>
              <a:t> obrázek děvčat dostupné pod licencí </a:t>
            </a:r>
            <a:r>
              <a:rPr lang="cs-CZ" sz="1300" b="1" dirty="0" err="1" smtClean="0">
                <a:solidFill>
                  <a:srgbClr val="FFC000"/>
                </a:solidFill>
              </a:rPr>
              <a:t>Creative</a:t>
            </a:r>
            <a:r>
              <a:rPr lang="cs-CZ" sz="1300" b="1" dirty="0" smtClean="0">
                <a:solidFill>
                  <a:srgbClr val="FFC000"/>
                </a:solidFill>
              </a:rPr>
              <a:t> </a:t>
            </a:r>
            <a:r>
              <a:rPr lang="cs-CZ" sz="1300" b="1" dirty="0" err="1" smtClean="0">
                <a:solidFill>
                  <a:srgbClr val="FFC000"/>
                </a:solidFill>
              </a:rPr>
              <a:t>Commons</a:t>
            </a:r>
            <a:r>
              <a:rPr lang="cs-CZ" sz="1300" b="1" dirty="0" smtClean="0">
                <a:solidFill>
                  <a:srgbClr val="FFC000"/>
                </a:solidFill>
              </a:rPr>
              <a:t>  </a:t>
            </a:r>
            <a:r>
              <a:rPr lang="cs-CZ" sz="1300" dirty="0" smtClean="0">
                <a:solidFill>
                  <a:srgbClr val="FFC000"/>
                </a:solidFill>
              </a:rPr>
              <a:t> na www.</a:t>
            </a:r>
          </a:p>
          <a:p>
            <a:pPr>
              <a:buNone/>
            </a:pPr>
            <a:r>
              <a:rPr lang="cs-CZ" sz="1300" dirty="0" smtClean="0">
                <a:solidFill>
                  <a:srgbClr val="FFC000"/>
                </a:solidFill>
              </a:rPr>
              <a:t>        </a:t>
            </a:r>
            <a:r>
              <a:rPr lang="cs-CZ" sz="1300" dirty="0" smtClean="0">
                <a:solidFill>
                  <a:srgbClr val="FFC000"/>
                </a:solidFill>
                <a:hlinkClick r:id="rId6"/>
              </a:rPr>
              <a:t>http://www.</a:t>
            </a:r>
            <a:r>
              <a:rPr lang="cs-CZ" sz="1300" dirty="0" err="1" smtClean="0">
                <a:solidFill>
                  <a:srgbClr val="FFC000"/>
                </a:solidFill>
                <a:hlinkClick r:id="rId6"/>
              </a:rPr>
              <a:t>clker.com</a:t>
            </a:r>
            <a:r>
              <a:rPr lang="cs-CZ" sz="13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300" dirty="0" err="1" smtClean="0">
                <a:solidFill>
                  <a:srgbClr val="FFC000"/>
                </a:solidFill>
                <a:hlinkClick r:id="rId6"/>
              </a:rPr>
              <a:t>clipart</a:t>
            </a:r>
            <a:r>
              <a:rPr lang="cs-CZ" sz="1300" dirty="0" smtClean="0">
                <a:solidFill>
                  <a:srgbClr val="FFC000"/>
                </a:solidFill>
                <a:hlinkClick r:id="rId6"/>
              </a:rPr>
              <a:t>-43657.html</a:t>
            </a:r>
            <a:endParaRPr lang="cs-CZ" sz="13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rgbClr val="FFC000"/>
              </a:solidFill>
            </a:endParaRPr>
          </a:p>
          <a:p>
            <a:r>
              <a:rPr lang="cs-CZ" sz="1300" dirty="0" smtClean="0">
                <a:solidFill>
                  <a:srgbClr val="FFC000"/>
                </a:solidFill>
              </a:rPr>
              <a:t>Citováno dne 2.12.2012</a:t>
            </a:r>
          </a:p>
          <a:p>
            <a:endParaRPr lang="cs-CZ" sz="2000" dirty="0" smtClean="0"/>
          </a:p>
          <a:p>
            <a:endParaRPr lang="cs-CZ" sz="2100" dirty="0" smtClean="0"/>
          </a:p>
          <a:p>
            <a:endParaRPr lang="cs-CZ" sz="21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1011</TotalTime>
  <Words>459</Words>
  <Application>Microsoft Office PowerPoint</Application>
  <PresentationFormat>Předvádění na obrazovce (4:3)</PresentationFormat>
  <Paragraphs>87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    Skloňování podstatných jmen rodu středního</vt:lpstr>
      <vt:lpstr> Skloňování podstatných jmen rodu středního</vt:lpstr>
      <vt:lpstr>Skloňování podstatných jmen rodu středního</vt:lpstr>
      <vt:lpstr>Skloňování podstatných jmen rodu středního</vt:lpstr>
      <vt:lpstr>Skloňování podstatných jmen rodu středního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Jarda</dc:creator>
  <cp:lastModifiedBy>Jarda</cp:lastModifiedBy>
  <cp:revision>480</cp:revision>
  <dcterms:created xsi:type="dcterms:W3CDTF">2011-10-23T13:04:53Z</dcterms:created>
  <dcterms:modified xsi:type="dcterms:W3CDTF">2013-02-26T14:05:37Z</dcterms:modified>
</cp:coreProperties>
</file>