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1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24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BBAAE3-66A1-40FF-8DF2-42BC0F67827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9F1EF-EB95-4105-9290-2CDD060C6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23629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BBAAE3-66A1-40FF-8DF2-42BC0F67827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9F1EF-EB95-4105-9290-2CDD060C6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70111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BBAAE3-66A1-40FF-8DF2-42BC0F67827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9F1EF-EB95-4105-9290-2CDD060C6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24185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BBAAE3-66A1-40FF-8DF2-42BC0F67827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9F1EF-EB95-4105-9290-2CDD060C6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81955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BBAAE3-66A1-40FF-8DF2-42BC0F67827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9F1EF-EB95-4105-9290-2CDD060C6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28275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BBAAE3-66A1-40FF-8DF2-42BC0F67827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9F1EF-EB95-4105-9290-2CDD060C6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67954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BBAAE3-66A1-40FF-8DF2-42BC0F67827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9F1EF-EB95-4105-9290-2CDD060C6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92537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BBAAE3-66A1-40FF-8DF2-42BC0F67827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9F1EF-EB95-4105-9290-2CDD060C6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22865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BBAAE3-66A1-40FF-8DF2-42BC0F67827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9F1EF-EB95-4105-9290-2CDD060C6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59588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BBAAE3-66A1-40FF-8DF2-42BC0F67827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9F1EF-EB95-4105-9290-2CDD060C6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49030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BBAAE3-66A1-40FF-8DF2-42BC0F67827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9F1EF-EB95-4105-9290-2CDD060C6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4407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BBAAE3-66A1-40FF-8DF2-42BC0F678272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19F1EF-EB95-4105-9290-2CDD060C6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57884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2/25/Siam_lilacpoint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//upload.wikimedia.org/wikipedia/commons/5/53/Cat_anatomy_diagram_%28cs%29.sv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d/d4/Persian-black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hyperlink" Target="http://obrazky.cz/detail?q=ko%C4%8Dka&amp;offset=73&amp;limit=20&amp;bUrlPar=filter%3D1&amp;resNum=78&amp;ref=http%3A//obrazky.cz/%3Fq%3Dko%25C4%258Dka%26from%3D55&amp;resID=0wtY50vpIdRBpQ-MMW8MM7SCbAdYzLvBmAkiPwn0OpY&amp;imgURL=http%3A//www.vejnar.com/zvirata3/zvirata10.jpg&amp;pageURL=http%3A//www.vejnar.com/zvirata3/&amp;imgX=780&amp;imgY=604&amp;imgSize=151&amp;thURL=http%3A//media2.picsearch.com/is%3F0wtY50vpIdRBpQ-MMW8MM7SCbAdYzLvBmAkiPwn0OpY&amp;thX=128&amp;thY=100&amp;qNoSite=ko%C4%8Dka&amp;siteWWW=&amp;sId=pZ6pJ0PewApWKZyhG3zE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2275357"/>
              </p:ext>
            </p:extLst>
          </p:nvPr>
        </p:nvGraphicFramePr>
        <p:xfrm>
          <a:off x="755576" y="2132856"/>
          <a:ext cx="7488832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3664"/>
                <a:gridCol w="5425168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                                          okres Náchod</a:t>
                      </a:r>
                      <a:endParaRPr lang="cs-CZ" sz="8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Hana Krejčová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16.9.2012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VY_52_INOVACE_24_kočka domácí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3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0217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1470025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556792"/>
            <a:ext cx="7776864" cy="4082008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Materiál shrnuje základní informace o domácí kočce, je určen k podpoře výkladu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Žáci pracují samostatně na počítačích nebo společně s interaktivní tabulí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Přechod mezi jednotlivými snímky se děje kliknutím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4877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u="sng" dirty="0" smtClean="0"/>
              <a:t>Kočka domácí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628800"/>
            <a:ext cx="6264696" cy="45218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8088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b="1" u="sng" dirty="0"/>
              <a:t>Kočka domácí </a:t>
            </a:r>
            <a:r>
              <a:rPr lang="cs-CZ" sz="2800" b="1" u="sng" dirty="0" smtClean="0"/>
              <a:t>  </a:t>
            </a:r>
            <a:r>
              <a:rPr lang="cs-CZ" sz="2000" dirty="0" smtClean="0"/>
              <a:t>(</a:t>
            </a:r>
            <a:r>
              <a:rPr lang="cs-CZ" sz="2000" dirty="0"/>
              <a:t>Felis silvestris f. catus) </a:t>
            </a:r>
            <a:endParaRPr lang="cs-CZ" sz="2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/>
              <a:t>Obratlovec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Savec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Je to domestikovaná </a:t>
            </a:r>
            <a:r>
              <a:rPr lang="cs-CZ" sz="2400" dirty="0"/>
              <a:t>forma kočky </a:t>
            </a:r>
            <a:r>
              <a:rPr lang="cs-CZ" sz="2400" dirty="0" smtClean="0"/>
              <a:t>divoké. Stejně </a:t>
            </a:r>
            <a:r>
              <a:rPr lang="cs-CZ" sz="2400" dirty="0"/>
              <a:t>jako její divoká příbuzná patří do podčeledi malé </a:t>
            </a:r>
            <a:r>
              <a:rPr lang="cs-CZ" sz="2400" dirty="0" smtClean="0"/>
              <a:t>kočky.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Má </a:t>
            </a:r>
            <a:r>
              <a:rPr lang="cs-CZ" sz="2400" b="1" dirty="0"/>
              <a:t>pružné a svalnaté tělo</a:t>
            </a:r>
            <a:r>
              <a:rPr lang="cs-CZ" sz="2400" dirty="0"/>
              <a:t>, dokonale přizpůsobené lovu, </a:t>
            </a:r>
            <a:r>
              <a:rPr lang="cs-CZ" sz="2400" b="1" dirty="0"/>
              <a:t>ostré drápy a zuby </a:t>
            </a:r>
            <a:r>
              <a:rPr lang="cs-CZ" sz="2400" dirty="0"/>
              <a:t>a vynikající </a:t>
            </a:r>
            <a:r>
              <a:rPr lang="cs-CZ" sz="2400" b="1" dirty="0"/>
              <a:t>zrak, sluch a čich</a:t>
            </a:r>
            <a:r>
              <a:rPr lang="cs-CZ" sz="2400" dirty="0" smtClean="0"/>
              <a:t>. Svou kořist vnímá především zrakem a sluchem.</a:t>
            </a:r>
            <a:endParaRPr lang="cs-CZ" sz="2400" dirty="0"/>
          </a:p>
          <a:p>
            <a:endParaRPr lang="cs-CZ" sz="2400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1" name="Picture 3" descr="C:\Users\uživatel\AppData\Local\Microsoft\Windows\Temporary Internet Files\Content.IE5\S0E1TW9W\MP9004278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88640"/>
            <a:ext cx="1874655" cy="271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1800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b="1" dirty="0"/>
              <a:t>Anatomie kočky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smtClean="0"/>
              <a:t>Kočka má </a:t>
            </a:r>
            <a:r>
              <a:rPr lang="cs-CZ" sz="2000" dirty="0"/>
              <a:t>dlouhé tělo na relativně </a:t>
            </a:r>
            <a:r>
              <a:rPr lang="cs-CZ" sz="2000" b="1" dirty="0"/>
              <a:t>krátkých nohách</a:t>
            </a:r>
            <a:r>
              <a:rPr lang="cs-CZ" sz="2000" dirty="0"/>
              <a:t>, </a:t>
            </a:r>
            <a:r>
              <a:rPr lang="cs-CZ" sz="2000" b="1" dirty="0"/>
              <a:t>krátký krk </a:t>
            </a:r>
            <a:r>
              <a:rPr lang="cs-CZ" sz="2000" dirty="0"/>
              <a:t>a poměrně </a:t>
            </a:r>
            <a:r>
              <a:rPr lang="cs-CZ" sz="2000" b="1" dirty="0"/>
              <a:t>širokou a krátkou hlavu </a:t>
            </a:r>
            <a:r>
              <a:rPr lang="cs-CZ" sz="2000" dirty="0"/>
              <a:t>a středně dlouhý ocas.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Srst</a:t>
            </a:r>
            <a:r>
              <a:rPr lang="cs-CZ" sz="2000" dirty="0" smtClean="0"/>
              <a:t> </a:t>
            </a:r>
            <a:r>
              <a:rPr lang="cs-CZ" sz="2000" dirty="0"/>
              <a:t>je obvykle krátká, rovná a přilehlá. U ušlechtilých plemen koček se pak objevují některé záměrně vyšlechtěné </a:t>
            </a:r>
            <a:r>
              <a:rPr lang="cs-CZ" sz="2000" dirty="0" smtClean="0"/>
              <a:t>odlišnosti.</a:t>
            </a:r>
            <a:endParaRPr lang="cs-CZ" sz="2000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8" name="Picture 6" descr="Soubor:Siam lilacpoint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996952"/>
            <a:ext cx="3675768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64088" y="5301208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Přední končetiny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77436" y="5101153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Zadní končetiny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07904" y="6093296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Ocas 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96136" y="3573016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Hlava  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52120" y="3977398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Krk   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51920" y="4343467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Tělo  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07831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algn="l"/>
            <a:r>
              <a:rPr lang="cs-CZ" sz="2800" b="1" dirty="0"/>
              <a:t>Kostra kočky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smtClean="0"/>
              <a:t>Se </a:t>
            </a:r>
            <a:r>
              <a:rPr lang="cs-CZ" sz="2000" dirty="0"/>
              <a:t>skládá z </a:t>
            </a:r>
            <a:r>
              <a:rPr lang="cs-CZ" sz="2000" b="1" dirty="0"/>
              <a:t>lebky, páteře, žeber s hrudní kostí a kostí končetin</a:t>
            </a:r>
            <a:r>
              <a:rPr lang="cs-CZ" sz="2000" dirty="0"/>
              <a:t>. Spojení pákovité stavby zadních končetin a silných zádových svalů umožňuje kočce velice </a:t>
            </a:r>
            <a:r>
              <a:rPr lang="cs-CZ" sz="2000" b="1" dirty="0"/>
              <a:t>rychlý start </a:t>
            </a:r>
            <a:r>
              <a:rPr lang="cs-CZ" sz="2000" dirty="0"/>
              <a:t>a </a:t>
            </a:r>
            <a:r>
              <a:rPr lang="cs-CZ" sz="2000" b="1" dirty="0"/>
              <a:t>mohutné skoky</a:t>
            </a:r>
            <a:r>
              <a:rPr lang="cs-CZ" sz="2000" dirty="0"/>
              <a:t>, není však vhodné pro dlouhodobý výkon (kočka tedy kořist neštve, ale přepadá ze zálohy).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/>
              <a:t>Na předních končetinách má kočka 5, na zadních 4 </a:t>
            </a:r>
            <a:r>
              <a:rPr lang="cs-CZ" sz="2000" b="1" dirty="0"/>
              <a:t>prsty se zatahovatelnými drápy</a:t>
            </a:r>
            <a:r>
              <a:rPr lang="cs-CZ" sz="2000" dirty="0"/>
              <a:t>. Kočka má při chůzi drápy zatáhnuté a došlapuje na spodní plochy prstů, které jsou vybaveny měkkými polštářky. 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/>
              <a:t>Lebka kočky je středně dlouhá, s dobře vyvinutou mozkovnou a</a:t>
            </a:r>
            <a:r>
              <a:rPr lang="cs-CZ" sz="2000" b="1" dirty="0"/>
              <a:t> silnými čelistmi.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0630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jamis-kocky.net/image/fototext/kostra-kocky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52736"/>
            <a:ext cx="7547826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1541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/>
              <a:t>Vnitřní orgány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flipV="1">
            <a:off x="467544" y="6525344"/>
            <a:ext cx="8229600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5124" name="Picture 4" descr="Soubor:Cat anatomy diagram (cs)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556792"/>
            <a:ext cx="8649962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4250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Kočičí smysly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b="1" u="sng" dirty="0" smtClean="0"/>
              <a:t>Zrak</a:t>
            </a:r>
          </a:p>
          <a:p>
            <a:pPr marL="0" indent="0">
              <a:buNone/>
            </a:pPr>
            <a:r>
              <a:rPr lang="cs-CZ" sz="2000" dirty="0" smtClean="0"/>
              <a:t>Speciální </a:t>
            </a:r>
            <a:r>
              <a:rPr lang="cs-CZ" sz="2000" dirty="0"/>
              <a:t>buňky nacházející se </a:t>
            </a:r>
            <a:r>
              <a:rPr lang="cs-CZ" sz="2000" dirty="0" smtClean="0"/>
              <a:t>za </a:t>
            </a:r>
            <a:r>
              <a:rPr lang="cs-CZ" sz="2000" dirty="0"/>
              <a:t>sítnicí </a:t>
            </a:r>
            <a:r>
              <a:rPr lang="cs-CZ" sz="2000" dirty="0" smtClean="0"/>
              <a:t>umožňují  kočce </a:t>
            </a:r>
            <a:r>
              <a:rPr lang="cs-CZ" sz="2000" b="1" dirty="0" smtClean="0"/>
              <a:t>dobré </a:t>
            </a:r>
            <a:r>
              <a:rPr lang="cs-CZ" sz="2000" b="1" dirty="0"/>
              <a:t>vidění i za šera</a:t>
            </a:r>
            <a:r>
              <a:rPr lang="cs-CZ" sz="2000" dirty="0"/>
              <a:t>, </a:t>
            </a:r>
            <a:r>
              <a:rPr lang="cs-CZ" sz="2000" dirty="0" smtClean="0"/>
              <a:t>za úplné tmy  však už nevidí. Schopnost </a:t>
            </a:r>
            <a:r>
              <a:rPr lang="cs-CZ" sz="2000" dirty="0"/>
              <a:t>této vrstvy odrážet světlo způsobuje charakteristický </a:t>
            </a:r>
            <a:r>
              <a:rPr lang="cs-CZ" sz="2000" b="1" dirty="0"/>
              <a:t>zlatozelený svit</a:t>
            </a:r>
            <a:r>
              <a:rPr lang="cs-CZ" sz="2000" dirty="0"/>
              <a:t>, který lze v očích kočky za šera pozorovat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Další </a:t>
            </a:r>
            <a:r>
              <a:rPr lang="cs-CZ" sz="2000" dirty="0"/>
              <a:t>důležitou </a:t>
            </a:r>
            <a:r>
              <a:rPr lang="cs-CZ" sz="2000" dirty="0" smtClean="0"/>
              <a:t> schopností kočičího oka je </a:t>
            </a:r>
            <a:r>
              <a:rPr lang="cs-CZ" sz="2000" b="1" dirty="0"/>
              <a:t>měnit</a:t>
            </a:r>
            <a:r>
              <a:rPr lang="cs-CZ" sz="2000" dirty="0"/>
              <a:t> v závislosti na intenzitě dopadajícího světla </a:t>
            </a:r>
            <a:r>
              <a:rPr lang="cs-CZ" sz="2000" b="1" dirty="0"/>
              <a:t>plochu zornice </a:t>
            </a:r>
            <a:r>
              <a:rPr lang="cs-CZ" sz="2000" dirty="0"/>
              <a:t>(od téměř celé plochy duhovky za minimálního světla až po úzkou štěrbinu při silném světle</a:t>
            </a:r>
            <a:r>
              <a:rPr lang="cs-CZ" sz="2000" dirty="0" smtClean="0"/>
              <a:t>.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6149" name="Picture 5" descr="C:\Users\uživatel\AppData\Local\Microsoft\Windows\Temporary Internet Files\Content.IE5\0NS9EU6K\MP9004223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276609"/>
            <a:ext cx="3256568" cy="2577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1674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b="1" u="sng" dirty="0"/>
              <a:t>Sluch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smtClean="0"/>
              <a:t>Sluch </a:t>
            </a:r>
            <a:r>
              <a:rPr lang="cs-CZ" sz="2000" dirty="0"/>
              <a:t>je po zraku dalším </a:t>
            </a:r>
            <a:r>
              <a:rPr lang="cs-CZ" sz="2000" b="1" dirty="0"/>
              <a:t>dobře vyvinutým </a:t>
            </a:r>
            <a:r>
              <a:rPr lang="cs-CZ" sz="2000" dirty="0"/>
              <a:t>smyslem kočky. </a:t>
            </a: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Umístění uší </a:t>
            </a:r>
            <a:r>
              <a:rPr lang="cs-CZ" sz="2000" dirty="0"/>
              <a:t>nad profilem hlavy způsobuje, že kočka může své </a:t>
            </a:r>
            <a:r>
              <a:rPr lang="cs-CZ" sz="2000" b="1" dirty="0"/>
              <a:t>uši </a:t>
            </a:r>
            <a:r>
              <a:rPr lang="cs-CZ" sz="2000" b="1" dirty="0" smtClean="0"/>
              <a:t>natáčet </a:t>
            </a:r>
            <a:r>
              <a:rPr lang="cs-CZ" sz="2000" dirty="0"/>
              <a:t>za zvukem, aniž by musela hýbat hlavou, a s velkou přesností určit a lokalizovat zdroj </a:t>
            </a:r>
            <a:r>
              <a:rPr lang="cs-CZ" sz="2000" dirty="0" smtClean="0"/>
              <a:t>zvuku a tím zaměřit kořist.</a:t>
            </a:r>
            <a:r>
              <a:rPr lang="cs-CZ" sz="2000" dirty="0"/>
              <a:t> 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800" b="1" u="sng" dirty="0" smtClean="0"/>
          </a:p>
          <a:p>
            <a:pPr marL="0" indent="0">
              <a:buNone/>
            </a:pPr>
            <a:r>
              <a:rPr lang="cs-CZ" sz="2800" b="1" u="sng" dirty="0" smtClean="0"/>
              <a:t>Hmat</a:t>
            </a:r>
            <a:endParaRPr lang="cs-CZ" sz="2800" b="1" u="sng" dirty="0"/>
          </a:p>
        </p:txBody>
      </p:sp>
      <p:pic>
        <p:nvPicPr>
          <p:cNvPr id="7170" name="Picture 2" descr="C:\Users\uživatel\AppData\Local\Microsoft\Windows\Temporary Internet Files\Content.IE5\01737EWH\MP9004024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420888"/>
            <a:ext cx="1992624" cy="1992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67544" y="4653136"/>
            <a:ext cx="799288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Hmat zprostředkovávají </a:t>
            </a:r>
            <a:r>
              <a:rPr lang="cs-CZ" sz="2000" b="1" dirty="0" smtClean="0"/>
              <a:t>hmatové </a:t>
            </a:r>
            <a:r>
              <a:rPr lang="cs-CZ" sz="2000" b="1" dirty="0"/>
              <a:t>receptory </a:t>
            </a:r>
            <a:r>
              <a:rPr lang="cs-CZ" sz="2000" dirty="0"/>
              <a:t>uložené v hluboké vrstvě kůže nebo ve </a:t>
            </a:r>
            <a:r>
              <a:rPr lang="cs-CZ" sz="2000" b="1" dirty="0"/>
              <a:t>hmatových fouscích </a:t>
            </a:r>
            <a:r>
              <a:rPr lang="cs-CZ" sz="2000" dirty="0"/>
              <a:t>u úst a na tlapkách. Receptory ve hmatových fouscích dokážou registrovat tlak, vibrace a teplotu. </a:t>
            </a:r>
          </a:p>
        </p:txBody>
      </p:sp>
    </p:spTree>
    <p:extLst>
      <p:ext uri="{BB962C8B-B14F-4D97-AF65-F5344CB8AC3E}">
        <p14:creationId xmlns:p14="http://schemas.microsoft.com/office/powerpoint/2010/main" val="1751573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pPr algn="l"/>
            <a:r>
              <a:rPr lang="cs-CZ" sz="2800" b="1" u="sng" dirty="0"/>
              <a:t>Čich</a:t>
            </a:r>
            <a:br>
              <a:rPr lang="cs-CZ" sz="2800" b="1" u="sng" dirty="0"/>
            </a:br>
            <a:endParaRPr lang="cs-CZ" sz="2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smtClean="0"/>
              <a:t>Kočka </a:t>
            </a:r>
            <a:r>
              <a:rPr lang="cs-CZ" sz="2000" dirty="0"/>
              <a:t>se při lovu nespoléhá na čich v takové míře jako pes. </a:t>
            </a: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Tento </a:t>
            </a:r>
            <a:r>
              <a:rPr lang="cs-CZ" sz="2000" dirty="0"/>
              <a:t>smysl má </a:t>
            </a:r>
            <a:r>
              <a:rPr lang="cs-CZ" sz="2000" dirty="0" smtClean="0"/>
              <a:t>především velký </a:t>
            </a:r>
            <a:r>
              <a:rPr lang="cs-CZ" sz="2000" dirty="0"/>
              <a:t>význam </a:t>
            </a:r>
            <a:r>
              <a:rPr lang="cs-CZ" sz="2000" b="1" dirty="0"/>
              <a:t>pro sociální chování </a:t>
            </a:r>
            <a:r>
              <a:rPr lang="cs-CZ" sz="2000" dirty="0"/>
              <a:t>kočky. Prvním blízkým kontaktem mezi dvěma kočkami je jejich </a:t>
            </a:r>
            <a:r>
              <a:rPr lang="cs-CZ" sz="2000" b="1" dirty="0"/>
              <a:t>vzájemné očichávání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Po </a:t>
            </a:r>
            <a:r>
              <a:rPr lang="cs-CZ" sz="2000" dirty="0"/>
              <a:t>stranách hlavy, na bradě, lících a ocase má kočka </a:t>
            </a:r>
            <a:r>
              <a:rPr lang="cs-CZ" sz="2000" b="1" dirty="0"/>
              <a:t>pachové žlázy</a:t>
            </a:r>
            <a:r>
              <a:rPr lang="cs-CZ" sz="2000" dirty="0"/>
              <a:t>. Otíráním o různé předměty, rostliny, či stromy si </a:t>
            </a:r>
            <a:r>
              <a:rPr lang="cs-CZ" sz="2000" b="1" dirty="0"/>
              <a:t>značkuje</a:t>
            </a:r>
            <a:r>
              <a:rPr lang="cs-CZ" sz="2000" dirty="0"/>
              <a:t> svoje </a:t>
            </a:r>
            <a:r>
              <a:rPr lang="cs-CZ" sz="2000" b="1" dirty="0"/>
              <a:t>teritorium</a:t>
            </a:r>
            <a:r>
              <a:rPr lang="cs-CZ" sz="2000" dirty="0"/>
              <a:t>. 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800" b="1" u="sng" dirty="0" smtClean="0"/>
              <a:t>Chuť</a:t>
            </a:r>
            <a:endParaRPr lang="cs-CZ" sz="2800" b="1" u="sng" dirty="0"/>
          </a:p>
        </p:txBody>
      </p:sp>
      <p:sp>
        <p:nvSpPr>
          <p:cNvPr id="5" name="Obdélník 4"/>
          <p:cNvSpPr/>
          <p:nvPr/>
        </p:nvSpPr>
        <p:spPr>
          <a:xfrm>
            <a:off x="539552" y="5413866"/>
            <a:ext cx="583264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Chuť </a:t>
            </a:r>
            <a:r>
              <a:rPr lang="cs-CZ" sz="2000" dirty="0"/>
              <a:t>je nejméně vyvinutým kočičím smyslem.</a:t>
            </a:r>
          </a:p>
        </p:txBody>
      </p:sp>
      <p:pic>
        <p:nvPicPr>
          <p:cNvPr id="9218" name="Picture 2" descr="C:\Users\uživatel\AppData\Local\Microsoft\Windows\Temporary Internet Files\Content.IE5\01737EWH\MP9004310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789040"/>
            <a:ext cx="2410813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0443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Kočka a člověk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/>
              <a:t>Kočka domácí vždy sloužila člověku </a:t>
            </a:r>
            <a:r>
              <a:rPr lang="cs-CZ" sz="2000" dirty="0" smtClean="0"/>
              <a:t>hlavně </a:t>
            </a:r>
            <a:r>
              <a:rPr lang="cs-CZ" sz="2000" dirty="0"/>
              <a:t>jako </a:t>
            </a:r>
            <a:r>
              <a:rPr lang="cs-CZ" sz="2000" b="1" dirty="0"/>
              <a:t>lovec hlodavců</a:t>
            </a:r>
            <a:r>
              <a:rPr lang="cs-CZ" sz="2000" dirty="0"/>
              <a:t>,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v </a:t>
            </a:r>
            <a:r>
              <a:rPr lang="cs-CZ" sz="2000" dirty="0"/>
              <a:t>současnosti </a:t>
            </a:r>
            <a:r>
              <a:rPr lang="cs-CZ" sz="2000" dirty="0" smtClean="0"/>
              <a:t>je to především </a:t>
            </a:r>
            <a:r>
              <a:rPr lang="cs-CZ" sz="2000" b="1" dirty="0" smtClean="0"/>
              <a:t>společník</a:t>
            </a:r>
            <a:r>
              <a:rPr lang="cs-CZ" sz="2000" dirty="0" smtClean="0"/>
              <a:t> </a:t>
            </a:r>
            <a:r>
              <a:rPr lang="cs-CZ" sz="2000" dirty="0"/>
              <a:t>člověka. 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/>
              <a:t>Člověk rozšířil kočku domácí prakticky </a:t>
            </a:r>
            <a:r>
              <a:rPr lang="cs-CZ" sz="2000" b="1" dirty="0"/>
              <a:t>na všech kontinentech </a:t>
            </a:r>
            <a:r>
              <a:rPr lang="cs-CZ" sz="2000" dirty="0"/>
              <a:t>(s výjimkou Antarktidy</a:t>
            </a:r>
            <a:r>
              <a:rPr lang="cs-CZ" sz="2000" dirty="0" smtClean="0"/>
              <a:t>).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/>
              <a:t>Díky šlechtění </a:t>
            </a:r>
            <a:r>
              <a:rPr lang="cs-CZ" sz="2000" dirty="0" smtClean="0"/>
              <a:t>vznikla </a:t>
            </a:r>
            <a:r>
              <a:rPr lang="cs-CZ" sz="2000" dirty="0"/>
              <a:t>celá řada jednotlivých </a:t>
            </a:r>
            <a:r>
              <a:rPr lang="cs-CZ" sz="2000" b="1" dirty="0"/>
              <a:t>plemen</a:t>
            </a:r>
            <a:r>
              <a:rPr lang="cs-CZ" sz="2000" dirty="0"/>
              <a:t> kočky domácí, která se navzájem liší nejenom barvou srsti, její kvalitou ale i stavbou těla, velikostí a barvou očí i povahovými vlastnostmi. </a:t>
            </a:r>
          </a:p>
        </p:txBody>
      </p:sp>
      <p:pic>
        <p:nvPicPr>
          <p:cNvPr id="8194" name="Picture 2" descr="Soubor:Persian-blac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413099"/>
            <a:ext cx="2376264" cy="1782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náhled obrázku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365104"/>
            <a:ext cx="2304256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Kartouzská kočka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431101"/>
            <a:ext cx="2352261" cy="1764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2106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60649"/>
            <a:ext cx="7772400" cy="864096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Doplň text: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340768"/>
            <a:ext cx="7992888" cy="4968552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Kočka domácí je šelma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Její mláďata se živí                                         , je to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Podle stavby těla je kočka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Kočka má drápy 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V úplné tmě kočka 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Ve volné přírodě se kočka živí                           , domácího mazlíčka krmíme</a:t>
            </a:r>
            <a:endParaRPr lang="cs-CZ" sz="2000" dirty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10242" name="Picture 2" descr="C:\Users\uživatel\AppData\Local\Microsoft\Windows\Temporary Internet Files\Content.IE5\P2JFCX7E\MP9004448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628800"/>
            <a:ext cx="2255586" cy="2959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4745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60649"/>
            <a:ext cx="7772400" cy="864096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Doplň text: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340768"/>
            <a:ext cx="7992888" cy="4968552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Kočka domácí je šelma </a:t>
            </a:r>
            <a:r>
              <a:rPr lang="cs-CZ" sz="2000" dirty="0" smtClean="0">
                <a:solidFill>
                  <a:srgbClr val="C00000"/>
                </a:solidFill>
              </a:rPr>
              <a:t>kočkovitá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Její mláďata se živí </a:t>
            </a:r>
            <a:r>
              <a:rPr lang="cs-CZ" sz="2000" dirty="0" smtClean="0">
                <a:solidFill>
                  <a:srgbClr val="C00000"/>
                </a:solidFill>
              </a:rPr>
              <a:t>mateřským mlékem</a:t>
            </a:r>
            <a:r>
              <a:rPr lang="cs-CZ" sz="2000" dirty="0" smtClean="0">
                <a:solidFill>
                  <a:schemeClr val="tx1"/>
                </a:solidFill>
              </a:rPr>
              <a:t>, je to </a:t>
            </a:r>
            <a:r>
              <a:rPr lang="cs-CZ" sz="2000" dirty="0" smtClean="0">
                <a:solidFill>
                  <a:srgbClr val="C00000"/>
                </a:solidFill>
              </a:rPr>
              <a:t>savec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Podle stavby těla je kočka </a:t>
            </a:r>
            <a:r>
              <a:rPr lang="cs-CZ" sz="2000" dirty="0" smtClean="0">
                <a:solidFill>
                  <a:srgbClr val="C00000"/>
                </a:solidFill>
              </a:rPr>
              <a:t>obratlovec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Kočka má drápy </a:t>
            </a:r>
            <a:r>
              <a:rPr lang="cs-CZ" sz="2000" dirty="0" smtClean="0">
                <a:solidFill>
                  <a:srgbClr val="C00000"/>
                </a:solidFill>
              </a:rPr>
              <a:t>zatažitelné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V úplné tmě kočka </a:t>
            </a:r>
            <a:r>
              <a:rPr lang="cs-CZ" sz="2000" dirty="0" smtClean="0">
                <a:solidFill>
                  <a:srgbClr val="C00000"/>
                </a:solidFill>
              </a:rPr>
              <a:t>nevidí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Ve volné přírodě se kočka živí </a:t>
            </a:r>
            <a:r>
              <a:rPr lang="cs-CZ" sz="2000" dirty="0" smtClean="0">
                <a:solidFill>
                  <a:srgbClr val="C00000"/>
                </a:solidFill>
              </a:rPr>
              <a:t>lovem myší</a:t>
            </a:r>
            <a:r>
              <a:rPr lang="cs-CZ" sz="2000" dirty="0" smtClean="0">
                <a:solidFill>
                  <a:schemeClr val="tx1"/>
                </a:solidFill>
              </a:rPr>
              <a:t>, domácího mazlíčka krmíme </a:t>
            </a:r>
            <a:r>
              <a:rPr lang="cs-CZ" sz="2000" dirty="0" smtClean="0">
                <a:solidFill>
                  <a:srgbClr val="C00000"/>
                </a:solidFill>
              </a:rPr>
              <a:t>granulemi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10242" name="Picture 2" descr="C:\Users\uživatel\AppData\Local\Microsoft\Windows\Temporary Internet Files\Content.IE5\P2JFCX7E\MP9004448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628800"/>
            <a:ext cx="2255586" cy="2959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2193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314602"/>
          </a:xfrm>
        </p:spPr>
        <p:txBody>
          <a:bodyPr>
            <a:normAutofit/>
          </a:bodyPr>
          <a:lstStyle/>
          <a:p>
            <a:pPr algn="l"/>
            <a:r>
              <a:rPr lang="cs-CZ" sz="1400" dirty="0" smtClean="0"/>
              <a:t>Použité zdroje:</a:t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200" dirty="0"/>
              <a:t>LAITCHE. http://cs.wikipedia.org/wiki/Ko%C4%8Dka_dom%C3%A1c%C3%AD [online]. [cit. 25.2.2013]. Dostupný na WWW: http://cs.wikipedia.org/wiki/Soubor:Laitche-P013.jpg </a:t>
            </a:r>
            <a:br>
              <a:rPr lang="cs-CZ" sz="1200" dirty="0"/>
            </a:br>
            <a:r>
              <a:rPr lang="cs-CZ" sz="1200" dirty="0"/>
              <a:t>PŘISPĚVATELÉ. http://cs.wikipedia.org/wiki/Ko%C4%8Dka_dom%C3%A1c%C3%AD [online]. [cit. 25.2.2013]. Dostupný na WWW: http://cs.wikipedia.org/wiki/Ko%C4%8Dka_dom%C3%A1c%C3%AD </a:t>
            </a:r>
            <a:br>
              <a:rPr lang="cs-CZ" sz="1200" dirty="0"/>
            </a:br>
            <a:r>
              <a:rPr lang="cs-CZ" sz="1200" dirty="0"/>
              <a:t>KARIN LANGNER-BAHMANN. http://cs.wikipedia.org/wiki/Ko%C4%8Dka_dom%C3%A1c%C3%AD [online]. [cit. 25.2.2013]. Dostupný na WWW: http://cs.wikipedia.org/wiki/Soubor:Siam_lilacpoint.jpg </a:t>
            </a:r>
            <a:br>
              <a:rPr lang="cs-CZ" sz="1200" dirty="0"/>
            </a:br>
            <a:r>
              <a:rPr lang="cs-CZ" sz="1200" dirty="0"/>
              <a:t>PŘISPĚVATELÉ. http://cs.wikipedia.org/wiki/Anatomie_ko%C4%8Dky_dom%C3%A1c%C3%AD [online]. [cit. 25.2.2013]. Dostupný na WWW: http://</a:t>
            </a:r>
            <a:r>
              <a:rPr lang="cs-CZ" sz="1200" dirty="0" smtClean="0"/>
              <a:t>cs.wikipedia.org/wiki/Anatomie_ko%C4%8Dky_dom%C3%A1c%C3%AD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>AUTOR NEUVEDE. jamis-kocky.net/</a:t>
            </a:r>
            <a:r>
              <a:rPr lang="cs-CZ" sz="1200" dirty="0" err="1"/>
              <a:t>kostraKock</a:t>
            </a:r>
            <a:r>
              <a:rPr lang="cs-CZ" sz="1200" dirty="0"/>
              <a:t>... [online]. [cit. 25.2.2013]. Dostupný na WWW: http://jamis-kocky.net/image/fototext/kostra-kocky.gif  </a:t>
            </a:r>
            <a:br>
              <a:rPr lang="cs-CZ" sz="1200" dirty="0"/>
            </a:br>
            <a:r>
              <a:rPr lang="cs-CZ" sz="1200" dirty="0"/>
              <a:t>SURACHIT. http://cs.wikipedia.org/wiki/Anatomie_ko%C4%8Dky_dom%C3%A1c%C3%AD [online]. [cit. 25.2.2013]. Dostupný na WWW: http://cs.wikipedia.org/wiki/Soubor:Cat_anatomy_diagram_(cs).</a:t>
            </a:r>
            <a:r>
              <a:rPr lang="cs-CZ" sz="1200" dirty="0" smtClean="0"/>
              <a:t>svg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>ANDRESA KOLL. http://cs.wikipedia.org/wiki/Ko%C4%8Dka_dom%C3%A1c%C3%AD [online]. [cit. 25.2.2013]. Dostupný na WWW: http://cs.wikipedia.org/wiki/Soubor:Persian-black.jpg 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pt-BR" sz="1200" dirty="0"/>
              <a:t>AUTOR NEUVEDEN. www.modrykocour.cz/stranka... [online]. [cit. 25.2.2013]. Dostupný na WWW: http://obrazky.cz/detail?q=ko%C4%8Dka&amp;offset=91&amp;limit=20&amp;bUrlPar=filter%3D1&amp;resNum=102&amp;ref=http%3A//obrazky.cz/%3Fq%3Dko%25C4%258Dka%26from%3D73&amp;resID=Tu1HL-3f-wzyf8Jrv-1y9XvgtB-R2jaKSdPWYL7PO10&amp;imgURL=http%3A//www.modrykocour.cz/stories/kartouzska2.jpg&amp;pageURL=http%3A//www.modrykocour.cz/stranka.php%3Fsubcat%3D2%26id%3D569&amp;imgX=400&amp;imgY=300&amp;imgSize=23&amp;thURL=http%3A//media2.picsearch.com/is%3FTu1HL-3f-wzyf8Jrv-1y9XvgtB-R2jaKSdPWYL7PO10&amp;thX=128&amp;thY=96&amp;qNoSite=ko%C4%8Dka&amp;siteWWW=&amp;sId=pZ6pJ0PewAxPKZlYUsCa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vlastní zdroj</a:t>
            </a:r>
            <a:br>
              <a:rPr lang="cs-CZ" sz="1200" dirty="0" smtClean="0"/>
            </a:br>
            <a:r>
              <a:rPr lang="cs-CZ" sz="1200" dirty="0" smtClean="0"/>
              <a:t>galerie Microsoft Office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422951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</TotalTime>
  <Words>654</Words>
  <Application>Microsoft Office PowerPoint</Application>
  <PresentationFormat>Předvádění na obrazovce (4:3)</PresentationFormat>
  <Paragraphs>102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Anotace:</vt:lpstr>
      <vt:lpstr>Kočka domácí</vt:lpstr>
      <vt:lpstr>Kočka domácí   (Felis silvestris f. catus) </vt:lpstr>
      <vt:lpstr>Anatomie kočky </vt:lpstr>
      <vt:lpstr>Kostra kočky </vt:lpstr>
      <vt:lpstr>Prezentace aplikace PowerPoint</vt:lpstr>
      <vt:lpstr>Vnitřní orgány</vt:lpstr>
      <vt:lpstr>Kočičí smysly</vt:lpstr>
      <vt:lpstr>Sluch</vt:lpstr>
      <vt:lpstr>Čich </vt:lpstr>
      <vt:lpstr>Kočka a člověk</vt:lpstr>
      <vt:lpstr>Doplň text:</vt:lpstr>
      <vt:lpstr>Doplň text:</vt:lpstr>
      <vt:lpstr>Použité zdroje:  LAITCHE. http://cs.wikipedia.org/wiki/Ko%C4%8Dka_dom%C3%A1c%C3%AD [online]. [cit. 25.2.2013]. Dostupný na WWW: http://cs.wikipedia.org/wiki/Soubor:Laitche-P013.jpg  PŘISPĚVATELÉ. http://cs.wikipedia.org/wiki/Ko%C4%8Dka_dom%C3%A1c%C3%AD [online]. [cit. 25.2.2013]. Dostupný na WWW: http://cs.wikipedia.org/wiki/Ko%C4%8Dka_dom%C3%A1c%C3%AD  KARIN LANGNER-BAHMANN. http://cs.wikipedia.org/wiki/Ko%C4%8Dka_dom%C3%A1c%C3%AD [online]. [cit. 25.2.2013]. Dostupný na WWW: http://cs.wikipedia.org/wiki/Soubor:Siam_lilacpoint.jpg  PŘISPĚVATELÉ. http://cs.wikipedia.org/wiki/Anatomie_ko%C4%8Dky_dom%C3%A1c%C3%AD [online]. [cit. 25.2.2013]. Dostupný na WWW: http://cs.wikipedia.org/wiki/Anatomie_ko%C4%8Dky_dom%C3%A1c%C3%AD AUTOR NEUVEDE. jamis-kocky.net/kostraKock... [online]. [cit. 25.2.2013]. Dostupný na WWW: http://jamis-kocky.net/image/fototext/kostra-kocky.gif   SURACHIT. http://cs.wikipedia.org/wiki/Anatomie_ko%C4%8Dky_dom%C3%A1c%C3%AD [online]. [cit. 25.2.2013]. Dostupný na WWW: http://cs.wikipedia.org/wiki/Soubor:Cat_anatomy_diagram_(cs).svg ANDRESA KOLL. http://cs.wikipedia.org/wiki/Ko%C4%8Dka_dom%C3%A1c%C3%AD [online]. [cit. 25.2.2013]. Dostupný na WWW: http://cs.wikipedia.org/wiki/Soubor:Persian-black.jpg   AUTOR NEUVEDEN. www.modrykocour.cz/stranka... [online]. [cit. 25.2.2013]. Dostupný na WWW: http://obrazky.cz/detail?q=ko%C4%8Dka&amp;offset=91&amp;limit=20&amp;bUrlPar=filter%3D1&amp;resNum=102&amp;ref=http%3A//obrazky.cz/%3Fq%3Dko%25C4%258Dka%26from%3D73&amp;resID=Tu1HL-3f-wzyf8Jrv-1y9XvgtB-R2jaKSdPWYL7PO10&amp;imgURL=http%3A//www.modrykocour.cz/stories/kartouzska2.jpg&amp;pageURL=http%3A//www.modrykocour.cz/stranka.php%3Fsubcat%3D2%26id%3D569&amp;imgX=400&amp;imgY=300&amp;imgSize=23&amp;thURL=http%3A//media2.picsearch.com/is%3FTu1HL-3f-wzyf8Jrv-1y9XvgtB-R2jaKSdPWYL7PO10&amp;thX=128&amp;thY=96&amp;qNoSite=ko%C4%8Dka&amp;siteWWW=&amp;sId=pZ6pJ0PewAxPKZlYUsCa  vlastní zdroj galerie Microsoft Office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18</cp:revision>
  <dcterms:created xsi:type="dcterms:W3CDTF">2013-01-13T14:37:53Z</dcterms:created>
  <dcterms:modified xsi:type="dcterms:W3CDTF">2013-02-25T19:12:17Z</dcterms:modified>
</cp:coreProperties>
</file>