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61" r:id="rId4"/>
    <p:sldId id="256" r:id="rId5"/>
    <p:sldId id="257" r:id="rId6"/>
    <p:sldId id="258" r:id="rId7"/>
    <p:sldId id="259" r:id="rId8"/>
    <p:sldId id="260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VY_52_INOVACE_06_Test síla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Test síla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86E4439-E106-40E7-A902-4CCF946C42BE}" type="presOf" srcId="{DAEA276B-ECF9-46F6-A7D3-4693B2D32BC4}" destId="{F69A1436-182C-465B-AD7F-FE48E0C090C1}" srcOrd="1" destOrd="0" presId="urn:microsoft.com/office/officeart/2005/8/layout/target3"/>
    <dgm:cxn modelId="{B9EBFDBC-310E-4234-A953-C660C4D42C7C}" type="presOf" srcId="{445C7998-7549-48B0-BD68-D4F0167F02E5}" destId="{BC35EE03-4121-4EF9-923D-7CB6D30D358D}" srcOrd="0" destOrd="0" presId="urn:microsoft.com/office/officeart/2005/8/layout/target3"/>
    <dgm:cxn modelId="{9C890416-EE0E-4DA8-AFF3-AD7AFE73E2D6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7BE358A-326D-44CA-B211-88FC436B7AED}" type="presOf" srcId="{019433A1-1324-4DE1-9E6F-32B851095F74}" destId="{A3817367-F2BC-482F-8832-FA00B51DCCF3}" srcOrd="0" destOrd="0" presId="urn:microsoft.com/office/officeart/2005/8/layout/target3"/>
    <dgm:cxn modelId="{FCC33FD1-A9BD-47A1-B317-1685B9943EA6}" type="presOf" srcId="{DAEA276B-ECF9-46F6-A7D3-4693B2D32BC4}" destId="{CDED6FE3-AD8F-4ACC-B6B8-710EDDD97598}" srcOrd="0" destOrd="0" presId="urn:microsoft.com/office/officeart/2005/8/layout/target3"/>
    <dgm:cxn modelId="{2B8638E8-5F37-49AB-B77A-E38293F9282F}" type="presOf" srcId="{445C7998-7549-48B0-BD68-D4F0167F02E5}" destId="{4D19AB04-24FA-40C2-B203-52AE3D15E171}" srcOrd="1" destOrd="0" presId="urn:microsoft.com/office/officeart/2005/8/layout/target3"/>
    <dgm:cxn modelId="{BED22148-BC5C-4A42-9488-B6FECE45A34B}" type="presOf" srcId="{FBBFC3EA-9D9D-4F3A-BEA6-9C2C0E46BF20}" destId="{832BF48F-0145-4429-9E02-8FCA946CCE9E}" srcOrd="1" destOrd="0" presId="urn:microsoft.com/office/officeart/2005/8/layout/target3"/>
    <dgm:cxn modelId="{805158A0-6C7B-41C0-A434-647D17EA6D6E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D45782B-185D-41A9-AB87-EDB03343191A}" type="presOf" srcId="{019433A1-1324-4DE1-9E6F-32B851095F74}" destId="{E7297F21-D4FD-4A41-AE58-814D01A6B5E7}" srcOrd="1" destOrd="0" presId="urn:microsoft.com/office/officeart/2005/8/layout/target3"/>
    <dgm:cxn modelId="{839B9D7B-D89B-4234-85B4-7F499D68E28D}" type="presOf" srcId="{EBC41103-E2E5-4D48-9B4B-425520D3D098}" destId="{F969C235-9271-4D34-B740-D627A121CAD0}" srcOrd="1" destOrd="0" presId="urn:microsoft.com/office/officeart/2005/8/layout/target3"/>
    <dgm:cxn modelId="{E3A2F863-71A4-434D-821F-7BC97D5D8E6C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D196DCD-DE63-47B2-88AC-C7B268DC420F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91432F9-F7BF-4375-92A9-6615844C6D3F}" type="presOf" srcId="{EBC41103-E2E5-4D48-9B4B-425520D3D098}" destId="{50C2F88D-8688-44C2-A854-691F34009D3B}" srcOrd="0" destOrd="0" presId="urn:microsoft.com/office/officeart/2005/8/layout/target3"/>
    <dgm:cxn modelId="{569CE8BD-629A-415D-B771-7493BBE5B913}" type="presParOf" srcId="{71045F8C-00FA-488E-A7BD-E2E6753D979D}" destId="{3577EC6B-C980-4F34-8C69-4365E7B8FC8C}" srcOrd="0" destOrd="0" presId="urn:microsoft.com/office/officeart/2005/8/layout/target3"/>
    <dgm:cxn modelId="{D5C5447E-1D50-48FA-A3D6-73113C163616}" type="presParOf" srcId="{71045F8C-00FA-488E-A7BD-E2E6753D979D}" destId="{6940EB87-DC1D-4BC3-9408-9AC2E1FFC039}" srcOrd="1" destOrd="0" presId="urn:microsoft.com/office/officeart/2005/8/layout/target3"/>
    <dgm:cxn modelId="{EDA9AD22-E5EF-43D6-BBA0-6FEF26BF3F94}" type="presParOf" srcId="{71045F8C-00FA-488E-A7BD-E2E6753D979D}" destId="{BC35EE03-4121-4EF9-923D-7CB6D30D358D}" srcOrd="2" destOrd="0" presId="urn:microsoft.com/office/officeart/2005/8/layout/target3"/>
    <dgm:cxn modelId="{42FF5C55-8FB9-4BF5-A3CA-66D90859F373}" type="presParOf" srcId="{71045F8C-00FA-488E-A7BD-E2E6753D979D}" destId="{C95EEA27-3CBF-4645-A92D-9D8AF5C1CBFC}" srcOrd="3" destOrd="0" presId="urn:microsoft.com/office/officeart/2005/8/layout/target3"/>
    <dgm:cxn modelId="{1114C865-1589-43CB-860A-DFFAF1FF0FBA}" type="presParOf" srcId="{71045F8C-00FA-488E-A7BD-E2E6753D979D}" destId="{851BB866-B6AE-4566-893F-4C635BA974FC}" srcOrd="4" destOrd="0" presId="urn:microsoft.com/office/officeart/2005/8/layout/target3"/>
    <dgm:cxn modelId="{46CAAD59-5296-419E-92D8-F66A18C9CEBD}" type="presParOf" srcId="{71045F8C-00FA-488E-A7BD-E2E6753D979D}" destId="{643EA938-EDE0-4533-ACCC-D2BD6F3A527C}" srcOrd="5" destOrd="0" presId="urn:microsoft.com/office/officeart/2005/8/layout/target3"/>
    <dgm:cxn modelId="{EA07985D-0603-4348-9512-30BA82F6E6DD}" type="presParOf" srcId="{71045F8C-00FA-488E-A7BD-E2E6753D979D}" destId="{92F31B18-D66D-4CC7-89B9-378928DE877D}" srcOrd="6" destOrd="0" presId="urn:microsoft.com/office/officeart/2005/8/layout/target3"/>
    <dgm:cxn modelId="{E408964F-BDE7-4BFB-9C8F-28B82607C52F}" type="presParOf" srcId="{71045F8C-00FA-488E-A7BD-E2E6753D979D}" destId="{902074E1-B931-4618-97F1-FADBE82E9C3C}" srcOrd="7" destOrd="0" presId="urn:microsoft.com/office/officeart/2005/8/layout/target3"/>
    <dgm:cxn modelId="{273EE0E1-B589-4AD9-A146-4CD18D88D92F}" type="presParOf" srcId="{71045F8C-00FA-488E-A7BD-E2E6753D979D}" destId="{A3817367-F2BC-482F-8832-FA00B51DCCF3}" srcOrd="8" destOrd="0" presId="urn:microsoft.com/office/officeart/2005/8/layout/target3"/>
    <dgm:cxn modelId="{F3346832-9688-436C-97E0-99CB034D8234}" type="presParOf" srcId="{71045F8C-00FA-488E-A7BD-E2E6753D979D}" destId="{626ABFF6-56C8-4386-B662-68EC364EED9D}" srcOrd="9" destOrd="0" presId="urn:microsoft.com/office/officeart/2005/8/layout/target3"/>
    <dgm:cxn modelId="{65C9D469-8FF2-427B-94DD-A147D9825CAD}" type="presParOf" srcId="{71045F8C-00FA-488E-A7BD-E2E6753D979D}" destId="{6DB11F1C-D028-4800-9625-6611CA9DE6D4}" srcOrd="10" destOrd="0" presId="urn:microsoft.com/office/officeart/2005/8/layout/target3"/>
    <dgm:cxn modelId="{3B0BFD9B-3D96-4ED7-ADAB-33B2F0764D44}" type="presParOf" srcId="{71045F8C-00FA-488E-A7BD-E2E6753D979D}" destId="{CDED6FE3-AD8F-4ACC-B6B8-710EDDD97598}" srcOrd="11" destOrd="0" presId="urn:microsoft.com/office/officeart/2005/8/layout/target3"/>
    <dgm:cxn modelId="{93D8366F-4C35-4514-8B62-F6816DDBF2E3}" type="presParOf" srcId="{71045F8C-00FA-488E-A7BD-E2E6753D979D}" destId="{397AC6D7-84A6-4150-958F-83C92D9ACF38}" srcOrd="12" destOrd="0" presId="urn:microsoft.com/office/officeart/2005/8/layout/target3"/>
    <dgm:cxn modelId="{F3E53C9B-F1C1-4382-B595-B31F654A7395}" type="presParOf" srcId="{71045F8C-00FA-488E-A7BD-E2E6753D979D}" destId="{D7419528-33A6-416D-9E64-B3F7915C5149}" srcOrd="13" destOrd="0" presId="urn:microsoft.com/office/officeart/2005/8/layout/target3"/>
    <dgm:cxn modelId="{F89000AF-CB5E-4B84-80C2-85E26BCCF87E}" type="presParOf" srcId="{71045F8C-00FA-488E-A7BD-E2E6753D979D}" destId="{97289DF2-90F4-4EC2-A9FC-633B00BAB610}" srcOrd="14" destOrd="0" presId="urn:microsoft.com/office/officeart/2005/8/layout/target3"/>
    <dgm:cxn modelId="{4C799B3C-929A-4342-8545-879599559422}" type="presParOf" srcId="{71045F8C-00FA-488E-A7BD-E2E6753D979D}" destId="{234EBA9D-95B4-4C20-A84E-6F65F1085DC6}" srcOrd="15" destOrd="0" presId="urn:microsoft.com/office/officeart/2005/8/layout/target3"/>
    <dgm:cxn modelId="{EF11BAE9-2E57-443B-87C9-81472C55B3A3}" type="presParOf" srcId="{71045F8C-00FA-488E-A7BD-E2E6753D979D}" destId="{12255512-213F-41DF-90A6-8B4CD74A2B52}" srcOrd="16" destOrd="0" presId="urn:microsoft.com/office/officeart/2005/8/layout/target3"/>
    <dgm:cxn modelId="{D0BAE682-36D0-4FCC-BC3C-57032FFCBA80}" type="presParOf" srcId="{71045F8C-00FA-488E-A7BD-E2E6753D979D}" destId="{50C2F88D-8688-44C2-A854-691F34009D3B}" srcOrd="17" destOrd="0" presId="urn:microsoft.com/office/officeart/2005/8/layout/target3"/>
    <dgm:cxn modelId="{5E4FFF2C-48C5-4E1C-82AD-B027AD3DA66E}" type="presParOf" srcId="{71045F8C-00FA-488E-A7BD-E2E6753D979D}" destId="{4D19AB04-24FA-40C2-B203-52AE3D15E171}" srcOrd="18" destOrd="0" presId="urn:microsoft.com/office/officeart/2005/8/layout/target3"/>
    <dgm:cxn modelId="{0B6B34E0-92D6-4814-BCC9-1AC576496B12}" type="presParOf" srcId="{71045F8C-00FA-488E-A7BD-E2E6753D979D}" destId="{832BF48F-0145-4429-9E02-8FCA946CCE9E}" srcOrd="19" destOrd="0" presId="urn:microsoft.com/office/officeart/2005/8/layout/target3"/>
    <dgm:cxn modelId="{68984306-667A-4A68-A68B-E96E47CB5DCA}" type="presParOf" srcId="{71045F8C-00FA-488E-A7BD-E2E6753D979D}" destId="{E7297F21-D4FD-4A41-AE58-814D01A6B5E7}" srcOrd="20" destOrd="0" presId="urn:microsoft.com/office/officeart/2005/8/layout/target3"/>
    <dgm:cxn modelId="{1AC5E876-58B5-4E1C-B14C-15A1348670C1}" type="presParOf" srcId="{71045F8C-00FA-488E-A7BD-E2E6753D979D}" destId="{F69A1436-182C-465B-AD7F-FE48E0C090C1}" srcOrd="21" destOrd="0" presId="urn:microsoft.com/office/officeart/2005/8/layout/target3"/>
    <dgm:cxn modelId="{F69A0838-E250-4FEC-BE0B-1C291E423524}" type="presParOf" srcId="{71045F8C-00FA-488E-A7BD-E2E6753D979D}" destId="{AA41A67C-3D3F-4AE9-9E0F-5D7F7BB2E741}" srcOrd="22" destOrd="0" presId="urn:microsoft.com/office/officeart/2005/8/layout/target3"/>
    <dgm:cxn modelId="{A57634EF-82B3-4BC6-9013-6D283753E08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 Mgr. Jana </a:t>
          </a:r>
          <a:r>
            <a:rPr lang="cs-CZ" sz="1300" kern="1200" dirty="0" err="1" smtClean="0"/>
            <a:t>Pinkrová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VY_52_INOVACE_06_Test síla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 Fyzika 7.ročník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Test síla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91541-E647-40C9-922C-A1F695C78EEE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43511-1E4F-4ED1-81E5-D586D05564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273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243511-1E4F-4ED1-81E5-D586D055647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216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3/6/2012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t>3/6/2012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t>3/6/2012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3341711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27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006818"/>
              </p:ext>
            </p:extLst>
          </p:nvPr>
        </p:nvGraphicFramePr>
        <p:xfrm>
          <a:off x="1524000" y="1397000"/>
          <a:ext cx="6096000" cy="239776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Opakovací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Slouží k procvičení učiva,  podporuje aktivní zopakování učiva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---------------------------------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2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/>
              <a:t>Fyzikální veličina </a:t>
            </a:r>
            <a:r>
              <a:rPr lang="cs-CZ" sz="4000" dirty="0" smtClean="0"/>
              <a:t> </a:t>
            </a:r>
            <a:r>
              <a:rPr lang="cs-CZ" dirty="0" smtClean="0"/>
              <a:t>Síla</a:t>
            </a:r>
            <a:endParaRPr lang="cs-CZ" sz="4000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Opakovací </a:t>
            </a:r>
            <a:r>
              <a:rPr lang="cs-CZ" dirty="0" smtClean="0"/>
              <a:t>test 7. ročník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9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      A                    B    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>
                <a:solidFill>
                  <a:schemeClr val="tx2"/>
                </a:solidFill>
              </a:rPr>
              <a:t>Převeď na jednotky uvedené v závorce</a:t>
            </a:r>
            <a:r>
              <a:rPr lang="cs-CZ" dirty="0" smtClean="0">
                <a:solidFill>
                  <a:schemeClr val="tx2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68 N ( </a:t>
            </a:r>
            <a:r>
              <a:rPr lang="cs-CZ" dirty="0" err="1"/>
              <a:t>kN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13,5 N ( </a:t>
            </a:r>
            <a:r>
              <a:rPr lang="cs-CZ" dirty="0" err="1"/>
              <a:t>mN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1320 N </a:t>
            </a:r>
            <a:r>
              <a:rPr lang="cs-CZ" dirty="0" smtClean="0"/>
              <a:t>( MN )</a:t>
            </a:r>
          </a:p>
          <a:p>
            <a:pPr marL="0" indent="0">
              <a:buNone/>
            </a:pPr>
            <a:r>
              <a:rPr lang="cs-CZ" dirty="0" smtClean="0"/>
              <a:t>0,68 </a:t>
            </a:r>
            <a:r>
              <a:rPr lang="cs-CZ" dirty="0" err="1" smtClean="0"/>
              <a:t>kN</a:t>
            </a:r>
            <a:r>
              <a:rPr lang="cs-CZ" dirty="0" smtClean="0"/>
              <a:t> (N)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2.  Čím je síla určena?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pPr/>
              <a:t>3/6/2012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Doplň:</a:t>
            </a:r>
          </a:p>
          <a:p>
            <a:pPr marL="457200" indent="-457200">
              <a:buAutoNum type="arabicPeriod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Síla -  značka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-  jednotka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-  měřidlo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2.   Jaké účinky má síla?  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88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29600" cy="1600200"/>
          </a:xfrm>
        </p:spPr>
        <p:txBody>
          <a:bodyPr/>
          <a:lstStyle/>
          <a:p>
            <a:r>
              <a:rPr lang="cs-CZ" dirty="0"/>
              <a:t> A                    B 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3. Jak velkou gravitační silou působí Země na těleso o hmotnosti:</a:t>
            </a:r>
          </a:p>
          <a:p>
            <a:pPr marL="457200" indent="-457200">
              <a:buAutoNum type="alphaLcParenR"/>
            </a:pPr>
            <a:r>
              <a:rPr lang="cs-CZ" dirty="0" smtClean="0"/>
              <a:t>900 kg</a:t>
            </a:r>
          </a:p>
          <a:p>
            <a:pPr marL="457200" indent="-457200">
              <a:buAutoNum type="alphaLcParenR"/>
            </a:pPr>
            <a:r>
              <a:rPr lang="cs-CZ" dirty="0" smtClean="0"/>
              <a:t>650 g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Uveď i vzorec.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4. </a:t>
            </a:r>
            <a:r>
              <a:rPr lang="cs-CZ" dirty="0">
                <a:solidFill>
                  <a:schemeClr val="tx2"/>
                </a:solidFill>
              </a:rPr>
              <a:t>Doplň: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dirty="0"/>
              <a:t>Síla -  značka</a:t>
            </a:r>
          </a:p>
          <a:p>
            <a:pPr marL="0" indent="0">
              <a:buNone/>
            </a:pPr>
            <a:r>
              <a:rPr lang="cs-CZ" dirty="0"/>
              <a:t>              -  jednotka</a:t>
            </a:r>
          </a:p>
          <a:p>
            <a:pPr marL="0" indent="0">
              <a:buNone/>
            </a:pPr>
            <a:r>
              <a:rPr lang="cs-CZ" dirty="0"/>
              <a:t>              -  měřidlo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>
          <a:xfrm>
            <a:off x="395536" y="1412776"/>
            <a:ext cx="4041648" cy="452628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eriod" startAt="3"/>
            </a:pPr>
            <a:r>
              <a:rPr lang="cs-CZ" dirty="0" smtClean="0">
                <a:solidFill>
                  <a:schemeClr val="tx2"/>
                </a:solidFill>
              </a:rPr>
              <a:t>Převeď na jednotky uvedené v závorce: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0,08 </a:t>
            </a:r>
            <a:r>
              <a:rPr lang="cs-CZ" dirty="0" err="1" smtClean="0"/>
              <a:t>kN</a:t>
            </a:r>
            <a:r>
              <a:rPr lang="cs-CZ" dirty="0" smtClean="0"/>
              <a:t> ( N)</a:t>
            </a:r>
          </a:p>
          <a:p>
            <a:pPr marL="0" indent="0">
              <a:buNone/>
            </a:pPr>
            <a:r>
              <a:rPr lang="cs-CZ" dirty="0" smtClean="0"/>
              <a:t>13200 N ( MN )</a:t>
            </a:r>
          </a:p>
          <a:p>
            <a:pPr marL="0" indent="0">
              <a:buNone/>
            </a:pPr>
            <a:r>
              <a:rPr lang="cs-CZ" dirty="0" smtClean="0"/>
              <a:t>38 N ( </a:t>
            </a:r>
            <a:r>
              <a:rPr lang="cs-CZ" dirty="0" err="1" smtClean="0"/>
              <a:t>kN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0,09 N ( </a:t>
            </a:r>
            <a:r>
              <a:rPr lang="cs-CZ" dirty="0" err="1" smtClean="0"/>
              <a:t>mN</a:t>
            </a:r>
            <a:r>
              <a:rPr lang="cs-CZ" dirty="0" smtClean="0"/>
              <a:t> )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4. </a:t>
            </a:r>
            <a:r>
              <a:rPr lang="cs-CZ" dirty="0">
                <a:solidFill>
                  <a:schemeClr val="tx2"/>
                </a:solidFill>
              </a:rPr>
              <a:t>Jak velkou gravitační silou působí Země na těleso o hmotnosti:</a:t>
            </a:r>
          </a:p>
          <a:p>
            <a:pPr marL="457200" indent="-457200">
              <a:buAutoNum type="alphaLcParenR"/>
            </a:pPr>
            <a:r>
              <a:rPr lang="cs-CZ" dirty="0" smtClean="0"/>
              <a:t>800 </a:t>
            </a:r>
            <a:r>
              <a:rPr lang="cs-CZ" dirty="0"/>
              <a:t>kg</a:t>
            </a:r>
          </a:p>
          <a:p>
            <a:pPr marL="457200" indent="-457200">
              <a:buAutoNum type="alphaLcParenR"/>
            </a:pPr>
            <a:r>
              <a:rPr lang="cs-CZ" dirty="0" smtClean="0"/>
              <a:t>0,46 t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Uveď i vzorec.</a:t>
            </a: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18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                    B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9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5. </a:t>
                </a:r>
                <a:r>
                  <a:rPr lang="cs-CZ" dirty="0">
                    <a:solidFill>
                      <a:schemeClr val="tx2"/>
                    </a:solidFill>
                  </a:rPr>
                  <a:t>Napiš velikost a směr výslednice sil F</a:t>
                </a:r>
                <a:r>
                  <a:rPr lang="cs-CZ" baseline="-25000" dirty="0">
                    <a:solidFill>
                      <a:schemeClr val="tx2"/>
                    </a:solidFill>
                  </a:rPr>
                  <a:t>1,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F</a:t>
                </a:r>
                <a:r>
                  <a:rPr lang="cs-CZ" baseline="-25000" dirty="0" smtClean="0">
                    <a:solidFill>
                      <a:schemeClr val="tx2"/>
                    </a:solidFill>
                  </a:rPr>
                  <a:t>2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.</a:t>
                </a:r>
                <a:endParaRPr lang="cs-CZ" dirty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dirty="0"/>
                  <a:t>Síla F1 = 25N </a:t>
                </a:r>
                <a:r>
                  <a:rPr lang="cs-CZ" dirty="0" smtClean="0"/>
                  <a:t>→ </a:t>
                </a:r>
              </a:p>
              <a:p>
                <a:pPr marL="0" indent="0">
                  <a:buNone/>
                </a:pPr>
                <a:r>
                  <a:rPr lang="cs-CZ" dirty="0" smtClean="0"/>
                  <a:t> síla </a:t>
                </a:r>
                <a:r>
                  <a:rPr lang="cs-CZ" dirty="0"/>
                  <a:t>F2 = 16N 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</a:rPr>
                      <m:t>←</m:t>
                    </m:r>
                  </m:oMath>
                </a14:m>
                <a:r>
                  <a:rPr lang="cs-CZ" dirty="0"/>
                  <a:t> </a:t>
                </a:r>
                <a:endParaRPr lang="cs-CZ" dirty="0" smtClean="0"/>
              </a:p>
              <a:p>
                <a:pPr marL="0" indent="0">
                  <a:buNone/>
                </a:pPr>
                <a:endParaRPr lang="cs-CZ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2"/>
                    </a:solidFill>
                  </a:rPr>
                  <a:t>6. Jirkova aktovka </a:t>
                </a:r>
                <a:r>
                  <a:rPr lang="cs-CZ" dirty="0">
                    <a:solidFill>
                      <a:schemeClr val="tx2"/>
                    </a:solidFill>
                  </a:rPr>
                  <a:t>napíná pružinu siloměru silou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50 </a:t>
                </a:r>
                <a:r>
                  <a:rPr lang="cs-CZ" dirty="0">
                    <a:solidFill>
                      <a:schemeClr val="tx2"/>
                    </a:solidFill>
                  </a:rPr>
                  <a:t>N. </a:t>
                </a:r>
                <a:r>
                  <a:rPr lang="cs-CZ" dirty="0" smtClean="0">
                    <a:solidFill>
                      <a:schemeClr val="tx2"/>
                    </a:solidFill>
                  </a:rPr>
                  <a:t>Jakou </a:t>
                </a:r>
                <a:r>
                  <a:rPr lang="cs-CZ" dirty="0">
                    <a:solidFill>
                      <a:schemeClr val="tx2"/>
                    </a:solidFill>
                  </a:rPr>
                  <a:t>hmotnost má aktovka?</a:t>
                </a:r>
              </a:p>
              <a:p>
                <a:pPr marL="0" indent="0">
                  <a:buNone/>
                </a:pPr>
                <a:endParaRPr lang="cs-CZ" baseline="-25000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10" name="Zástupný symbol pro obsah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2"/>
                <a:stretch>
                  <a:fillRect l="-2417" t="-1078" r="-25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3/6/2012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5. Znázorni síly: 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1</a:t>
            </a:r>
            <a:r>
              <a:rPr lang="cs-CZ" dirty="0"/>
              <a:t> = 310 N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2</a:t>
            </a:r>
            <a:r>
              <a:rPr lang="cs-CZ" dirty="0"/>
              <a:t> = 250 N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2 </a:t>
            </a:r>
            <a:r>
              <a:rPr lang="cs-CZ" baseline="-25000" dirty="0" smtClean="0"/>
              <a:t> </a:t>
            </a:r>
            <a:r>
              <a:rPr lang="cs-CZ" dirty="0" smtClean="0"/>
              <a:t>má </a:t>
            </a:r>
            <a:r>
              <a:rPr lang="cs-CZ" dirty="0"/>
              <a:t>opačný směr než </a:t>
            </a:r>
            <a:r>
              <a:rPr lang="cs-CZ" dirty="0" smtClean="0"/>
              <a:t>F</a:t>
            </a:r>
            <a:r>
              <a:rPr lang="cs-CZ" baseline="-25000" dirty="0" smtClean="0"/>
              <a:t>1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>
                <a:solidFill>
                  <a:schemeClr val="tx2"/>
                </a:solidFill>
              </a:rPr>
              <a:t>6</a:t>
            </a:r>
            <a:r>
              <a:rPr lang="cs-CZ" dirty="0">
                <a:solidFill>
                  <a:schemeClr val="tx2"/>
                </a:solidFill>
              </a:rPr>
              <a:t>. Petrova aktovka napíná pružinu siloměru silou 60 N. Jakou hmotnost má aktovka?</a:t>
            </a:r>
          </a:p>
          <a:p>
            <a:pPr marL="0" indent="0">
              <a:buNone/>
            </a:pPr>
            <a:endParaRPr lang="cs-CZ" sz="2200" baseline="-25000" dirty="0" smtClean="0"/>
          </a:p>
          <a:p>
            <a:pPr marL="0" indent="0">
              <a:buNone/>
            </a:pP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39657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                    B 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7 . Vyber správnou odpověď:</a:t>
            </a:r>
          </a:p>
          <a:p>
            <a:pPr marL="457200" indent="-457200">
              <a:buAutoNum type="alphaLcParenR"/>
            </a:pPr>
            <a:r>
              <a:rPr lang="cs-CZ" dirty="0"/>
              <a:t>V rovnováze jsou síly, které mají </a:t>
            </a:r>
            <a:r>
              <a:rPr lang="cs-CZ" dirty="0" err="1" smtClean="0"/>
              <a:t>opačnýsměr</a:t>
            </a:r>
            <a:r>
              <a:rPr lang="cs-CZ" dirty="0" smtClean="0"/>
              <a:t> </a:t>
            </a:r>
            <a:r>
              <a:rPr lang="cs-CZ" dirty="0"/>
              <a:t>a stejnou velikost a působí na totéž těleso</a:t>
            </a:r>
          </a:p>
          <a:p>
            <a:pPr marL="457200" indent="-457200">
              <a:buAutoNum type="alphaLcParenR"/>
            </a:pPr>
            <a:r>
              <a:rPr lang="cs-CZ" dirty="0"/>
              <a:t>V rovnováze jsou síly, které mají opačný směr, </a:t>
            </a:r>
            <a:r>
              <a:rPr lang="cs-CZ" dirty="0" smtClean="0"/>
              <a:t>různou </a:t>
            </a:r>
            <a:r>
              <a:rPr lang="cs-CZ" dirty="0"/>
              <a:t>velikost a působí na totéž </a:t>
            </a:r>
            <a:r>
              <a:rPr lang="cs-CZ" dirty="0" smtClean="0"/>
              <a:t>těleso.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7 . Vyber správnou odpověď:</a:t>
            </a:r>
          </a:p>
          <a:p>
            <a:pPr marL="457200" indent="-457200">
              <a:buAutoNum type="alphaLcParenR"/>
            </a:pPr>
            <a:r>
              <a:rPr lang="cs-CZ" dirty="0"/>
              <a:t>V rovnováze jsou síly, které mají stejný směr a stejnou velikost a působí na totéž těleso</a:t>
            </a:r>
          </a:p>
          <a:p>
            <a:pPr marL="457200" indent="-457200">
              <a:buAutoNum type="alphaLcParenR"/>
            </a:pPr>
            <a:r>
              <a:rPr lang="cs-CZ" dirty="0"/>
              <a:t>V rovnováze jsou síly, které mají opačný směr, stejnou velikost a působí na totéž těleso</a:t>
            </a:r>
          </a:p>
        </p:txBody>
      </p:sp>
    </p:spTree>
    <p:extLst>
      <p:ext uri="{BB962C8B-B14F-4D97-AF65-F5344CB8AC3E}">
        <p14:creationId xmlns:p14="http://schemas.microsoft.com/office/powerpoint/2010/main" val="168098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                    B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8. Znázorni </a:t>
            </a:r>
            <a:r>
              <a:rPr lang="cs-CZ" dirty="0">
                <a:solidFill>
                  <a:schemeClr val="tx2"/>
                </a:solidFill>
              </a:rPr>
              <a:t>síly: 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1</a:t>
            </a:r>
            <a:r>
              <a:rPr lang="cs-CZ" dirty="0"/>
              <a:t> = </a:t>
            </a:r>
            <a:r>
              <a:rPr lang="cs-CZ" dirty="0" smtClean="0"/>
              <a:t>320 N </a:t>
            </a:r>
            <a:r>
              <a:rPr lang="cs-CZ" dirty="0"/>
              <a:t>↑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2</a:t>
            </a:r>
            <a:r>
              <a:rPr lang="cs-CZ" dirty="0"/>
              <a:t> = </a:t>
            </a:r>
            <a:r>
              <a:rPr lang="cs-CZ" dirty="0" smtClean="0"/>
              <a:t>160 </a:t>
            </a:r>
            <a:r>
              <a:rPr lang="cs-CZ" dirty="0"/>
              <a:t>N 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2  </a:t>
            </a:r>
            <a:r>
              <a:rPr lang="cs-CZ" dirty="0"/>
              <a:t>má opačný směr než F</a:t>
            </a:r>
            <a:r>
              <a:rPr lang="cs-CZ" baseline="-25000" dirty="0"/>
              <a:t>1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8. </a:t>
            </a:r>
            <a:r>
              <a:rPr lang="cs-CZ" dirty="0">
                <a:solidFill>
                  <a:schemeClr val="tx2"/>
                </a:solidFill>
              </a:rPr>
              <a:t>Napiš velikost a směr výslednice sil F</a:t>
            </a:r>
            <a:r>
              <a:rPr lang="cs-CZ" baseline="-25000" dirty="0">
                <a:solidFill>
                  <a:schemeClr val="tx2"/>
                </a:solidFill>
              </a:rPr>
              <a:t>1, </a:t>
            </a:r>
            <a:r>
              <a:rPr lang="cs-CZ" dirty="0">
                <a:solidFill>
                  <a:schemeClr val="tx2"/>
                </a:solidFill>
              </a:rPr>
              <a:t>F</a:t>
            </a:r>
            <a:r>
              <a:rPr lang="cs-CZ" baseline="-25000" dirty="0">
                <a:solidFill>
                  <a:schemeClr val="tx2"/>
                </a:solidFill>
              </a:rPr>
              <a:t>2 </a:t>
            </a:r>
            <a:r>
              <a:rPr lang="cs-CZ" dirty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/>
              <a:t>Síla </a:t>
            </a:r>
            <a:r>
              <a:rPr lang="cs-CZ" dirty="0"/>
              <a:t>F</a:t>
            </a:r>
            <a:r>
              <a:rPr lang="cs-CZ" baseline="-25000" dirty="0"/>
              <a:t>1</a:t>
            </a:r>
            <a:r>
              <a:rPr lang="cs-CZ" dirty="0"/>
              <a:t> = </a:t>
            </a:r>
            <a:r>
              <a:rPr lang="cs-CZ" dirty="0" smtClean="0"/>
              <a:t>28 N ↓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baseline="-25000" dirty="0"/>
              <a:t>2</a:t>
            </a:r>
            <a:r>
              <a:rPr lang="cs-CZ" dirty="0"/>
              <a:t> = </a:t>
            </a:r>
            <a:r>
              <a:rPr lang="cs-CZ" dirty="0" smtClean="0"/>
              <a:t>16 </a:t>
            </a:r>
            <a:r>
              <a:rPr lang="cs-CZ" dirty="0"/>
              <a:t>N </a:t>
            </a:r>
            <a:r>
              <a:rPr lang="cs-CZ" dirty="0" smtClean="0"/>
              <a:t>↓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56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00808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Řešení testu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                    </a:t>
            </a:r>
            <a:r>
              <a:rPr lang="cs-CZ" dirty="0"/>
              <a:t>B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0,068; 13500; 0,00132;680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směrem, velikostí, působištěm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a) 9000N b) 6,5 N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N, siloměr, sklonné váhy, F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F = 9N →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m = 5kg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c)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sz="2600" dirty="0"/>
              <a:t>1cm≙100N             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3/6/2012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F, N, siloměr, sklonné váhy</a:t>
            </a:r>
          </a:p>
          <a:p>
            <a:pPr marL="457200" indent="-457200">
              <a:buAutoNum type="arabicPeriod"/>
            </a:pPr>
            <a:r>
              <a:rPr lang="cs-CZ" dirty="0" smtClean="0"/>
              <a:t>Pohybové, deformační, otáčivé</a:t>
            </a:r>
          </a:p>
          <a:p>
            <a:pPr marL="457200" indent="-457200">
              <a:buAutoNum type="arabicPeriod"/>
            </a:pPr>
            <a:r>
              <a:rPr lang="cs-CZ" dirty="0" smtClean="0"/>
              <a:t>80; 0,0132; 0,038; 90</a:t>
            </a:r>
          </a:p>
          <a:p>
            <a:pPr marL="457200" indent="-457200">
              <a:buAutoNum type="arabicPeriod"/>
            </a:pPr>
            <a:r>
              <a:rPr lang="cs-CZ" dirty="0" smtClean="0"/>
              <a:t>a) 8000N; 4600N</a:t>
            </a:r>
          </a:p>
          <a:p>
            <a:pPr marL="457200" indent="-457200">
              <a:buAutoNum type="arabicPeriod"/>
            </a:pPr>
            <a:r>
              <a:rPr lang="cs-CZ" dirty="0" smtClean="0"/>
              <a:t>1cm</a:t>
            </a:r>
            <a:r>
              <a:rPr lang="cs-CZ" dirty="0" smtClean="0">
                <a:latin typeface="Cambria Math"/>
                <a:ea typeface="Cambria Math"/>
              </a:rPr>
              <a:t>≙100N             </a:t>
            </a:r>
          </a:p>
          <a:p>
            <a:pPr marL="457200" indent="-457200">
              <a:buAutoNum type="arabicPeriod"/>
            </a:pPr>
            <a:r>
              <a:rPr lang="cs-CZ" dirty="0" smtClean="0">
                <a:latin typeface="Cambria Math"/>
                <a:ea typeface="Cambria Math"/>
              </a:rPr>
              <a:t>  m = 6kg</a:t>
            </a:r>
          </a:p>
          <a:p>
            <a:pPr marL="457200" indent="-457200">
              <a:buAutoNum type="arabicPeriod"/>
            </a:pPr>
            <a:r>
              <a:rPr lang="cs-CZ" dirty="0" smtClean="0">
                <a:latin typeface="Cambria Math"/>
                <a:ea typeface="Cambria Math"/>
              </a:rPr>
              <a:t> b)</a:t>
            </a:r>
          </a:p>
          <a:p>
            <a:pPr marL="457200" indent="-457200">
              <a:buAutoNum type="arabicPeriod"/>
            </a:pPr>
            <a:r>
              <a:rPr lang="cs-CZ" dirty="0" smtClean="0">
                <a:latin typeface="Cambria Math"/>
                <a:ea typeface="Cambria Math"/>
              </a:rPr>
              <a:t>F = 44N ↓         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3207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84</TotalTime>
  <Words>526</Words>
  <Application>Microsoft Office PowerPoint</Application>
  <PresentationFormat>Předvádění na obrazovce (4:3)</PresentationFormat>
  <Paragraphs>121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Default Theme</vt:lpstr>
      <vt:lpstr>Prezentace aplikace PowerPoint</vt:lpstr>
      <vt:lpstr>Anotace</vt:lpstr>
      <vt:lpstr>Fyzikální veličina  Síla</vt:lpstr>
      <vt:lpstr>          A                    B    </vt:lpstr>
      <vt:lpstr> A                    B </vt:lpstr>
      <vt:lpstr>A                    B </vt:lpstr>
      <vt:lpstr>A                    B </vt:lpstr>
      <vt:lpstr>A                    B </vt:lpstr>
      <vt:lpstr> Řešení testu A                    B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                   B</dc:title>
  <dc:creator>Krejsová</dc:creator>
  <cp:lastModifiedBy>Krejsová</cp:lastModifiedBy>
  <cp:revision>9</cp:revision>
  <dcterms:created xsi:type="dcterms:W3CDTF">2011-12-13T17:43:24Z</dcterms:created>
  <dcterms:modified xsi:type="dcterms:W3CDTF">2012-03-06T20:03:13Z</dcterms:modified>
</cp:coreProperties>
</file>