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0" r:id="rId2"/>
    <p:sldId id="261" r:id="rId3"/>
    <p:sldId id="256" r:id="rId4"/>
    <p:sldId id="264" r:id="rId5"/>
    <p:sldId id="259" r:id="rId6"/>
    <p:sldId id="257" r:id="rId7"/>
    <p:sldId id="265" r:id="rId8"/>
    <p:sldId id="266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CCFF99"/>
    <a:srgbClr val="DBDB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-99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203BCF-79BC-4F25-A3BC-BA0224AFC5AA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7C7FD1-F83E-498B-A298-DB5094C58E5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3" Type="http://schemas.openxmlformats.org/officeDocument/2006/relationships/image" Target="../media/image6.wmf"/><Relationship Id="rId7" Type="http://schemas.openxmlformats.org/officeDocument/2006/relationships/image" Target="../media/image7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VY_32_INOVACE_11_c_1_písmeno a hláska  n, </a:t>
            </a:r>
            <a:r>
              <a:rPr lang="cs-CZ" sz="3200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9967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5317813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3.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7. ledna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Písmeno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hláska N, 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hláska, písmeno, počáteční písmeno, slabika, slovo, věta, otázka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5696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182761" y="1002890"/>
            <a:ext cx="56412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7030A0"/>
                </a:solidFill>
              </a:rPr>
              <a:t>Jakou hlásku slyšíme na začátku?</a:t>
            </a:r>
            <a:endParaRPr lang="cs-CZ" sz="2800" u="sng" dirty="0">
              <a:solidFill>
                <a:srgbClr val="7030A0"/>
              </a:solidFill>
            </a:endParaRPr>
          </a:p>
        </p:txBody>
      </p:sp>
      <p:pic>
        <p:nvPicPr>
          <p:cNvPr id="1030" name="Picture 6" descr="C:\Users\Ludmila Eisová\AppData\Local\Microsoft\Windows\Temporary Internet Files\Content.IE5\DKFTMRFD\MC90041563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67" t="27581" r="26286" b="13492"/>
          <a:stretch/>
        </p:blipFill>
        <p:spPr bwMode="auto">
          <a:xfrm>
            <a:off x="693174" y="4277033"/>
            <a:ext cx="1489587" cy="203527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MRI1GFC1\MC9002331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12" y="1368777"/>
            <a:ext cx="1979691" cy="214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MRI1GFC1\MC90002814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08" b="37729"/>
          <a:stretch/>
        </p:blipFill>
        <p:spPr bwMode="auto">
          <a:xfrm>
            <a:off x="6356554" y="1637069"/>
            <a:ext cx="1665156" cy="126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4VJN298M\MC900034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495" y="3303639"/>
            <a:ext cx="3222672" cy="1621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udmila Eisová\AppData\Local\Microsoft\Windows\Temporary Internet Files\Content.IE5\DU3WXRX5\MC9003294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322" y="2991222"/>
            <a:ext cx="1803149" cy="102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mila Eisová\AppData\Local\Microsoft\Windows\Temporary Internet Files\Content.IE5\MRI1GFC1\MC9003235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496" y="5117690"/>
            <a:ext cx="1221812" cy="122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DKFTMRFD\MC9001123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499" y="4616244"/>
            <a:ext cx="1355834" cy="1769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38599" y="1613967"/>
            <a:ext cx="808235" cy="156966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96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0</a:t>
            </a:r>
            <a:endParaRPr lang="cs-CZ" sz="9600" b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82762" y="0"/>
            <a:ext cx="2004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err="1" smtClean="0"/>
              <a:t>Kimova</a:t>
            </a:r>
            <a:r>
              <a:rPr lang="cs-CZ" sz="2800" u="sng" dirty="0" smtClean="0"/>
              <a:t> hra</a:t>
            </a:r>
            <a:endParaRPr lang="cs-CZ" sz="2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68362" y="471949"/>
            <a:ext cx="5742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Zapamatujte si co nejvíce obrázků.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292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 animBg="1"/>
      <p:bldP spid="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9807" y="1002891"/>
            <a:ext cx="2842445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 smtClean="0">
                <a:latin typeface="+mj-lt"/>
              </a:rPr>
              <a:t>N</a:t>
            </a:r>
            <a:endParaRPr lang="cs-CZ" sz="28700" dirty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96465" y="1032387"/>
            <a:ext cx="2231701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 smtClean="0"/>
              <a:t>n</a:t>
            </a:r>
            <a:endParaRPr lang="cs-CZ" sz="28700" dirty="0"/>
          </a:p>
        </p:txBody>
      </p:sp>
    </p:spTree>
    <p:extLst>
      <p:ext uri="{BB962C8B-B14F-4D97-AF65-F5344CB8AC3E}">
        <p14:creationId xmlns:p14="http://schemas.microsoft.com/office/powerpoint/2010/main" val="1098613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7031174">
            <a:off x="2669458" y="1592826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3447798">
            <a:off x="5648632" y="2271252"/>
            <a:ext cx="470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B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 rot="19722642">
            <a:off x="2831690" y="4262284"/>
            <a:ext cx="487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Y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2204495">
            <a:off x="7108723" y="4984955"/>
            <a:ext cx="484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Comic Sans MS" pitchFamily="66" charset="0"/>
              </a:rPr>
              <a:t>V</a:t>
            </a:r>
          </a:p>
        </p:txBody>
      </p:sp>
      <p:sp>
        <p:nvSpPr>
          <p:cNvPr id="6" name="TextovéPole 5"/>
          <p:cNvSpPr txBox="1"/>
          <p:nvPr/>
        </p:nvSpPr>
        <p:spPr>
          <a:xfrm rot="19897422">
            <a:off x="1253613" y="2359742"/>
            <a:ext cx="527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erlin Sans FB Demi" pitchFamily="34" charset="0"/>
              </a:rPr>
              <a:t>N</a:t>
            </a:r>
            <a:endParaRPr lang="cs-CZ" sz="3600" dirty="0">
              <a:latin typeface="Berlin Sans FB Dem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9778560">
            <a:off x="7639665" y="1533832"/>
            <a:ext cx="582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M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888441">
            <a:off x="5058697" y="1401097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tencil" pitchFamily="82" charset="0"/>
              </a:rPr>
              <a:t>S</a:t>
            </a:r>
            <a:endParaRPr lang="cs-CZ" sz="3600" dirty="0">
              <a:latin typeface="Stencil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19634277">
            <a:off x="5220929" y="4970206"/>
            <a:ext cx="5389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Bright" pitchFamily="18" charset="0"/>
              </a:rPr>
              <a:t>D</a:t>
            </a:r>
            <a:endParaRPr lang="cs-CZ" sz="3600" dirty="0">
              <a:latin typeface="Lucida Bright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79871" y="4675239"/>
            <a:ext cx="800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Wide Latin" pitchFamily="18" charset="0"/>
              </a:rPr>
              <a:t>F</a:t>
            </a:r>
            <a:endParaRPr lang="cs-CZ" sz="3600" dirty="0">
              <a:latin typeface="Wide Lati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162022">
            <a:off x="7049729" y="4129548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G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 rot="19140705">
            <a:off x="3554361" y="519143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Narkisim" pitchFamily="34" charset="-79"/>
                <a:cs typeface="Narkisim" pitchFamily="34" charset="-79"/>
              </a:rPr>
              <a:t>H</a:t>
            </a:r>
            <a:endParaRPr lang="cs-CZ" sz="3600" dirty="0">
              <a:latin typeface="Narkisim" pitchFamily="34" charset="-79"/>
              <a:cs typeface="Narkisim" pitchFamily="34" charset="-79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203048">
            <a:off x="1873045" y="1076632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Eras Bold ITC" pitchFamily="34" charset="0"/>
              </a:rPr>
              <a:t>J</a:t>
            </a:r>
            <a:endParaRPr lang="cs-CZ" sz="3600" dirty="0">
              <a:latin typeface="Eras Bold ITC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1760249">
            <a:off x="6061587" y="1474838"/>
            <a:ext cx="487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erlin Sans FB Demi" pitchFamily="34" charset="0"/>
              </a:rPr>
              <a:t>K</a:t>
            </a:r>
            <a:endParaRPr lang="cs-CZ" sz="3600" dirty="0">
              <a:latin typeface="Berlin Sans FB Demi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93226" y="356911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Rockwell Extra Bold" pitchFamily="18" charset="0"/>
              </a:rPr>
              <a:t>L</a:t>
            </a:r>
            <a:endParaRPr lang="cs-CZ" sz="3600" dirty="0">
              <a:latin typeface="Rockwell Extra Bold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8967433">
            <a:off x="3805084" y="2005781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9574" y="5309419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Bright" pitchFamily="18" charset="0"/>
              </a:rPr>
              <a:t>O</a:t>
            </a:r>
            <a:endParaRPr lang="cs-CZ" sz="3600" dirty="0">
              <a:latin typeface="Lucida Bright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41406" y="2418736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8277120">
            <a:off x="2979173" y="5781369"/>
            <a:ext cx="505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U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56206" y="253672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imSun-ExtB" pitchFamily="49" charset="-122"/>
                <a:ea typeface="SimSun-ExtB" pitchFamily="49" charset="-122"/>
              </a:rPr>
              <a:t>Z</a:t>
            </a:r>
            <a:endParaRPr lang="cs-CZ" sz="3600" dirty="0">
              <a:latin typeface="SimSun-ExtB" pitchFamily="49" charset="-122"/>
              <a:ea typeface="SimSun-ExtB" pitchFamily="49" charset="-122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61092">
            <a:off x="8200103" y="4321277"/>
            <a:ext cx="4523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Rockwell" pitchFamily="18" charset="0"/>
              </a:rPr>
              <a:t>T</a:t>
            </a:r>
            <a:endParaRPr lang="cs-CZ" sz="3600" dirty="0">
              <a:latin typeface="Rockwell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9899039">
            <a:off x="3569109" y="1061884"/>
            <a:ext cx="474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R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551471" y="3105834"/>
            <a:ext cx="553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E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334117">
            <a:off x="4163963" y="2954594"/>
            <a:ext cx="527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</a:t>
            </a:r>
            <a:endParaRPr lang="cs-CZ" sz="36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rot="1662301">
            <a:off x="1882878" y="5230763"/>
            <a:ext cx="527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Narkisim" pitchFamily="34" charset="-79"/>
                <a:cs typeface="Narkisim" pitchFamily="34" charset="-79"/>
              </a:rPr>
              <a:t>N</a:t>
            </a:r>
            <a:endParaRPr lang="cs-CZ" sz="3600" dirty="0">
              <a:latin typeface="Narkisim" pitchFamily="34" charset="-79"/>
              <a:cs typeface="Narkisim" pitchFamily="34" charset="-79"/>
            </a:endParaRPr>
          </a:p>
        </p:txBody>
      </p:sp>
      <p:sp>
        <p:nvSpPr>
          <p:cNvPr id="26" name="TextovéPole 25"/>
          <p:cNvSpPr txBox="1"/>
          <p:nvPr/>
        </p:nvSpPr>
        <p:spPr>
          <a:xfrm rot="1196162">
            <a:off x="8040114" y="3105834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Impact" pitchFamily="34" charset="0"/>
              </a:rPr>
              <a:t>N</a:t>
            </a:r>
            <a:endParaRPr lang="cs-CZ" sz="3600" dirty="0">
              <a:latin typeface="Impact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957278">
            <a:off x="6110748" y="3751006"/>
            <a:ext cx="527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Bright" pitchFamily="18" charset="0"/>
              </a:rPr>
              <a:t>N</a:t>
            </a:r>
            <a:endParaRPr lang="cs-CZ" sz="3600" dirty="0">
              <a:latin typeface="Lucida Bright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424516" y="1047135"/>
            <a:ext cx="471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n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18760040">
            <a:off x="1120877" y="1519084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 rot="1885949">
            <a:off x="3908323" y="4601497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n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1" name="TextovéPole 30"/>
          <p:cNvSpPr txBox="1"/>
          <p:nvPr/>
        </p:nvSpPr>
        <p:spPr>
          <a:xfrm rot="2346356">
            <a:off x="7211961" y="973394"/>
            <a:ext cx="41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1580430">
            <a:off x="1209368" y="404105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 rot="2459911">
            <a:off x="6209071" y="707923"/>
            <a:ext cx="385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c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 rot="1877857">
            <a:off x="6636774" y="2684206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v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353794">
            <a:off x="4424516" y="5766619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b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15200" y="5855110"/>
            <a:ext cx="567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020529" y="2389238"/>
            <a:ext cx="381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a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0439" y="3672348"/>
            <a:ext cx="407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roadway" pitchFamily="82" charset="0"/>
              </a:rPr>
              <a:t>s</a:t>
            </a:r>
            <a:endParaRPr lang="cs-CZ" sz="3600" dirty="0">
              <a:latin typeface="Broadway" pitchFamily="82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 rot="19850503">
            <a:off x="2816942" y="914402"/>
            <a:ext cx="474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d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141109" y="678425"/>
            <a:ext cx="354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DejaVu Serif" pitchFamily="18" charset="0"/>
                <a:ea typeface="DejaVu Serif" pitchFamily="18" charset="0"/>
              </a:rPr>
              <a:t>f</a:t>
            </a:r>
            <a:endParaRPr lang="cs-CZ" sz="3600" dirty="0">
              <a:latin typeface="DejaVu Serif" pitchFamily="18" charset="0"/>
              <a:ea typeface="DejaVu Serif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754146">
            <a:off x="1761149" y="3613355"/>
            <a:ext cx="375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g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318387" y="3480619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YM Syllabary" pitchFamily="34" charset="0"/>
                <a:cs typeface="SYM Syllabary" pitchFamily="34" charset="0"/>
              </a:rPr>
              <a:t>h</a:t>
            </a:r>
            <a:endParaRPr lang="cs-CZ" sz="3600" dirty="0">
              <a:latin typeface="SYM Syllabary" pitchFamily="34" charset="0"/>
              <a:cs typeface="SYM Syllabary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315694">
            <a:off x="560438" y="1666568"/>
            <a:ext cx="501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 rot="19693371">
            <a:off x="811161" y="5840361"/>
            <a:ext cx="470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k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692877" y="6194323"/>
            <a:ext cx="296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l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 rot="20880235">
            <a:off x="442452" y="5176682"/>
            <a:ext cx="527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w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0943" y="2713703"/>
            <a:ext cx="449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e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12657" y="3097162"/>
            <a:ext cx="3866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r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 rot="2011263">
            <a:off x="5029199" y="4468761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t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 rot="1756253">
            <a:off x="8273845" y="545690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z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212259" y="5928852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911213" y="2521974"/>
            <a:ext cx="316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i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 rot="1097072">
            <a:off x="8214852" y="2123768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 rot="20765868">
            <a:off x="6710516" y="191729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99652" y="250722"/>
            <a:ext cx="57951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7030A0"/>
                </a:solidFill>
              </a:rPr>
              <a:t>Hledejte a vyznačte barevně </a:t>
            </a:r>
            <a:r>
              <a:rPr lang="cs-CZ" sz="3600" b="1" u="sng" dirty="0" err="1" smtClean="0">
                <a:solidFill>
                  <a:srgbClr val="FF0000"/>
                </a:solidFill>
              </a:rPr>
              <a:t>N,n</a:t>
            </a:r>
            <a:r>
              <a:rPr lang="cs-CZ" sz="2800" u="sng" dirty="0" smtClean="0">
                <a:solidFill>
                  <a:srgbClr val="7030A0"/>
                </a:solidFill>
              </a:rPr>
              <a:t>.</a:t>
            </a:r>
            <a:endParaRPr lang="cs-CZ" sz="2800" u="sng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501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2890" y="3008671"/>
            <a:ext cx="697627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na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3" name="Picture 12" descr="C:\Users\Ludmila Eisová\AppData\Local\Microsoft\Windows\Temporary Internet Files\Content.IE5\DKFTMRFD\MC900112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11" y="1606369"/>
            <a:ext cx="916112" cy="1195825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4" name="Picture 10" descr="C:\Users\Ludmila Eisová\AppData\Local\Microsoft\Windows\Temporary Internet Files\Content.IE5\DU3WXRX5\MC900329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889" y="778963"/>
            <a:ext cx="1803149" cy="1023042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TextovéPole 5"/>
          <p:cNvSpPr txBox="1"/>
          <p:nvPr/>
        </p:nvSpPr>
        <p:spPr>
          <a:xfrm>
            <a:off x="3033251" y="2989007"/>
            <a:ext cx="77457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2060"/>
                </a:solidFill>
              </a:rPr>
              <a:t>N</a:t>
            </a:r>
            <a:r>
              <a:rPr lang="cs-CZ" sz="3600" dirty="0" smtClean="0">
                <a:solidFill>
                  <a:srgbClr val="002060"/>
                </a:solidFill>
              </a:rPr>
              <a:t>u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78129" y="5707626"/>
            <a:ext cx="77457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err="1">
                <a:solidFill>
                  <a:srgbClr val="002060"/>
                </a:solidFill>
              </a:rPr>
              <a:t>N</a:t>
            </a:r>
            <a:r>
              <a:rPr lang="cs-CZ" sz="3600" dirty="0" err="1" smtClean="0">
                <a:solidFill>
                  <a:srgbClr val="002060"/>
                </a:solidFill>
              </a:rPr>
              <a:t>á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3019" y="5535561"/>
            <a:ext cx="697627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</a:rPr>
              <a:t>nů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02890" y="5692878"/>
            <a:ext cx="697627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no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53896" y="2836606"/>
            <a:ext cx="697627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no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0284" y="5216013"/>
            <a:ext cx="774571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2060"/>
                </a:solidFill>
              </a:rPr>
              <a:t>N</a:t>
            </a:r>
            <a:r>
              <a:rPr lang="cs-CZ" sz="3600" dirty="0" smtClean="0">
                <a:solidFill>
                  <a:srgbClr val="002060"/>
                </a:solidFill>
              </a:rPr>
              <a:t>o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16993" y="1946787"/>
            <a:ext cx="697627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ne</a:t>
            </a:r>
            <a:endParaRPr lang="cs-CZ" sz="3600" dirty="0">
              <a:solidFill>
                <a:srgbClr val="002060"/>
              </a:solidFill>
            </a:endParaRPr>
          </a:p>
        </p:txBody>
      </p:sp>
      <p:pic>
        <p:nvPicPr>
          <p:cNvPr id="14" name="Picture 7" descr="C:\Users\Ludmila Eisová\AppData\Local\Microsoft\Windows\Temporary Internet Files\Content.IE5\MRI1GFC1\MC9002331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4079" y="3392128"/>
            <a:ext cx="1500488" cy="1625147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5" name="Picture 8" descr="C:\Users\Ludmila Eisová\AppData\Local\Microsoft\Windows\Temporary Internet Files\Content.IE5\MRI1GFC1\MC90002814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728"/>
          <a:stretch/>
        </p:blipFill>
        <p:spPr bwMode="auto">
          <a:xfrm>
            <a:off x="4409621" y="1740310"/>
            <a:ext cx="1267096" cy="796413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6" name="Picture 9" descr="C:\Users\Ludmila Eisová\AppData\Local\Microsoft\Windows\Temporary Internet Files\Content.IE5\4VJN298M\MC9000341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919" y="4291781"/>
            <a:ext cx="2519364" cy="1267948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8" name="Picture 11" descr="C:\Users\Ludmila Eisová\AppData\Local\Microsoft\Windows\Temporary Internet Files\Content.IE5\MRI1GFC1\MC9003235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348" y="4247535"/>
            <a:ext cx="1221812" cy="1223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Users\Ludmila Eisová\AppData\Local\Microsoft\Windows\Temporary Internet Files\Content.IE5\DKFTMRFD\MC900415638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67" t="27581" r="26286" b="13492"/>
          <a:stretch/>
        </p:blipFill>
        <p:spPr bwMode="auto">
          <a:xfrm>
            <a:off x="5394061" y="4277032"/>
            <a:ext cx="1036235" cy="1415845"/>
          </a:xfrm>
          <a:prstGeom prst="ellipse">
            <a:avLst/>
          </a:prstGeom>
          <a:solidFill>
            <a:schemeClr val="tx1"/>
          </a:solidFill>
        </p:spPr>
      </p:pic>
      <p:sp>
        <p:nvSpPr>
          <p:cNvPr id="20" name="TextovéPole 19"/>
          <p:cNvSpPr txBox="1"/>
          <p:nvPr/>
        </p:nvSpPr>
        <p:spPr>
          <a:xfrm>
            <a:off x="2934928" y="1297858"/>
            <a:ext cx="749242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9600" b="1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0</a:t>
            </a:r>
            <a:endParaRPr lang="cs-CZ" sz="9600" b="1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0593" y="309715"/>
            <a:ext cx="4075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7030A0"/>
                </a:solidFill>
              </a:rPr>
              <a:t>Čtěte obrázkové slabiky.</a:t>
            </a:r>
            <a:endParaRPr lang="cs-CZ" sz="2800" u="sng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340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Ludmila Eisová\AppData\Local\Microsoft\Windows\Temporary Internet Files\Content.IE5\9367ZOQJ\MC900192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83" y="779892"/>
            <a:ext cx="3441923" cy="2803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MRI1GFC1\MC9001929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8413" y="3921385"/>
            <a:ext cx="4017110" cy="2770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U85VJK7C\MC900083984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83" y="3872938"/>
            <a:ext cx="3751640" cy="2848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DKFTMRFD\MC900083972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549" y="510922"/>
            <a:ext cx="3176451" cy="3161426"/>
          </a:xfrm>
          <a:prstGeom prst="rect">
            <a:avLst/>
          </a:prstGeom>
          <a:noFill/>
          <a:extLst/>
        </p:spPr>
      </p:pic>
      <p:pic>
        <p:nvPicPr>
          <p:cNvPr id="1032" name="Picture 8" descr="C:\Users\Ludmila Eisová\AppData\Local\Microsoft\Windows\Temporary Internet Files\Content.IE5\9367ZOQJ\MC9000840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0347" y="2182761"/>
            <a:ext cx="3364492" cy="224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78425" y="1563328"/>
            <a:ext cx="639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44994" y="1533832"/>
            <a:ext cx="6976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no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2671" y="2580967"/>
            <a:ext cx="639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né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00748" y="2492476"/>
            <a:ext cx="6174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ny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05083" y="2566218"/>
            <a:ext cx="708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Ná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91432" y="2551470"/>
            <a:ext cx="708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Nu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64078" y="3392129"/>
            <a:ext cx="686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Ný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3445" y="3406877"/>
            <a:ext cx="708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41807" y="1533832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nás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23122" y="1504335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nos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92529" y="2285999"/>
            <a:ext cx="845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sen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639664" y="2256504"/>
            <a:ext cx="822661" cy="54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syn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697" y="4498259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nese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8735" y="4527755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Jana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1161" y="5486400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nula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41755" y="5501149"/>
            <a:ext cx="10727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seno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04388" y="4483510"/>
            <a:ext cx="1483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  <a:r>
              <a:rPr lang="cs-CZ" sz="3200" dirty="0" smtClean="0"/>
              <a:t> Nány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57652" y="4572000"/>
            <a:ext cx="1208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nemá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28851" y="5737123"/>
            <a:ext cx="1186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  <a:r>
              <a:rPr lang="cs-CZ" sz="3200" dirty="0" smtClean="0"/>
              <a:t> nás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69161" y="5663380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noty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86000" y="309716"/>
            <a:ext cx="3581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7030A0"/>
                </a:solidFill>
              </a:rPr>
              <a:t>Čtěte slabiky a slova.</a:t>
            </a:r>
            <a:endParaRPr lang="cs-CZ" sz="2800" u="sng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169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6788 -0.3375 C 0.5507 -0.3206 0.5724 -0.34005 0.5533 -0.32871 C 0.55087 -0.32732 0.54913 -0.32408 0.54688 -0.32246 C 0.54427 -0.3206 0.54149 -0.31945 0.53872 -0.31806 C 0.52639 -0.30116 0.51198 -0.29398 0.49688 -0.28357 C 0.48351 -0.26273 0.47431 -0.25255 0.46945 -0.22546 C 0.46754 -0.18982 0.46563 -0.15509 0.47743 -0.12269 C 0.48316 -0.08611 0.48281 -0.09537 0.47917 -0.03195 C 0.47865 -0.02153 0.47413 -0.01713 0.47101 -0.00834 C 0.46493 0.00903 0.45955 0.02477 0.45174 0.04097 C 0.45018 0.04444 0.44757 0.05301 0.44531 0.05625 C 0.43455 0.0706 0.40712 0.0706 0.39202 0.07315 C 0.33264 0.06713 0.33368 0.08657 0.31615 0.04097 C 0.30243 0.04467 0.30156 0.05 0.29358 0.06481 C 0.29045 0.0706 0.28403 0.08171 0.28403 0.08171 C 0.28212 0.0912 0.27743 0.09977 0.27743 0.10995 C 0.27795 0.14583 0.27726 0.18171 0.27917 0.21736 C 0.27952 0.22523 0.28629 0.23981 0.28872 0.24745 C 0.29653 0.27268 0.30087 0.30046 0.30972 0.325 C 0.31372 0.35879 0.3132 0.37268 0.31129 0.41528 C 0.31077 0.42546 0.30521 0.43588 0.29844 0.43889 C 0.27101 0.4375 0.24323 0.44004 0.21615 0.43472 C 0.2125 0.43403 0.21302 0.42569 0.21129 0.42176 C 0.20538 0.40833 0.19948 0.39051 0.19202 0.3787 C 0.17899 0.3581 0.16007 0.34629 0.15 0.32291 C 0.13681 0.29213 0.13281 0.25602 0.12257 0.22384 C 0.11285 0.19282 0.09757 0.16736 0.08872 0.13565 C 0.08611 0.10717 0.08021 0.07986 0.07587 0.05162 C 0.07292 0.01204 0.09045 -0.03357 0.05972 -0.05347 C 0.05226 -0.05278 0.04445 -0.05417 0.03715 -0.05139 C 0.03559 -0.0507 0.03629 -0.04699 0.03559 -0.04514 C 0.0342 -0.04051 0.03212 -0.03634 0.03073 -0.03195 C 0.02483 -0.0132 0.01945 0.00347 0.01945 0.02384 C 0.01684 0.02268 0.01129 0.02106 0.00972 0.01736 C 0.00747 0.01204 0.01042 0.00301 0.0066 -2.59259E-6 C 0.00469 -0.00116 0.00226 -2.59259E-6 -1.11111E-6 -2.59259E-6 " pathEditMode="relative" ptsTypes="fffffffffffffffffffffffffffffffffffA">
                                      <p:cBhvr>
                                        <p:cTn id="6" dur="4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6772 -0.3118 C -0.76615 -0.27546 -0.76233 -0.24051 -0.75799 -0.20463 C -0.75643 -0.17639 -0.75817 -0.13241 -0.74671 -0.10995 C -0.74324 -0.09514 -0.74792 -0.1125 -0.73872 -0.09028 C -0.7323 -0.07477 -0.72622 -0.04791 -0.70956 -0.04745 C -0.68976 -0.04676 -0.6698 -0.04745 -0.65001 -0.04745 C -0.65122 -0.02893 -0.65192 -0.01319 -0.65643 0.00417 C -0.66546 0.07847 -0.67049 0.15278 -0.67414 0.22801 C -0.67362 0.29144 -0.67362 0.35533 -0.67258 0.41922 C -0.67136 0.48912 -0.58039 0.46667 -0.55799 0.46667 C -0.55522 0.48241 -0.54862 0.49074 -0.54341 0.50533 C -0.53213 0.53727 -0.54654 0.5081 -0.53056 0.53727 C -0.52883 0.54884 -0.5257 0.55394 -0.52084 0.5632 C -0.51789 0.57547 -0.50921 0.59028 -0.50157 0.59792 C -0.49862 0.60047 -0.4948 0.60139 -0.49202 0.60417 C -0.4889 0.60672 -0.48664 0.61042 -0.48386 0.61273 C -0.47449 0.62176 -0.47744 0.61713 -0.46772 0.62338 C -0.44115 0.64167 -0.47588 0.61945 -0.45313 0.63658 C -0.44845 0.64005 -0.44202 0.64074 -0.43699 0.64306 C -0.41476 0.64121 -0.3915 0.64445 -0.37084 0.63218 C -0.35504 0.62269 -0.34324 0.60672 -0.33056 0.59144 C -0.3106 0.56713 -0.29046 0.54422 -0.27414 0.51597 C -0.26824 0.50579 -0.26424 0.49375 -0.25799 0.4838 C -0.25192 0.47408 -0.24011 0.46273 -0.23213 0.45579 C -0.22796 0.44445 -0.22536 0.4456 -0.21928 0.43658 C -0.21407 0.42847 -0.20921 0.42014 -0.20313 0.41297 C -0.19775 0.39769 -0.18317 0.37523 -0.17084 0.36991 C -0.15678 0.35672 -0.13994 0.35232 -0.12414 0.34398 C -0.11042 0.33634 -0.09914 0.32269 -0.08699 0.31181 C -0.07136 0.29792 -0.05522 0.2838 -0.04029 0.26852 C -0.03751 0.26597 -0.03404 0.26412 -0.03213 0.26019 C -0.02674 0.24884 -0.02258 0.23634 -0.01928 0.22361 C -0.01615 0.19699 -0.00869 0.17246 -0.00487 0.1463 C -0.00626 0.07894 -0.00799 0.05903 -0.00643 -0.00648 C -0.00036 -0.00393 -0.00226 -0.00648 -6.66667E-6 -1.11111E-6 " pathEditMode="relative" ptsTypes="ffffffffffffffffffffffffffffffffffA">
                                      <p:cBhvr>
                                        <p:cTn id="8" dur="4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59 -0.47523 C -0.04149 -0.47453 -0.04757 -0.4743 -0.0533 -0.47291 C -0.0566 -0.47222 -0.06302 -0.46875 -0.06302 -0.46875 C -0.06823 -0.46412 -0.07431 -0.46134 -0.07917 -0.45578 C -0.08698 -0.44675 -0.08038 -0.45092 -0.08872 -0.44722 C -0.10643 -0.42384 -0.07761 -0.46041 -0.10174 -0.43634 C -0.10382 -0.43425 -0.10469 -0.43032 -0.1066 -0.428 C -0.11563 -0.41574 -0.12535 -0.40393 -0.13559 -0.39351 C -0.14132 -0.38194 -0.14809 -0.37453 -0.15816 -0.36967 C -0.16163 -0.36504 -0.16649 -0.36203 -0.16945 -0.35694 C -0.17396 -0.34953 -0.1809 -0.33356 -0.1809 -0.33356 C -0.18143 -0.32962 -0.18143 -0.32592 -0.18229 -0.32245 C -0.18507 -0.3125 -0.18993 -0.30023 -0.19375 -0.29027 C -0.19636 -0.28333 -0.19514 -0.28402 -0.19861 -0.28402 C -0.21528 -0.28009 -0.22952 -0.26504 -0.24514 -0.25601 C -0.26285 -0.23217 -0.28802 -0.22685 -0.3066 -0.20416 C -0.33264 -0.17268 -0.35209 -0.13032 -0.38229 -0.10532 C -0.40035 -0.05254 -0.43559 -0.00416 -0.43559 0.05394 C -0.43559 0.08264 -0.4349 0.11112 -0.43386 0.13982 C -0.43368 0.14283 -0.43368 0.1463 -0.43229 0.14838 C -0.43125 0.15 -0.43229 0.14422 -0.43229 0.1419 C -0.43438 0.16204 -0.43768 0.18288 -0.44202 0.20209 C -0.44375 0.22616 -0.44844 0.24908 -0.45 0.27315 C -0.44618 0.30903 -0.4441 0.34538 -0.43872 0.38056 C -0.43594 0.39908 -0.42136 0.41644 -0.41459 0.43241 C -0.39479 0.4794 -0.39792 0.52061 -0.36302 0.55718 C -0.36024 0.55996 -0.35799 0.56389 -0.35486 0.56575 C -0.31372 0.58889 -0.35399 0.56112 -0.33559 0.57223 C -0.32292 0.57987 -0.31181 0.58774 -0.29844 0.59375 C -0.26997 0.59306 -0.24149 0.59329 -0.21302 0.59144 C -0.20087 0.59051 -0.18472 0.57084 -0.17118 0.56575 C -0.15868 0.55255 -0.14497 0.54468 -0.13386 0.52917 C -0.11771 0.50649 -0.10365 0.48241 -0.08715 0.46042 C -0.08368 0.45579 -0.08125 0.44931 -0.07743 0.44538 C -0.0757 0.44329 -0.07309 0.44283 -0.07101 0.44075 C -0.05261 0.42107 -0.03455 0.39676 -0.01788 0.37408 C -0.01059 0.36436 -0.00712 0.34931 -0.00174 0.3375 C 0.00243 0.31713 0.00347 0.29676 0.00486 0.27524 C 0.00451 0.26806 0.00347 0.22894 0.00156 0.21505 C -0.00209 0.18866 -0.00643 0.16204 -0.0099 0.13565 C -0.00747 0.12848 -0.0059 0.11829 -2.77778E-6 0.11413 C 0.0125 0.10463 0.02691 0.10255 0.04028 0.09676 C 0.04271 0.0919 0.04514 0.0882 0.04514 0.08172 C 0.04514 0.07385 0.04548 0.06528 0.04323 0.05811 C 0.04149 0.05139 0.02552 0.04445 0.02066 0.04306 C 0.01996 0.04283 -2.77778E-6 0.03866 -2.77778E-6 0.03658 C -0.00156 0.02454 -2.77778E-6 0.01227 -2.77778E-6 -1.85185E-6 " pathEditMode="relative" ptsTypes="ffffffffffffffffffffffffffffffffffffffffffffffA">
                                      <p:cBhvr>
                                        <p:cTn id="10" dur="4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8229 -0.24953 C 0.78056 -0.24235 0.77934 -0.23518 0.77743 -0.228 C 0.77691 -0.21643 0.77639 -0.20509 0.77587 -0.19351 C 0.77535 -0.17847 0.775 -0.16342 0.77431 -0.14837 C 0.77309 -0.11851 0.77188 -0.09722 0.75816 -0.07314 C 0.7566 -0.07036 0.75573 -0.0662 0.7533 -0.06458 C 0.75035 -0.06249 0.74688 -0.06319 0.74358 -0.06249 C 0.72101 -0.05208 0.7474 -0.06481 0.72431 -0.05161 C 0.72014 -0.0493 0.71146 -0.04513 0.71146 -0.04513 C 0.70504 -0.04652 0.69844 -0.04722 0.69201 -0.04953 C 0.69011 -0.05022 0.68889 -0.05254 0.68715 -0.05393 C 0.67708 -0.06157 0.66927 -0.06643 0.66302 -0.07962 C 0.66007 -0.09583 0.65972 -0.12291 0.64688 -0.12916 C 0.62431 -0.12152 0.63403 -0.12407 0.61788 -0.1206 C 0.61233 -0.11689 0.60365 -0.10763 0.59688 -0.10763 C 0.58802 -0.09953 0.58472 -0.08958 0.57917 -0.07754 C 0.57431 -0.06666 0.56406 -0.0493 0.55972 -0.03657 C 0.55833 -0.0324 0.55816 -0.02777 0.5566 -0.0236 C 0.5507 -0.00786 0.54254 0.00695 0.53559 0.02153 C 0.53368 0.02547 0.53299 0.03056 0.53073 0.03427 C 0.52899 0.03704 0.52604 0.03797 0.52431 0.04075 C 0.51719 0.05163 0.51129 0.06366 0.50486 0.07524 C 0.49983 0.08403 0.49618 0.09815 0.49201 0.10741 C 0.48646 0.11991 0.48021 0.13172 0.47431 0.14399 C 0.47136 0.15024 0.45139 0.16737 0.44531 0.172 C 0.42292 0.18913 0.39913 0.20464 0.37431 0.21505 C 0.3691 0.21714 0.36354 0.2176 0.35816 0.21922 C 0.34948 0.22177 0.33229 0.22778 0.33229 0.22778 C 0.32205 0.22709 0.31163 0.22871 0.30174 0.2257 C 0.29948 0.22501 0.29931 0.22015 0.29844 0.21714 C 0.29514 0.20603 0.29514 0.20302 0.29358 0.19144 C 0.2941 0.14052 0.29254 0.08936 0.29531 0.03866 C 0.29636 0.01945 0.30538 0.00533 0.31146 -0.01087 C 0.32049 -0.03518 0.33333 -0.06296 0.34844 -0.08171 C 0.36979 -0.10833 0.36267 -0.08911 0.39358 -0.1206 C 0.45677 -0.18518 0.40174 -0.12777 0.46615 -0.19791 C 0.48542 -0.21874 0.5132 -0.23842 0.52743 -0.26666 C 0.53368 -0.27893 0.53542 -0.29583 0.53872 -0.30972 C 0.53715 -0.31967 0.53837 -0.33124 0.53403 -0.33981 C 0.53142 -0.34467 0.52535 -0.34305 0.52101 -0.34421 C 0.50712 -0.34745 0.49306 -0.34907 0.47917 -0.35277 C 0.44583 -0.35208 0.41181 -0.35763 0.37917 -0.34837 C 0.36493 -0.34421 0.35104 -0.33888 0.33715 -0.33333 C 0.33299 -0.33171 0.32431 -0.32916 0.32431 -0.32916 C 0.30486 -0.30856 0.28715 -0.28495 0.26615 -0.26666 C 0.24462 -0.24791 0.2184 -0.2331 0.2 -0.20856 C 0.19618 -0.20347 0.19392 -0.19675 0.19045 -0.19143 C 0.18802 -0.18749 0.18507 -0.18425 0.18229 -0.18078 C 0.17153 -0.15185 0.16181 -0.12152 0.14844 -0.09467 C 0.14184 -0.06272 0.13056 -0.03286 0.12101 -0.00231 C 0.11684 0.01112 0.11406 0.02964 0.1066 0.04075 C 0.09271 0.06158 0.07309 0.07524 0.0533 0.0838 C 0.02691 0.07825 0.04514 0.08635 0.04201 0.01505 C 0.04028 -0.02522 0.04045 0.02107 0.04045 0.00649 C 0.01667 0.00093 0.03594 7.03704E-6 -2.77778E-7 7.03704E-6 " pathEditMode="relative" ptsTypes="ffffffffffffffffffffffffffffffffffffffffffffffffffffffA">
                                      <p:cBhvr>
                                        <p:cTn id="12" dur="4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82257 -0.08171 C -0.81614 -0.08032 -0.80955 -0.08009 -0.8033 -0.07731 C -0.79601 -0.07407 -0.7941 -0.05833 -0.78715 -0.0537 C -0.78281 -0.05092 -0.77135 -0.04907 -0.76614 -0.04722 C -0.73073 -0.05023 -0.74792 -0.04861 -0.72743 -0.05601 C -0.71562 -0.07106 -0.70243 -0.08472 -0.68871 -0.09676 C -0.68038 -0.10416 -0.67153 -0.10833 -0.66458 -0.11828 C -0.66007 -0.14051 -0.65139 -0.15208 -0.64028 -0.1699 C -0.62847 -0.18889 -0.61823 -0.20902 -0.60642 -0.22801 C -0.5941 -0.24791 -0.57378 -0.25601 -0.56128 -0.27523 C -0.54618 -0.29861 -0.53368 -0.32592 -0.51771 -0.34838 C -0.50989 -0.35949 -0.50191 -0.37014 -0.49358 -0.38055 C -0.48802 -0.3875 -0.4809 -0.39236 -0.47587 -0.4 C -0.43854 -0.45601 -0.4125 -0.51296 -0.36285 -0.55046 C -0.3618 -0.55115 -0.3368 -0.57083 -0.33385 -0.57199 C -0.32656 -0.575 -0.31875 -0.57453 -0.31128 -0.57639 C -0.28958 -0.575 -0.26736 -0.57754 -0.2533 -0.55277 C -0.24792 -0.53194 -0.23733 -0.51342 -0.23229 -0.49259 C -0.23003 -0.48287 -0.22691 -0.47291 -0.22257 -0.46458 C -0.21927 -0.44189 -0.20712 -0.41157 -0.19514 -0.3956 C -0.19028 -0.38912 -0.18455 -0.38379 -0.18073 -0.37639 C -0.17882 -0.37268 -0.17135 -0.36551 -0.17413 -0.36551 C -0.17101 -0.36504 -0.15746 -0.36527 -0.15156 -0.36134 C -0.14514 -0.35694 -0.14062 -0.34722 -0.13385 -0.34398 C -0.10399 -0.32986 -0.07309 -0.325 -0.04201 -0.31828 C -0.03489 -0.3118 -0.02708 -0.31041 -0.01944 -0.30532 C -0.00035 -0.29259 -0.02187 -0.30439 -0.0033 -0.29467 C 0.00208 -0.2875 0.00712 -0.28287 0.01441 -0.27963 C 0.02899 -0.26643 0.02257 -0.25717 0.02257 -0.22801 C 0.01649 -0.22384 0.01285 -0.21782 0.00642 -0.21504 C 0.00087 -0.20995 -0.00278 -0.20671 -0.00486 -0.19791 C -0.00434 -0.19004 -0.00451 -0.18194 -0.0033 -0.1743 C -0.00087 -0.15879 0.02049 -0.16018 0.02743 -0.15926 C 0.05417 -0.14953 0.07743 -0.13495 0.09028 -0.10115 C 0.08976 -0.08958 0.08958 -0.07824 0.08872 -0.06666 C 0.0882 -0.05949 0.08629 -0.05995 0.08386 -0.0537 C 0.08247 -0.05023 0.08212 -0.04629 0.08056 -0.04305 C 0.0757 -0.03264 0.05469 -0.01713 0.04514 -0.01296 C 0.03611 -0.00486 0.02691 0.00278 0.01771 0.01065 C 0.01337 0.00996 0.00886 0.01088 0.00486 0.00857 C 0.0033 0.00764 0.00417 0.00394 0.00313 0.00209 C 0.00243 0.00093 0.00104 0.0007 -2.77778E-7 -2.59259E-6 " pathEditMode="relative" ptsTypes="fffffffffffffffffffffffffffffffffffffffffA">
                                      <p:cBhvr>
                                        <p:cTn id="14" dur="4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dmila Eisová\AppData\Local\Microsoft\Windows\Temporary Internet Files\Content.IE5\U85VJK7C\MC900397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846" y="2654710"/>
            <a:ext cx="1275061" cy="1414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U85VJK7C\MC9003102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842" y="5337943"/>
            <a:ext cx="1109998" cy="138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Ludmila Eisová\AppData\Local\Microsoft\Windows\Temporary Internet Files\Content.IE5\DKFTMRFD\MC9003587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374" y="1051505"/>
            <a:ext cx="859269" cy="1440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86002" y="1519084"/>
            <a:ext cx="4055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Nese máma </a:t>
            </a:r>
            <a:r>
              <a:rPr lang="cs-CZ" sz="3200" dirty="0" err="1" smtClean="0"/>
              <a:t>mimino</a:t>
            </a:r>
            <a:r>
              <a:rPr lang="cs-CZ" sz="3200" dirty="0"/>
              <a:t>?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92477" y="2979174"/>
            <a:ext cx="33281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Nese Nela seno?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27355" y="4365523"/>
            <a:ext cx="412292" cy="58477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84206" y="4395020"/>
            <a:ext cx="21884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 to nula?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21974" y="5958349"/>
            <a:ext cx="35317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Myje máma Jana?</a:t>
            </a:r>
            <a:endParaRPr lang="cs-CZ" sz="3200" dirty="0"/>
          </a:p>
        </p:txBody>
      </p:sp>
      <p:pic>
        <p:nvPicPr>
          <p:cNvPr id="2053" name="Picture 5" descr="C:\Users\Ludmila Eisová\AppData\Local\Microsoft\Windows\Temporary Internet Files\Content.IE5\9367ZOQJ\MC9004344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7368" y="1430594"/>
            <a:ext cx="896220" cy="88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udmila Eisová\AppData\Local\Microsoft\Windows\Temporary Internet Files\Content.IE5\MRI1GFC1\MC9004404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0014" y="1290075"/>
            <a:ext cx="816947" cy="109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666271" y="1297857"/>
            <a:ext cx="914400" cy="1106129"/>
          </a:xfrm>
          <a:prstGeom prst="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6" descr="C:\Users\Ludmila Eisová\AppData\Local\Microsoft\Windows\Temporary Internet Files\Content.IE5\MRI1GFC1\MC9004404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7031" y="2681339"/>
            <a:ext cx="816947" cy="109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Ludmila Eisová\AppData\Local\Microsoft\Windows\Temporary Internet Files\Content.IE5\MRI1GFC1\MC9004404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6697" y="4043107"/>
            <a:ext cx="816947" cy="109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Ludmila Eisová\AppData\Local\Microsoft\Windows\Temporary Internet Files\Content.IE5\MRI1GFC1\MC9004404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994" y="5375378"/>
            <a:ext cx="816947" cy="1091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Ludmila Eisová\AppData\Local\Microsoft\Windows\Temporary Internet Files\Content.IE5\9367ZOQJ\MC9004344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433" y="2807110"/>
            <a:ext cx="896220" cy="88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Ludmila Eisová\AppData\Local\Microsoft\Windows\Temporary Internet Files\Content.IE5\9367ZOQJ\MC9004344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091" y="4227872"/>
            <a:ext cx="896220" cy="88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C:\Users\Ludmila Eisová\AppData\Local\Microsoft\Windows\Temporary Internet Files\Content.IE5\9367ZOQJ\MC9004344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7871" y="5545394"/>
            <a:ext cx="896220" cy="88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607278" y="678426"/>
            <a:ext cx="962123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ANO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26361" y="678425"/>
            <a:ext cx="68320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NE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715432" y="2689121"/>
            <a:ext cx="914400" cy="1106129"/>
          </a:xfrm>
          <a:prstGeom prst="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794090" y="4036141"/>
            <a:ext cx="914400" cy="1106129"/>
          </a:xfrm>
          <a:prstGeom prst="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828503" y="5368412"/>
            <a:ext cx="914400" cy="1106129"/>
          </a:xfrm>
          <a:prstGeom prst="rect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052619" y="1342103"/>
            <a:ext cx="914400" cy="109138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042787" y="2674375"/>
            <a:ext cx="914400" cy="109138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032955" y="4036142"/>
            <a:ext cx="914400" cy="109138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037870" y="5397909"/>
            <a:ext cx="914400" cy="109138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448233" y="5456903"/>
            <a:ext cx="2689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To je syn Jan.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05780" y="309716"/>
            <a:ext cx="41024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7030A0"/>
                </a:solidFill>
              </a:rPr>
              <a:t>Čtěte věty a rozhodněte.</a:t>
            </a:r>
            <a:endParaRPr lang="cs-CZ" sz="2800" u="sng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4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7" grpId="0" animBg="1"/>
      <p:bldP spid="21" grpId="0" animBg="1"/>
      <p:bldP spid="22" grpId="0" animBg="1"/>
      <p:bldP spid="23" grpId="0" animBg="1"/>
      <p:bldP spid="10" grpId="0" animBg="1"/>
      <p:bldP spid="25" grpId="0" animBg="1"/>
      <p:bldP spid="26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err="1" smtClean="0">
                <a:latin typeface="Arial" pitchFamily="34" charset="0"/>
                <a:cs typeface="Arial" pitchFamily="34" charset="0"/>
              </a:rPr>
              <a:t>Kimova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hra – obrázky – slova s počáteční hláskou </a:t>
            </a:r>
            <a:r>
              <a:rPr lang="cs-CZ" sz="2400" b="0" u="sng" dirty="0" smtClean="0">
                <a:latin typeface="Arial" pitchFamily="34" charset="0"/>
                <a:cs typeface="Arial" pitchFamily="34" charset="0"/>
              </a:rPr>
              <a:t>n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Písmena N, n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Hledání N, n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6. list – Čtení obrázkových slabik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7. list – Čtení slabik a slov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8. list – Čtení vět (otázek) a rozhodování o odpovědi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5239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817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411</TotalTime>
  <Words>282</Words>
  <Application>Microsoft Office PowerPoint</Application>
  <PresentationFormat>Předvádění na obrazovce (4:3)</PresentationFormat>
  <Paragraphs>129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35</cp:revision>
  <dcterms:created xsi:type="dcterms:W3CDTF">2013-01-04T21:02:57Z</dcterms:created>
  <dcterms:modified xsi:type="dcterms:W3CDTF">2013-02-26T18:03:25Z</dcterms:modified>
</cp:coreProperties>
</file>