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4" r:id="rId6"/>
    <p:sldId id="263" r:id="rId7"/>
    <p:sldId id="259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4E2F"/>
    <a:srgbClr val="F18377"/>
    <a:srgbClr val="FF6969"/>
    <a:srgbClr val="FF2525"/>
    <a:srgbClr val="99FFCC"/>
    <a:srgbClr val="FFCCFF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-99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B29CEEC-B11B-41CB-A540-4AE5D971BB66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17979DF6-3E1A-4036-AC5B-59BB7A3DF31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9CEEC-B11B-41CB-A540-4AE5D971BB66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9DF6-3E1A-4036-AC5B-59BB7A3DF319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B29CEEC-B11B-41CB-A540-4AE5D971BB66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9DF6-3E1A-4036-AC5B-59BB7A3DF319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9CEEC-B11B-41CB-A540-4AE5D971BB66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9DF6-3E1A-4036-AC5B-59BB7A3DF31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9CEEC-B11B-41CB-A540-4AE5D971BB66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9DF6-3E1A-4036-AC5B-59BB7A3DF319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29CEEC-B11B-41CB-A540-4AE5D971BB66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9DF6-3E1A-4036-AC5B-59BB7A3DF319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9CEEC-B11B-41CB-A540-4AE5D971BB66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9DF6-3E1A-4036-AC5B-59BB7A3DF31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B29CEEC-B11B-41CB-A540-4AE5D971BB66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9DF6-3E1A-4036-AC5B-59BB7A3DF31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B29CEEC-B11B-41CB-A540-4AE5D971BB66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9DF6-3E1A-4036-AC5B-59BB7A3DF319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9CEEC-B11B-41CB-A540-4AE5D971BB66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9DF6-3E1A-4036-AC5B-59BB7A3DF31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9CEEC-B11B-41CB-A540-4AE5D971BB66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9DF6-3E1A-4036-AC5B-59BB7A3DF31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0B29CEEC-B11B-41CB-A540-4AE5D971BB66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17979DF6-3E1A-4036-AC5B-59BB7A3DF31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/>
  </p:transition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24802" y="142680"/>
            <a:ext cx="8344878" cy="380988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 školy: ZŠ Karla Klíče, Hostinné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 Mgr. Ludmila </a:t>
            </a:r>
            <a:r>
              <a:rPr lang="cs-CZ" sz="3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Eisová</a:t>
            </a: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Název: VY_32_INOVACE_11_c_2_písmeno a hláska  V, </a:t>
            </a:r>
            <a:r>
              <a:rPr lang="cs-CZ" sz="3200" cap="none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Téma: první Čtení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Číslo projektu: CZ.1.07/1.4.00/21.2131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cs-CZ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254" y="49389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810365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4400114"/>
              </p:ext>
            </p:extLst>
          </p:nvPr>
        </p:nvGraphicFramePr>
        <p:xfrm>
          <a:off x="1187624" y="1423539"/>
          <a:ext cx="6834212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Ludmila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Eisová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5. ledna 2013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11. ledna 2013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I.</a:t>
                      </a:r>
                      <a:r>
                        <a:rPr lang="cs-CZ" baseline="0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Jazyk a jazyková komunikace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Český jazyk a literatura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První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čtení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Písmeno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hláska V, v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hláska, písmeno, počáteční písmeno, slabika, slovo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97017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udmila Eisová\AppData\Local\Microsoft\Windows\Temporary Internet Files\Content.IE5\MRI1GFC1\MC90043801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9" y="2426109"/>
            <a:ext cx="1474839" cy="1474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udmila Eisová\AppData\Local\Microsoft\Windows\Temporary Internet Files\Content.IE5\DKFTMRFD\MC9003569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8762" y="4224778"/>
            <a:ext cx="3190773" cy="229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Ludmila Eisová\AppData\Local\Microsoft\Windows\Temporary Internet Files\Content.IE5\9367ZOQJ\MC9002874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103" y="4505324"/>
            <a:ext cx="978578" cy="1869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udmila Eisová\AppData\Local\Microsoft\Windows\Temporary Internet Files\Content.IE5\MRI1GFC1\MC900441750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658" y="2595716"/>
            <a:ext cx="1334727" cy="1334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udmila Eisová\AppData\Local\Microsoft\Windows\Temporary Internet Files\Content.IE5\9367ZOQJ\MC90035856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80" y="2158928"/>
            <a:ext cx="1521562" cy="1861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udmila Eisová\AppData\Local\Microsoft\Windows\Temporary Internet Files\Content.IE5\6SRWW0T5\MC90032647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788" y="2565452"/>
            <a:ext cx="1606999" cy="1311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Ludmila Eisová\AppData\Local\Microsoft\Windows\Temporary Internet Files\Content.IE5\A0JQTU53\MC900230674[1].wmf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513" y="4424516"/>
            <a:ext cx="1334660" cy="206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2934929" y="0"/>
            <a:ext cx="20040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err="1" smtClean="0">
                <a:latin typeface="Arial" pitchFamily="34" charset="0"/>
                <a:cs typeface="Arial" pitchFamily="34" charset="0"/>
              </a:rPr>
              <a:t>Kimova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 hra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548580" y="501445"/>
            <a:ext cx="5742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Zapamatujte si co nejvíce obrázků.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769806" y="1061883"/>
            <a:ext cx="56412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Jakou hlásku slyšíme na začátku?</a:t>
            </a:r>
            <a:endParaRPr lang="cs-CZ" sz="2800" u="sng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94E2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74051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" grpId="0" animBg="1"/>
      <p:bldP spid="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9807" y="1002891"/>
            <a:ext cx="2638864" cy="45089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700" dirty="0">
                <a:latin typeface="Arial" pitchFamily="34" charset="0"/>
                <a:cs typeface="Arial" pitchFamily="34" charset="0"/>
              </a:rPr>
              <a:t>V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896465" y="1032387"/>
            <a:ext cx="2024913" cy="45089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700" dirty="0">
                <a:latin typeface="Arial" pitchFamily="34" charset="0"/>
                <a:cs typeface="Arial" pitchFamily="34" charset="0"/>
              </a:rPr>
              <a:t>v</a:t>
            </a:r>
          </a:p>
        </p:txBody>
      </p:sp>
    </p:spTree>
    <p:extLst>
      <p:ext uri="{BB962C8B-B14F-4D97-AF65-F5344CB8AC3E}">
        <p14:creationId xmlns:p14="http://schemas.microsoft.com/office/powerpoint/2010/main" val="85240923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17031174">
            <a:off x="2669458" y="1592826"/>
            <a:ext cx="4924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A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rot="3447798">
            <a:off x="5648632" y="2271252"/>
            <a:ext cx="470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haroni" pitchFamily="2" charset="-79"/>
                <a:cs typeface="Aharoni" pitchFamily="2" charset="-79"/>
              </a:rPr>
              <a:t>B</a:t>
            </a:r>
            <a:endParaRPr lang="cs-CZ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4" name="TextovéPole 3"/>
          <p:cNvSpPr txBox="1"/>
          <p:nvPr/>
        </p:nvSpPr>
        <p:spPr>
          <a:xfrm rot="19722642">
            <a:off x="2831690" y="4262284"/>
            <a:ext cx="4876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Baskerville Old Face" pitchFamily="18" charset="0"/>
              </a:rPr>
              <a:t>Y</a:t>
            </a:r>
            <a:endParaRPr lang="cs-CZ" sz="3600" dirty="0">
              <a:latin typeface="Baskerville Old Face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 rot="2204495">
            <a:off x="7108723" y="4984955"/>
            <a:ext cx="4844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Comic Sans MS" pitchFamily="66" charset="0"/>
              </a:rPr>
              <a:t>V</a:t>
            </a:r>
          </a:p>
        </p:txBody>
      </p:sp>
      <p:sp>
        <p:nvSpPr>
          <p:cNvPr id="6" name="TextovéPole 5"/>
          <p:cNvSpPr txBox="1"/>
          <p:nvPr/>
        </p:nvSpPr>
        <p:spPr>
          <a:xfrm rot="19897422">
            <a:off x="1253613" y="2359742"/>
            <a:ext cx="5277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Berlin Sans FB Demi" pitchFamily="34" charset="0"/>
              </a:rPr>
              <a:t>N</a:t>
            </a:r>
            <a:endParaRPr lang="cs-CZ" sz="3600" dirty="0">
              <a:latin typeface="Berlin Sans FB Dem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 rot="19778560">
            <a:off x="7639665" y="1533832"/>
            <a:ext cx="5822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Lucida Sans Unicode" pitchFamily="34" charset="0"/>
                <a:cs typeface="Lucida Sans Unicode" pitchFamily="34" charset="0"/>
              </a:rPr>
              <a:t>M</a:t>
            </a:r>
            <a:endParaRPr lang="cs-CZ" sz="3600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 rot="2888441">
            <a:off x="5058697" y="1401097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Stencil" pitchFamily="82" charset="0"/>
              </a:rPr>
              <a:t>S</a:t>
            </a:r>
            <a:endParaRPr lang="cs-CZ" sz="3600" dirty="0">
              <a:latin typeface="Stencil" pitchFamily="82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 rot="19634277">
            <a:off x="5825613" y="4807974"/>
            <a:ext cx="5389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Lucida Bright" pitchFamily="18" charset="0"/>
              </a:rPr>
              <a:t>D</a:t>
            </a:r>
            <a:endParaRPr lang="cs-CZ" sz="3600" dirty="0">
              <a:latin typeface="Lucida Bright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064774" y="4999703"/>
            <a:ext cx="800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Wide Latin" pitchFamily="18" charset="0"/>
              </a:rPr>
              <a:t>F</a:t>
            </a:r>
            <a:endParaRPr lang="cs-CZ" sz="3600" dirty="0">
              <a:latin typeface="Wide Lati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 rot="19162022">
            <a:off x="7049729" y="4129548"/>
            <a:ext cx="4972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G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 rot="19140705">
            <a:off x="4483509" y="5073443"/>
            <a:ext cx="5004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Narkisim" pitchFamily="34" charset="-79"/>
                <a:cs typeface="Narkisim" pitchFamily="34" charset="-79"/>
              </a:rPr>
              <a:t>H</a:t>
            </a:r>
            <a:endParaRPr lang="cs-CZ" sz="3600" dirty="0">
              <a:latin typeface="Narkisim" pitchFamily="34" charset="-79"/>
              <a:cs typeface="Narkisim" pitchFamily="34" charset="-79"/>
            </a:endParaRPr>
          </a:p>
        </p:txBody>
      </p:sp>
      <p:sp>
        <p:nvSpPr>
          <p:cNvPr id="13" name="TextovéPole 12"/>
          <p:cNvSpPr txBox="1"/>
          <p:nvPr/>
        </p:nvSpPr>
        <p:spPr>
          <a:xfrm rot="1203048">
            <a:off x="1873045" y="1076632"/>
            <a:ext cx="4235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Eras Bold ITC" pitchFamily="34" charset="0"/>
              </a:rPr>
              <a:t>J</a:t>
            </a:r>
            <a:endParaRPr lang="cs-CZ" sz="3600" dirty="0">
              <a:latin typeface="Eras Bold ITC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 rot="1760249">
            <a:off x="6061587" y="1474838"/>
            <a:ext cx="4876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Berlin Sans FB Demi" pitchFamily="34" charset="0"/>
              </a:rPr>
              <a:t>K</a:t>
            </a:r>
            <a:endParaRPr lang="cs-CZ" sz="3600" dirty="0">
              <a:latin typeface="Berlin Sans FB Demi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43948" y="3731342"/>
            <a:ext cx="5068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Rockwell Extra Bold" pitchFamily="18" charset="0"/>
              </a:rPr>
              <a:t>L</a:t>
            </a:r>
            <a:endParaRPr lang="cs-CZ" sz="3600" dirty="0">
              <a:latin typeface="Rockwell Extra Bold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 rot="18967433">
            <a:off x="3805084" y="200578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179574" y="5309419"/>
            <a:ext cx="5437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Lucida Bright" pitchFamily="18" charset="0"/>
              </a:rPr>
              <a:t>O</a:t>
            </a:r>
            <a:endParaRPr lang="cs-CZ" sz="3600" dirty="0">
              <a:latin typeface="Lucida Bright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141406" y="2418736"/>
            <a:ext cx="3385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 rot="18277120">
            <a:off x="2979173" y="5781369"/>
            <a:ext cx="5052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Lucida Sans Unicode" pitchFamily="34" charset="0"/>
                <a:cs typeface="Lucida Sans Unicode" pitchFamily="34" charset="0"/>
              </a:rPr>
              <a:t>U</a:t>
            </a:r>
            <a:endParaRPr lang="cs-CZ" sz="3600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256206" y="2536723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SimSun-ExtB" pitchFamily="49" charset="-122"/>
                <a:ea typeface="SimSun-ExtB" pitchFamily="49" charset="-122"/>
              </a:rPr>
              <a:t>Z</a:t>
            </a:r>
            <a:endParaRPr lang="cs-CZ" sz="3600" dirty="0">
              <a:latin typeface="SimSun-ExtB" pitchFamily="49" charset="-122"/>
              <a:ea typeface="SimSun-ExtB" pitchFamily="49" charset="-122"/>
            </a:endParaRPr>
          </a:p>
        </p:txBody>
      </p:sp>
      <p:sp>
        <p:nvSpPr>
          <p:cNvPr id="21" name="TextovéPole 20"/>
          <p:cNvSpPr txBox="1"/>
          <p:nvPr/>
        </p:nvSpPr>
        <p:spPr>
          <a:xfrm rot="2561092">
            <a:off x="8200103" y="4321277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Rockwell" pitchFamily="18" charset="0"/>
              </a:rPr>
              <a:t>T</a:t>
            </a:r>
            <a:endParaRPr lang="cs-CZ" sz="3600" dirty="0">
              <a:latin typeface="Rockwell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 rot="19899039">
            <a:off x="3569109" y="1061884"/>
            <a:ext cx="4748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haroni" pitchFamily="2" charset="-79"/>
                <a:cs typeface="Aharoni" pitchFamily="2" charset="-79"/>
              </a:rPr>
              <a:t>R</a:t>
            </a:r>
            <a:endParaRPr lang="cs-CZ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551471" y="3105834"/>
            <a:ext cx="553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ndalus" pitchFamily="18" charset="-78"/>
                <a:cs typeface="Andalus" pitchFamily="18" charset="-78"/>
              </a:rPr>
              <a:t>E</a:t>
            </a:r>
            <a:endParaRPr lang="cs-CZ" sz="36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24" name="TextovéPole 23"/>
          <p:cNvSpPr txBox="1"/>
          <p:nvPr/>
        </p:nvSpPr>
        <p:spPr>
          <a:xfrm rot="334117">
            <a:off x="4177589" y="2954594"/>
            <a:ext cx="5004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Verdana" pitchFamily="34" charset="0"/>
                <a:ea typeface="Verdana" pitchFamily="34" charset="0"/>
                <a:cs typeface="Verdana" pitchFamily="34" charset="0"/>
              </a:rPr>
              <a:t>V</a:t>
            </a:r>
          </a:p>
        </p:txBody>
      </p:sp>
      <p:sp>
        <p:nvSpPr>
          <p:cNvPr id="25" name="TextovéPole 24"/>
          <p:cNvSpPr txBox="1"/>
          <p:nvPr/>
        </p:nvSpPr>
        <p:spPr>
          <a:xfrm rot="1662301">
            <a:off x="3441077" y="5068532"/>
            <a:ext cx="5084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Narkisim" pitchFamily="34" charset="-79"/>
                <a:cs typeface="Narkisim" pitchFamily="34" charset="-79"/>
              </a:rPr>
              <a:t>V</a:t>
            </a:r>
          </a:p>
        </p:txBody>
      </p:sp>
      <p:sp>
        <p:nvSpPr>
          <p:cNvPr id="26" name="TextovéPole 25"/>
          <p:cNvSpPr txBox="1"/>
          <p:nvPr/>
        </p:nvSpPr>
        <p:spPr>
          <a:xfrm rot="1196162">
            <a:off x="8044121" y="3105834"/>
            <a:ext cx="4267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Impact" pitchFamily="34" charset="0"/>
              </a:rPr>
              <a:t>V</a:t>
            </a:r>
          </a:p>
        </p:txBody>
      </p:sp>
      <p:sp>
        <p:nvSpPr>
          <p:cNvPr id="27" name="TextovéPole 26"/>
          <p:cNvSpPr txBox="1"/>
          <p:nvPr/>
        </p:nvSpPr>
        <p:spPr>
          <a:xfrm rot="1957278">
            <a:off x="1342691" y="3338050"/>
            <a:ext cx="5068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Lucida Bright" pitchFamily="18" charset="0"/>
              </a:rPr>
              <a:t>V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4424516" y="1047135"/>
            <a:ext cx="4235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Lucida Sans Unicode" pitchFamily="34" charset="0"/>
                <a:cs typeface="Lucida Sans Unicode" pitchFamily="34" charset="0"/>
              </a:rPr>
              <a:t>v</a:t>
            </a:r>
          </a:p>
        </p:txBody>
      </p:sp>
      <p:sp>
        <p:nvSpPr>
          <p:cNvPr id="29" name="TextovéPole 28"/>
          <p:cNvSpPr txBox="1"/>
          <p:nvPr/>
        </p:nvSpPr>
        <p:spPr>
          <a:xfrm rot="20316083">
            <a:off x="1136106" y="1519084"/>
            <a:ext cx="405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v</a:t>
            </a:r>
          </a:p>
        </p:txBody>
      </p:sp>
      <p:sp>
        <p:nvSpPr>
          <p:cNvPr id="30" name="TextovéPole 29"/>
          <p:cNvSpPr txBox="1"/>
          <p:nvPr/>
        </p:nvSpPr>
        <p:spPr>
          <a:xfrm rot="1885949">
            <a:off x="3967317" y="4218039"/>
            <a:ext cx="4555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haroni" pitchFamily="2" charset="-79"/>
                <a:cs typeface="Aharoni" pitchFamily="2" charset="-79"/>
              </a:rPr>
              <a:t>n</a:t>
            </a:r>
            <a:endParaRPr lang="cs-CZ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1" name="TextovéPole 30"/>
          <p:cNvSpPr txBox="1"/>
          <p:nvPr/>
        </p:nvSpPr>
        <p:spPr>
          <a:xfrm rot="2346356">
            <a:off x="7211961" y="973394"/>
            <a:ext cx="412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y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 rot="1580430">
            <a:off x="1209368" y="4041058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x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 rot="2459911">
            <a:off x="6209071" y="707923"/>
            <a:ext cx="3850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haroni" pitchFamily="2" charset="-79"/>
                <a:cs typeface="Aharoni" pitchFamily="2" charset="-79"/>
              </a:rPr>
              <a:t>c</a:t>
            </a:r>
            <a:endParaRPr lang="cs-CZ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4" name="TextovéPole 33"/>
          <p:cNvSpPr txBox="1"/>
          <p:nvPr/>
        </p:nvSpPr>
        <p:spPr>
          <a:xfrm rot="1877857">
            <a:off x="6430297" y="3126657"/>
            <a:ext cx="4235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Lucida Sans Unicode" pitchFamily="34" charset="0"/>
                <a:cs typeface="Lucida Sans Unicode" pitchFamily="34" charset="0"/>
              </a:rPr>
              <a:t>v</a:t>
            </a:r>
            <a:endParaRPr lang="cs-CZ" sz="3600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 rot="1353794">
            <a:off x="4424516" y="5766619"/>
            <a:ext cx="473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 Rounded MT Bold" pitchFamily="34" charset="0"/>
              </a:rPr>
              <a:t>b</a:t>
            </a:r>
            <a:endParaRPr lang="cs-CZ" sz="3600" dirty="0">
              <a:latin typeface="Arial Rounded MT Bold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7315200" y="5855110"/>
            <a:ext cx="5677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m</a:t>
            </a:r>
            <a:endParaRPr lang="cs-CZ" sz="36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020529" y="2389238"/>
            <a:ext cx="3818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Baskerville Old Face" pitchFamily="18" charset="0"/>
              </a:rPr>
              <a:t>a</a:t>
            </a:r>
            <a:endParaRPr lang="cs-CZ" sz="3600" dirty="0">
              <a:latin typeface="Baskerville Old Face" pitchFamily="18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560439" y="3672348"/>
            <a:ext cx="4074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Broadway" pitchFamily="82" charset="0"/>
              </a:rPr>
              <a:t>s</a:t>
            </a:r>
            <a:endParaRPr lang="cs-CZ" sz="3600" dirty="0">
              <a:latin typeface="Broadway" pitchFamily="82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 rot="19850503">
            <a:off x="2816942" y="914402"/>
            <a:ext cx="4748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Lucida Sans Unicode" pitchFamily="34" charset="0"/>
                <a:cs typeface="Lucida Sans Unicode" pitchFamily="34" charset="0"/>
              </a:rPr>
              <a:t>d</a:t>
            </a:r>
            <a:endParaRPr lang="cs-CZ" sz="3600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8141109" y="678425"/>
            <a:ext cx="3545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DejaVu Serif" pitchFamily="18" charset="0"/>
                <a:ea typeface="DejaVu Serif" pitchFamily="18" charset="0"/>
              </a:rPr>
              <a:t>f</a:t>
            </a:r>
            <a:endParaRPr lang="cs-CZ" sz="3600" dirty="0">
              <a:latin typeface="DejaVu Serif" pitchFamily="18" charset="0"/>
              <a:ea typeface="DejaVu Serif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 rot="20754146">
            <a:off x="6244658" y="3819832"/>
            <a:ext cx="3754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Baskerville Old Face" pitchFamily="18" charset="0"/>
              </a:rPr>
              <a:t>g</a:t>
            </a:r>
            <a:endParaRPr lang="cs-CZ" sz="3600" dirty="0">
              <a:latin typeface="Baskerville Old Face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3318387" y="3480619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SYM Syllabary" pitchFamily="34" charset="0"/>
                <a:cs typeface="SYM Syllabary" pitchFamily="34" charset="0"/>
              </a:rPr>
              <a:t>h</a:t>
            </a:r>
            <a:endParaRPr lang="cs-CZ" sz="3600" dirty="0">
              <a:latin typeface="SYM Syllabary" pitchFamily="34" charset="0"/>
              <a:cs typeface="SYM Syllabary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 rot="1315694">
            <a:off x="560438" y="1666568"/>
            <a:ext cx="501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</a:t>
            </a:r>
            <a:endParaRPr lang="cs-CZ" sz="3600" dirty="0"/>
          </a:p>
        </p:txBody>
      </p:sp>
      <p:sp>
        <p:nvSpPr>
          <p:cNvPr id="44" name="TextovéPole 43"/>
          <p:cNvSpPr txBox="1"/>
          <p:nvPr/>
        </p:nvSpPr>
        <p:spPr>
          <a:xfrm rot="19693371">
            <a:off x="811161" y="5840361"/>
            <a:ext cx="470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haroni" pitchFamily="2" charset="-79"/>
                <a:cs typeface="Aharoni" pitchFamily="2" charset="-79"/>
              </a:rPr>
              <a:t>k</a:t>
            </a:r>
            <a:endParaRPr lang="cs-CZ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692877" y="6194323"/>
            <a:ext cx="2968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Baskerville Old Face" pitchFamily="18" charset="0"/>
              </a:rPr>
              <a:t>l</a:t>
            </a:r>
            <a:endParaRPr lang="cs-CZ" sz="3600" dirty="0">
              <a:latin typeface="Baskerville Old Face" pitchFamily="18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 rot="20880235">
            <a:off x="442452" y="5176682"/>
            <a:ext cx="5277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w</a:t>
            </a:r>
            <a:endParaRPr lang="cs-CZ" sz="3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530943" y="2713703"/>
            <a:ext cx="4491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haroni" pitchFamily="2" charset="-79"/>
                <a:cs typeface="Aharoni" pitchFamily="2" charset="-79"/>
              </a:rPr>
              <a:t>e</a:t>
            </a:r>
            <a:endParaRPr lang="cs-CZ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412657" y="3097162"/>
            <a:ext cx="386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 Rounded MT Bold" pitchFamily="34" charset="0"/>
              </a:rPr>
              <a:t>r</a:t>
            </a:r>
            <a:endParaRPr lang="cs-CZ" sz="3600" dirty="0">
              <a:latin typeface="Arial Rounded MT Bold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 rot="2011263">
            <a:off x="5029199" y="4468761"/>
            <a:ext cx="3674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Lucida Sans Unicode" pitchFamily="34" charset="0"/>
                <a:cs typeface="Lucida Sans Unicode" pitchFamily="34" charset="0"/>
              </a:rPr>
              <a:t>t</a:t>
            </a:r>
            <a:endParaRPr lang="cs-CZ" sz="3600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 rot="1756253">
            <a:off x="8273845" y="5456903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 Black" pitchFamily="34" charset="0"/>
              </a:rPr>
              <a:t>z</a:t>
            </a:r>
            <a:endParaRPr lang="cs-CZ" sz="3600" dirty="0">
              <a:latin typeface="Arial Black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2212259" y="5928852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u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4911213" y="2521974"/>
            <a:ext cx="3161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haroni" pitchFamily="2" charset="-79"/>
                <a:cs typeface="Aharoni" pitchFamily="2" charset="-79"/>
              </a:rPr>
              <a:t>i</a:t>
            </a:r>
            <a:endParaRPr lang="cs-CZ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3" name="TextovéPole 52"/>
          <p:cNvSpPr txBox="1"/>
          <p:nvPr/>
        </p:nvSpPr>
        <p:spPr>
          <a:xfrm rot="1097072">
            <a:off x="8214852" y="2123768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o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 rot="20765868">
            <a:off x="6710516" y="1917290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p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884903" y="235974"/>
            <a:ext cx="54849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Hledejte a vyznačte barevně </a:t>
            </a:r>
            <a:r>
              <a:rPr lang="cs-CZ" sz="3200" b="1" u="sng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V,v</a:t>
            </a:r>
            <a:r>
              <a:rPr lang="cs-CZ" sz="3200" b="1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3200" b="1" u="sng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1283110" y="4925961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33007740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udmila Eisová\AppData\Local\Microsoft\Windows\Temporary Internet Files\Content.IE5\MRI1GFC1\MC90043801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458" y="3856702"/>
            <a:ext cx="1474839" cy="1474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udmila Eisová\AppData\Local\Microsoft\Windows\Temporary Internet Files\Content.IE5\DKFTMRFD\MC9003569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94" y="1091381"/>
            <a:ext cx="2390733" cy="1718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Ludmila Eisová\AppData\Local\Microsoft\Windows\Temporary Internet Files\Content.IE5\9367ZOQJ\MC9002874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922" y="4033376"/>
            <a:ext cx="978578" cy="1869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udmila Eisová\AppData\Local\Microsoft\Windows\Temporary Internet Files\Content.IE5\MRI1GFC1\MC900441750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7167" y="781664"/>
            <a:ext cx="1880419" cy="1880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udmila Eisová\AppData\Local\Microsoft\Windows\Temporary Internet Files\Content.IE5\9367ZOQJ\MC90035856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348" y="3760840"/>
            <a:ext cx="1521562" cy="1861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udmila Eisová\AppData\Local\Microsoft\Windows\Temporary Internet Files\Content.IE5\6SRWW0T5\MC90032647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679" y="1166628"/>
            <a:ext cx="1857146" cy="151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Ludmila Eisová\AppData\Local\Microsoft\Windows\Temporary Internet Files\Content.IE5\A0JQTU53\MC900230674[1].wmf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769" y="3643606"/>
            <a:ext cx="1477224" cy="228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342104" y="3023419"/>
            <a:ext cx="63190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002060"/>
                </a:solidFill>
              </a:rPr>
              <a:t>va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81665" y="5973098"/>
            <a:ext cx="658578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002060"/>
                </a:solidFill>
              </a:rPr>
              <a:t>Vá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069393" y="2910349"/>
            <a:ext cx="684355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002060"/>
                </a:solidFill>
              </a:rPr>
              <a:t>Vo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102941" y="5692877"/>
            <a:ext cx="506870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002060"/>
                </a:solidFill>
              </a:rPr>
              <a:t>vi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013586" y="5461819"/>
            <a:ext cx="66396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002060"/>
                </a:solidFill>
              </a:rPr>
              <a:t>vo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331110" y="3018503"/>
            <a:ext cx="643125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2060"/>
                </a:solidFill>
              </a:rPr>
              <a:t>ve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561470" y="5737122"/>
            <a:ext cx="540533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2060"/>
                </a:solidFill>
              </a:rPr>
              <a:t>Ví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521974" y="250721"/>
            <a:ext cx="4075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Čtěte obrázkové slabiky.</a:t>
            </a:r>
            <a:endParaRPr lang="cs-CZ" sz="2800" u="sng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00503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86000" y="309716"/>
            <a:ext cx="52806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Čtěte slabiky a skládejte slova.</a:t>
            </a:r>
            <a:endParaRPr lang="cs-CZ" sz="2800" u="sng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4465" y="1445343"/>
            <a:ext cx="564578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va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00400" y="2168012"/>
            <a:ext cx="585417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7135" y="1445342"/>
            <a:ext cx="564578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vo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8208" y="2153263"/>
            <a:ext cx="465192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lá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55058" y="1445343"/>
            <a:ext cx="463588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ví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36722" y="2182762"/>
            <a:ext cx="585417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no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77729" y="1460091"/>
            <a:ext cx="623889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Vé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7135" y="2138517"/>
            <a:ext cx="585417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333135" y="1445342"/>
            <a:ext cx="375424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Engravers MT" pitchFamily="18" charset="0"/>
              </a:rPr>
              <a:t>I</a:t>
            </a:r>
            <a:endParaRPr lang="cs-CZ" sz="2800" dirty="0">
              <a:latin typeface="Engravers MT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84555" y="2182761"/>
            <a:ext cx="564578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va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368414" y="1430594"/>
            <a:ext cx="564578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so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28503" y="2168013"/>
            <a:ext cx="564578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va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120581" y="1445342"/>
            <a:ext cx="585417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pu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383161" y="2168013"/>
            <a:ext cx="564578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sa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813755" y="1460091"/>
            <a:ext cx="564578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vo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536426" y="2168013"/>
            <a:ext cx="564578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sa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80671" y="1430593"/>
            <a:ext cx="423514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E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8244347" y="2153265"/>
            <a:ext cx="564578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va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8244349" y="1430593"/>
            <a:ext cx="463588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ví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150078" y="2168013"/>
            <a:ext cx="484428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tá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126658" y="3598606"/>
            <a:ext cx="1863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rgbClr val="C00000"/>
                </a:solidFill>
              </a:rPr>
              <a:t>Pije se to?</a:t>
            </a:r>
            <a:endParaRPr lang="cs-CZ" sz="2800" u="sng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42452" y="4306530"/>
            <a:ext cx="965329" cy="523220"/>
          </a:xfrm>
          <a:prstGeom prst="rect">
            <a:avLst/>
          </a:prstGeom>
          <a:solidFill>
            <a:srgbClr val="99FFCC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voda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991032" y="4306528"/>
            <a:ext cx="864339" cy="523220"/>
          </a:xfrm>
          <a:prstGeom prst="rect">
            <a:avLst/>
          </a:prstGeom>
          <a:solidFill>
            <a:srgbClr val="99FFCC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vata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919883" y="4306528"/>
            <a:ext cx="965329" cy="523220"/>
          </a:xfrm>
          <a:prstGeom prst="rect">
            <a:avLst/>
          </a:prstGeom>
          <a:solidFill>
            <a:srgbClr val="99FFCC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seno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014451" y="4336026"/>
            <a:ext cx="965329" cy="523220"/>
          </a:xfrm>
          <a:prstGeom prst="rect">
            <a:avLst/>
          </a:prstGeom>
          <a:solidFill>
            <a:srgbClr val="99FFCC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jáma</a:t>
            </a:r>
            <a:endParaRPr lang="cs-CZ" sz="2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695768" y="4336026"/>
            <a:ext cx="864339" cy="523220"/>
          </a:xfrm>
          <a:prstGeom prst="rect">
            <a:avLst/>
          </a:prstGeom>
          <a:solidFill>
            <a:srgbClr val="99FFCC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víno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406878" y="4350774"/>
            <a:ext cx="845103" cy="523220"/>
          </a:xfrm>
          <a:prstGeom prst="rect">
            <a:avLst/>
          </a:prstGeom>
          <a:solidFill>
            <a:srgbClr val="99FFCC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pivo</a:t>
            </a:r>
            <a:endParaRPr lang="cs-CZ" sz="2800" dirty="0"/>
          </a:p>
        </p:txBody>
      </p:sp>
      <p:pic>
        <p:nvPicPr>
          <p:cNvPr id="2050" name="Picture 2" descr="C:\Users\Ludmila Eisová\AppData\Local\Microsoft\Windows\Temporary Internet Files\Content.IE5\08SUHLCI\MC9004413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88" y="5557788"/>
            <a:ext cx="1205066" cy="1128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Ludmila Eisová\AppData\Local\Microsoft\Windows\Temporary Internet Files\Content.IE5\A0JQTU53\MC9000304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892" y="5604387"/>
            <a:ext cx="1047704" cy="125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Obdélník 30"/>
          <p:cNvSpPr/>
          <p:nvPr/>
        </p:nvSpPr>
        <p:spPr>
          <a:xfrm>
            <a:off x="1666568" y="5914103"/>
            <a:ext cx="545690" cy="6046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2231923" y="5919019"/>
            <a:ext cx="545690" cy="6046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2782531" y="5909188"/>
            <a:ext cx="545690" cy="6046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5796117" y="5914104"/>
            <a:ext cx="545690" cy="6046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6331975" y="5919018"/>
            <a:ext cx="545690" cy="6046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7443021" y="5923936"/>
            <a:ext cx="545690" cy="6046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6916994" y="5928852"/>
            <a:ext cx="545690" cy="6046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49" name="Přímá spojnice 2048"/>
          <p:cNvCxnSpPr/>
          <p:nvPr/>
        </p:nvCxnSpPr>
        <p:spPr>
          <a:xfrm>
            <a:off x="6887497" y="5914103"/>
            <a:ext cx="0" cy="61943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60" name="TextovéPole 2059"/>
          <p:cNvSpPr txBox="1"/>
          <p:nvPr/>
        </p:nvSpPr>
        <p:spPr>
          <a:xfrm>
            <a:off x="2153265" y="5147186"/>
            <a:ext cx="24432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rgbClr val="C00000"/>
                </a:solidFill>
              </a:rPr>
              <a:t>Dopište slova.</a:t>
            </a:r>
            <a:endParaRPr lang="cs-CZ" sz="2800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4363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00"/>
                            </p:stCondLst>
                            <p:childTnLst>
                              <p:par>
                                <p:cTn id="66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0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30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0"/>
                            </p:stCondLst>
                            <p:childTnLst>
                              <p:par>
                                <p:cTn id="78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700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23528" y="620688"/>
            <a:ext cx="8363272" cy="550547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0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r>
              <a:rPr lang="cs-CZ" sz="2400" b="0" dirty="0" smtClean="0">
                <a:latin typeface="Arial" pitchFamily="34" charset="0"/>
                <a:cs typeface="Arial" pitchFamily="34" charset="0"/>
              </a:rPr>
              <a:t>3. list</a:t>
            </a:r>
            <a:r>
              <a:rPr lang="cs-CZ" sz="3200" b="0" dirty="0" smtClean="0">
                <a:latin typeface="Arial" pitchFamily="34" charset="0"/>
                <a:cs typeface="Arial" pitchFamily="34" charset="0"/>
              </a:rPr>
              <a:t> –</a:t>
            </a:r>
            <a:r>
              <a:rPr lang="cs-CZ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0" dirty="0" err="1" smtClean="0">
                <a:latin typeface="Arial" pitchFamily="34" charset="0"/>
                <a:cs typeface="Arial" pitchFamily="34" charset="0"/>
              </a:rPr>
              <a:t>Kimova</a:t>
            </a:r>
            <a:r>
              <a:rPr lang="cs-CZ" sz="2400" b="0" dirty="0" smtClean="0">
                <a:latin typeface="Arial" pitchFamily="34" charset="0"/>
                <a:cs typeface="Arial" pitchFamily="34" charset="0"/>
              </a:rPr>
              <a:t> hra – obrázky – slova s počáteční hláskou </a:t>
            </a:r>
            <a:r>
              <a:rPr lang="cs-CZ" sz="2400" b="0" u="sng" dirty="0" smtClean="0">
                <a:latin typeface="Arial" pitchFamily="34" charset="0"/>
                <a:cs typeface="Arial" pitchFamily="34" charset="0"/>
              </a:rPr>
              <a:t>v</a:t>
            </a:r>
          </a:p>
          <a:p>
            <a:r>
              <a:rPr lang="cs-CZ" sz="2400" b="0" dirty="0" smtClean="0">
                <a:latin typeface="Arial" pitchFamily="34" charset="0"/>
                <a:cs typeface="Arial" pitchFamily="34" charset="0"/>
              </a:rPr>
              <a:t>4. list – </a:t>
            </a:r>
            <a:r>
              <a:rPr lang="cs-CZ" sz="2400" b="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0" dirty="0" smtClean="0">
                <a:latin typeface="Arial" pitchFamily="34" charset="0"/>
                <a:cs typeface="Arial" pitchFamily="34" charset="0"/>
              </a:rPr>
              <a:t>Písmena V, v</a:t>
            </a:r>
          </a:p>
          <a:p>
            <a:r>
              <a:rPr lang="cs-CZ" sz="2400" b="0" dirty="0" smtClean="0">
                <a:latin typeface="Arial" pitchFamily="34" charset="0"/>
                <a:cs typeface="Arial" pitchFamily="34" charset="0"/>
              </a:rPr>
              <a:t>5. list – </a:t>
            </a:r>
            <a:r>
              <a:rPr lang="cs-CZ" sz="2400" b="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0" dirty="0" smtClean="0">
                <a:latin typeface="Arial" pitchFamily="34" charset="0"/>
                <a:cs typeface="Arial" pitchFamily="34" charset="0"/>
              </a:rPr>
              <a:t>Hledání V, v</a:t>
            </a:r>
          </a:p>
          <a:p>
            <a:r>
              <a:rPr lang="cs-CZ" sz="2400" b="0" dirty="0" smtClean="0">
                <a:latin typeface="Arial" pitchFamily="34" charset="0"/>
                <a:cs typeface="Arial" pitchFamily="34" charset="0"/>
              </a:rPr>
              <a:t>6. list – Čtení obrázkových slabik</a:t>
            </a:r>
          </a:p>
          <a:p>
            <a:r>
              <a:rPr lang="cs-CZ" sz="2400" b="0" dirty="0" smtClean="0">
                <a:latin typeface="Arial" pitchFamily="34" charset="0"/>
                <a:cs typeface="Arial" pitchFamily="34" charset="0"/>
              </a:rPr>
              <a:t>7. list – Čtení slabik, slov, skládání slov, porozumění přečtenému</a:t>
            </a:r>
          </a:p>
          <a:p>
            <a:r>
              <a:rPr lang="cs-CZ" sz="2400" b="0" dirty="0" smtClean="0">
                <a:latin typeface="Arial" pitchFamily="34" charset="0"/>
                <a:cs typeface="Arial" pitchFamily="34" charset="0"/>
              </a:rPr>
              <a:t>Prezentace obsahuje animaci.</a:t>
            </a:r>
          </a:p>
          <a:p>
            <a:endParaRPr lang="cs-CZ" sz="2400" b="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88643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5255" y="884592"/>
            <a:ext cx="538320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Otevřená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galerie Microsoftu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com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99746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Malé pracoviště, domácnost (SoHo)</Template>
  <TotalTime>243</TotalTime>
  <Words>252</Words>
  <Application>Microsoft Office PowerPoint</Application>
  <PresentationFormat>Předvádění na obrazovce (4:3)</PresentationFormat>
  <Paragraphs>125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Soho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Eisová</dc:creator>
  <cp:lastModifiedBy>Ludmila Eisová</cp:lastModifiedBy>
  <cp:revision>19</cp:revision>
  <dcterms:created xsi:type="dcterms:W3CDTF">2013-01-05T19:35:15Z</dcterms:created>
  <dcterms:modified xsi:type="dcterms:W3CDTF">2013-02-26T18:06:52Z</dcterms:modified>
</cp:coreProperties>
</file>