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2"/>
  </p:notesMasterIdLst>
  <p:sldIdLst>
    <p:sldId id="275" r:id="rId2"/>
    <p:sldId id="276" r:id="rId3"/>
    <p:sldId id="257" r:id="rId4"/>
    <p:sldId id="260" r:id="rId5"/>
    <p:sldId id="259" r:id="rId6"/>
    <p:sldId id="261" r:id="rId7"/>
    <p:sldId id="262" r:id="rId8"/>
    <p:sldId id="272" r:id="rId9"/>
    <p:sldId id="273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4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6B0D60-C9B0-43EE-853F-56E435144193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5FC6F8-0246-4D76-B28B-FEFD6F7F48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07232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99855F0-9026-45C3-AD13-C419F0EB990D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35D7716-1845-4E85-BA3E-ABE2AAEE33F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 dir="r"/>
    <p:sndAc>
      <p:stSnd>
        <p:snd r:embed="rId13" name="click.wav"/>
      </p:stSnd>
    </p:sndAc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Název </a:t>
            </a:r>
            <a:r>
              <a:rPr lang="cs-CZ" dirty="0">
                <a:solidFill>
                  <a:schemeClr val="tx1"/>
                </a:solidFill>
              </a:rPr>
              <a:t>školy: Základní škola a mateřská škola,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		Svoboda nad Úpou, okres Trutnov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Milada Pleskačová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Datum: 10. 9. 2012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Název: VY_12_INOVACE_1.2.2ČJ2,3_4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Kouzelná jablka (Adam Jist)</a:t>
            </a: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Ročník: 2. ( 3.) 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CZ.1.07/1.4.00/21.3068 </a:t>
            </a: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6064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5855513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544616"/>
          </a:xfrm>
        </p:spPr>
        <p:txBody>
          <a:bodyPr>
            <a:normAutofit fontScale="70000" lnSpcReduction="20000"/>
          </a:bodyPr>
          <a:lstStyle/>
          <a:p>
            <a:pPr marL="0" indent="0" algn="just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je určen do českého jazyka na rozvoj čtenářské a informační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gramotnosti. Je vypracován pro žáky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2.třídy k procvičení čtení s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porozuměním a k nácviku řešení testu .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je vhodný ke společné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práci. </a:t>
            </a:r>
            <a:endParaRPr lang="cs-CZ" sz="2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Je nutné, aby žáci při práci mohli využívat čítanku pro 2.ročník z nakladatelství Nová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škola, protože tento materiál tvořivě zpracovává článek z této učebnice. 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Materiál je vytvořen k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společné práci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 je vhodné jej využít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interaktivní tabuli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Pokud žáci rovnou nezapisují své odpovědi do pracovního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listu z dalšího samostatného </a:t>
            </a:r>
            <a:r>
              <a:rPr lang="cs-CZ" sz="29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DUMu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 tomuto tématu,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vhodné, aby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měli tužku a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papír, na který si mohou své řešení zaznamenávat.</a:t>
            </a:r>
            <a:endParaRPr lang="cs-CZ" sz="2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Materiál je koncipován jako test s několika variantami odpovědí. Pokud žáci na některou otázku neumějí odpovědět, jsou přímo vyzváni, aby správnou odpověď nalezli v článku v čítance. Materiál je inovativní tím, že procvičuje hravou formou čtení s porozuměním a práci s textem a umožňuje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použití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na interaktivní tabuli. Žáci jsou k práci motivováni vyřešením tajenky. Při práci si procvičují nejen čtení s porozuměním, ale i orientaci v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textu.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Žáci jsou nenásilně vedeni i k sebekontrole, protože díky tajence je sebekontrola žáků snadná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algn="just">
              <a:buNone/>
            </a:pP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K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této prezentaci je zpracován pracovní list </a:t>
            </a:r>
            <a:r>
              <a:rPr lang="cs-CZ" sz="29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jako samostatný </a:t>
            </a:r>
            <a:r>
              <a:rPr lang="cs-CZ" sz="29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DUM, který může sloužit k samostatné práci po této prezentaci.</a:t>
            </a:r>
            <a:endParaRPr lang="cs-CZ" sz="29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8148237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348880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4000" dirty="0">
                <a:solidFill>
                  <a:prstClr val="black"/>
                </a:solidFill>
                <a:ea typeface="+mn-ea"/>
                <a:cs typeface="+mn-cs"/>
              </a:rPr>
              <a:t>Adam Jist: Kouzelná </a:t>
            </a:r>
            <a:r>
              <a:rPr lang="cs-CZ" sz="4000" dirty="0" smtClean="0">
                <a:solidFill>
                  <a:prstClr val="black"/>
                </a:solidFill>
                <a:ea typeface="+mn-ea"/>
                <a:cs typeface="+mn-cs"/>
              </a:rPr>
              <a:t>jablka</a:t>
            </a:r>
            <a: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2800" dirty="0" smtClean="0">
              <a:solidFill>
                <a:prstClr val="black"/>
              </a:solidFill>
            </a:endParaRPr>
          </a:p>
          <a:p>
            <a:endParaRPr lang="cs-CZ" sz="28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pl-PL" sz="4000" b="1" dirty="0" smtClean="0">
                <a:solidFill>
                  <a:schemeClr val="accent2">
                    <a:lumMod val="75000"/>
                  </a:schemeClr>
                </a:solidFill>
              </a:rPr>
              <a:t>Podle článku Kouzelná jablka </a:t>
            </a:r>
          </a:p>
          <a:p>
            <a:pPr marL="0" indent="0">
              <a:buNone/>
            </a:pPr>
            <a:r>
              <a:rPr lang="pl-PL" sz="4000" b="1" dirty="0" smtClean="0">
                <a:solidFill>
                  <a:schemeClr val="accent2">
                    <a:lumMod val="75000"/>
                  </a:schemeClr>
                </a:solidFill>
              </a:rPr>
              <a:t>(Čítanka str. 20) zapiš </a:t>
            </a:r>
            <a:r>
              <a:rPr lang="pl-PL" sz="4000" b="1" dirty="0">
                <a:solidFill>
                  <a:schemeClr val="accent2">
                    <a:lumMod val="75000"/>
                  </a:schemeClr>
                </a:solidFill>
              </a:rPr>
              <a:t>popořadě na </a:t>
            </a:r>
            <a:r>
              <a:rPr lang="pl-PL" sz="4000" b="1" dirty="0" smtClean="0">
                <a:solidFill>
                  <a:schemeClr val="accent2">
                    <a:lumMod val="75000"/>
                  </a:schemeClr>
                </a:solidFill>
              </a:rPr>
              <a:t>papír písmena</a:t>
            </a:r>
          </a:p>
          <a:p>
            <a:pPr marL="0" indent="0">
              <a:buNone/>
            </a:pPr>
            <a:r>
              <a:rPr lang="pl-PL" sz="4000" b="1" dirty="0" smtClean="0">
                <a:solidFill>
                  <a:schemeClr val="accent2">
                    <a:lumMod val="75000"/>
                  </a:schemeClr>
                </a:solidFill>
              </a:rPr>
              <a:t>od správných odpovědí 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488227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Kolik měl král synů? 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sz="6000" b="1" dirty="0"/>
          </a:p>
          <a:p>
            <a:pPr marL="0" indent="0">
              <a:buNone/>
            </a:pPr>
            <a:r>
              <a:rPr lang="cs-CZ" sz="6000" b="1" dirty="0" smtClean="0"/>
              <a:t>	</a:t>
            </a:r>
            <a:r>
              <a:rPr lang="cs-CZ" sz="6000" b="1" dirty="0" smtClean="0">
                <a:solidFill>
                  <a:schemeClr val="tx1"/>
                </a:solidFill>
              </a:rPr>
              <a:t>T </a:t>
            </a:r>
            <a:r>
              <a:rPr lang="cs-CZ" sz="6000" dirty="0">
                <a:solidFill>
                  <a:schemeClr val="tx1"/>
                </a:solidFill>
              </a:rPr>
              <a:t>– Čtyři. </a:t>
            </a:r>
            <a:r>
              <a:rPr lang="cs-CZ" sz="6000" dirty="0" smtClean="0">
                <a:solidFill>
                  <a:schemeClr val="tx1"/>
                </a:solidFill>
              </a:rPr>
              <a:t>	</a:t>
            </a:r>
            <a:r>
              <a:rPr lang="cs-CZ" sz="6000" b="1" dirty="0" smtClean="0">
                <a:solidFill>
                  <a:schemeClr val="tx1"/>
                </a:solidFill>
              </a:rPr>
              <a:t>H</a:t>
            </a:r>
            <a:r>
              <a:rPr lang="cs-CZ" sz="6000" dirty="0" smtClean="0">
                <a:solidFill>
                  <a:schemeClr val="tx1"/>
                </a:solidFill>
              </a:rPr>
              <a:t> </a:t>
            </a:r>
            <a:r>
              <a:rPr lang="cs-CZ" sz="6000" dirty="0">
                <a:solidFill>
                  <a:schemeClr val="tx1"/>
                </a:solidFill>
              </a:rPr>
              <a:t>– Tři. </a:t>
            </a:r>
          </a:p>
        </p:txBody>
      </p:sp>
      <p:sp>
        <p:nvSpPr>
          <p:cNvPr id="3" name="Rámeček 2"/>
          <p:cNvSpPr/>
          <p:nvPr/>
        </p:nvSpPr>
        <p:spPr>
          <a:xfrm>
            <a:off x="4716016" y="2780928"/>
            <a:ext cx="2952328" cy="1800200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0136073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Jací to byli synové?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 L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>
                <a:solidFill>
                  <a:schemeClr val="tx1"/>
                </a:solidFill>
              </a:rPr>
              <a:t>– Hodní, chytří, silní a bystří. 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4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4400" b="1" dirty="0" smtClean="0">
                <a:solidFill>
                  <a:schemeClr val="tx1"/>
                </a:solidFill>
              </a:rPr>
              <a:t> O</a:t>
            </a:r>
            <a:r>
              <a:rPr lang="cs-CZ" sz="4400" dirty="0" smtClean="0">
                <a:solidFill>
                  <a:schemeClr val="tx1"/>
                </a:solidFill>
              </a:rPr>
              <a:t> </a:t>
            </a:r>
            <a:r>
              <a:rPr lang="cs-CZ" sz="4400" dirty="0">
                <a:solidFill>
                  <a:schemeClr val="tx1"/>
                </a:solidFill>
              </a:rPr>
              <a:t>– Zlobiví. </a:t>
            </a:r>
          </a:p>
        </p:txBody>
      </p:sp>
      <p:sp>
        <p:nvSpPr>
          <p:cNvPr id="2" name="Rámeček 1"/>
          <p:cNvSpPr/>
          <p:nvPr/>
        </p:nvSpPr>
        <p:spPr>
          <a:xfrm>
            <a:off x="395536" y="2204864"/>
            <a:ext cx="8208912" cy="144016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5937152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512168"/>
          </a:xfrm>
        </p:spPr>
        <p:txBody>
          <a:bodyPr/>
          <a:lstStyle/>
          <a:p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Království </a:t>
            </a:r>
            <a:r>
              <a:rPr lang="cs-CZ" sz="3600" dirty="0">
                <a:solidFill>
                  <a:schemeClr val="tx2">
                    <a:lumMod val="75000"/>
                  </a:schemeClr>
                </a:solidFill>
              </a:rPr>
              <a:t>dostane syn, který donese…</a:t>
            </a:r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/>
            </a:r>
            <a:br>
              <a:rPr lang="cs-CZ" dirty="0">
                <a:solidFill>
                  <a:schemeClr val="tx2">
                    <a:lumMod val="75000"/>
                  </a:schemeClr>
                </a:solidFill>
              </a:rPr>
            </a:b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5400" b="1" dirty="0" smtClean="0">
                <a:solidFill>
                  <a:schemeClr val="tx1"/>
                </a:solidFill>
              </a:rPr>
              <a:t>H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nejdražší věc</a:t>
            </a:r>
            <a:r>
              <a:rPr lang="cs-CZ" sz="5400" dirty="0" smtClean="0">
                <a:solidFill>
                  <a:schemeClr val="tx1"/>
                </a:solidFill>
              </a:rPr>
              <a:t>.			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  </a:t>
            </a:r>
            <a:r>
              <a:rPr lang="cs-CZ" sz="5400" b="1" dirty="0" smtClean="0">
                <a:solidFill>
                  <a:schemeClr val="tx1"/>
                </a:solidFill>
              </a:rPr>
              <a:t>A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nejcennější věc. </a:t>
            </a:r>
          </a:p>
        </p:txBody>
      </p:sp>
      <p:sp>
        <p:nvSpPr>
          <p:cNvPr id="2" name="Rámeček 1"/>
          <p:cNvSpPr/>
          <p:nvPr/>
        </p:nvSpPr>
        <p:spPr>
          <a:xfrm>
            <a:off x="611560" y="4149080"/>
            <a:ext cx="7272808" cy="1512168"/>
          </a:xfrm>
          <a:prstGeom prst="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830290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donesl nejstarší syn?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V </a:t>
            </a:r>
            <a:r>
              <a:rPr lang="cs-CZ" sz="5400" dirty="0">
                <a:solidFill>
                  <a:schemeClr val="tx1"/>
                </a:solidFill>
              </a:rPr>
              <a:t>– Kouzelné zrcátko. </a:t>
            </a:r>
            <a:endParaRPr lang="cs-CZ" sz="5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5400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dirty="0">
                <a:solidFill>
                  <a:schemeClr val="tx1"/>
                </a:solidFill>
              </a:rPr>
              <a:t> </a:t>
            </a:r>
            <a:r>
              <a:rPr lang="cs-CZ" sz="5400" b="1" dirty="0" smtClean="0">
                <a:solidFill>
                  <a:schemeClr val="tx1"/>
                </a:solidFill>
              </a:rPr>
              <a:t>L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Kouzelné kukátko. </a:t>
            </a:r>
          </a:p>
        </p:txBody>
      </p:sp>
      <p:sp>
        <p:nvSpPr>
          <p:cNvPr id="4" name="Rámeček 3"/>
          <p:cNvSpPr/>
          <p:nvPr/>
        </p:nvSpPr>
        <p:spPr>
          <a:xfrm>
            <a:off x="395536" y="2276872"/>
            <a:ext cx="7848872" cy="1584176"/>
          </a:xfrm>
          <a:prstGeom prst="fra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9809347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měl prostřední syn?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	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N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Kouzelný vůz. 	</a:t>
            </a:r>
            <a:r>
              <a:rPr lang="cs-CZ" sz="5400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endParaRPr lang="cs-CZ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E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Kouzelnou loď.</a:t>
            </a:r>
          </a:p>
        </p:txBody>
      </p:sp>
      <p:sp>
        <p:nvSpPr>
          <p:cNvPr id="4" name="Rámeček 3"/>
          <p:cNvSpPr/>
          <p:nvPr/>
        </p:nvSpPr>
        <p:spPr>
          <a:xfrm>
            <a:off x="395536" y="2348880"/>
            <a:ext cx="6408712" cy="1368152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608974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512168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Co </a:t>
            </a:r>
            <a:r>
              <a:rPr lang="cs-CZ" dirty="0"/>
              <a:t>donesl nejmladší syn?  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</a:t>
            </a:r>
            <a:r>
              <a:rPr lang="cs-CZ" sz="5400" b="1" dirty="0">
                <a:solidFill>
                  <a:schemeClr val="tx1"/>
                </a:solidFill>
              </a:rPr>
              <a:t>N</a:t>
            </a:r>
            <a:r>
              <a:rPr lang="cs-CZ" sz="5400" dirty="0">
                <a:solidFill>
                  <a:schemeClr val="tx1"/>
                </a:solidFill>
              </a:rPr>
              <a:t> – Tři kouzelné jahody. </a:t>
            </a:r>
            <a:r>
              <a:rPr lang="cs-CZ" sz="5400" b="1" dirty="0" smtClean="0">
                <a:solidFill>
                  <a:schemeClr val="tx1"/>
                </a:solidFill>
              </a:rPr>
              <a:t>	 </a:t>
            </a: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Í </a:t>
            </a:r>
            <a:r>
              <a:rPr lang="cs-CZ" sz="5400" dirty="0">
                <a:solidFill>
                  <a:schemeClr val="tx1"/>
                </a:solidFill>
              </a:rPr>
              <a:t>– Tři kouzelná jablka. </a:t>
            </a:r>
          </a:p>
        </p:txBody>
      </p:sp>
      <p:sp>
        <p:nvSpPr>
          <p:cNvPr id="5" name="Rámeček 4"/>
          <p:cNvSpPr/>
          <p:nvPr/>
        </p:nvSpPr>
        <p:spPr>
          <a:xfrm>
            <a:off x="395536" y="3501008"/>
            <a:ext cx="7992888" cy="1800200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015013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636912"/>
          </a:xfrm>
        </p:spPr>
        <p:txBody>
          <a:bodyPr/>
          <a:lstStyle/>
          <a:p>
            <a:r>
              <a:rPr lang="cs-CZ" sz="4800" dirty="0"/>
              <a:t>Jak se jmenovalo město, kde mají domov?   </a:t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800" b="1" dirty="0" smtClean="0"/>
              <a:t> 	</a:t>
            </a:r>
            <a:r>
              <a:rPr lang="cs-CZ" sz="5400" b="1" dirty="0" smtClean="0">
                <a:solidFill>
                  <a:schemeClr val="tx1"/>
                </a:solidFill>
              </a:rPr>
              <a:t>J </a:t>
            </a:r>
            <a:r>
              <a:rPr lang="cs-CZ" sz="5400" dirty="0">
                <a:solidFill>
                  <a:schemeClr val="tx1"/>
                </a:solidFill>
              </a:rPr>
              <a:t>– Jabloňov.   </a:t>
            </a:r>
            <a:r>
              <a:rPr lang="cs-CZ" sz="5400" dirty="0" smtClean="0">
                <a:solidFill>
                  <a:schemeClr val="tx1"/>
                </a:solidFill>
              </a:rPr>
              <a:t>	 </a:t>
            </a:r>
          </a:p>
          <a:p>
            <a:pPr marL="0" indent="0">
              <a:buNone/>
            </a:pPr>
            <a:endParaRPr lang="cs-CZ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>
                <a:solidFill>
                  <a:schemeClr val="tx1"/>
                </a:solidFill>
              </a:rPr>
              <a:t>	</a:t>
            </a:r>
            <a:r>
              <a:rPr lang="cs-CZ" sz="5400" b="1" dirty="0" smtClean="0">
                <a:solidFill>
                  <a:schemeClr val="tx1"/>
                </a:solidFill>
              </a:rPr>
              <a:t>E </a:t>
            </a:r>
            <a:r>
              <a:rPr lang="cs-CZ" sz="5400" dirty="0">
                <a:solidFill>
                  <a:schemeClr val="tx1"/>
                </a:solidFill>
              </a:rPr>
              <a:t>– Jablonec. </a:t>
            </a:r>
            <a:r>
              <a:rPr lang="cs-CZ" dirty="0"/>
              <a:t>	</a:t>
            </a:r>
          </a:p>
        </p:txBody>
      </p:sp>
      <p:sp>
        <p:nvSpPr>
          <p:cNvPr id="4" name="Rámeček 3"/>
          <p:cNvSpPr/>
          <p:nvPr/>
        </p:nvSpPr>
        <p:spPr>
          <a:xfrm>
            <a:off x="1115616" y="1844824"/>
            <a:ext cx="5184576" cy="1728192"/>
          </a:xfrm>
          <a:prstGeom prst="fra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744351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3284984"/>
          </a:xfrm>
        </p:spPr>
        <p:txBody>
          <a:bodyPr/>
          <a:lstStyle/>
          <a:p>
            <a:r>
              <a:rPr lang="cs-CZ" sz="4800" dirty="0"/>
              <a:t>Dokázal se král sám rozhodnout, kterému synovi dá království? </a:t>
            </a:r>
            <a:br>
              <a:rPr lang="cs-CZ" sz="4800" dirty="0"/>
            </a:b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5400" b="1" dirty="0" smtClean="0"/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V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Ano. </a:t>
            </a:r>
            <a:r>
              <a:rPr lang="cs-CZ" sz="5400" dirty="0" smtClean="0">
                <a:solidFill>
                  <a:schemeClr val="tx1"/>
                </a:solidFill>
              </a:rPr>
              <a:t>		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</a:t>
            </a:r>
            <a:r>
              <a:rPr lang="cs-CZ" sz="5400" dirty="0" smtClean="0">
                <a:solidFill>
                  <a:schemeClr val="tx1"/>
                </a:solidFill>
              </a:rPr>
              <a:t>.</a:t>
            </a:r>
            <a:endParaRPr lang="cs-CZ" sz="5400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4" name="Rámeček 3"/>
          <p:cNvSpPr/>
          <p:nvPr/>
        </p:nvSpPr>
        <p:spPr>
          <a:xfrm>
            <a:off x="4716016" y="2996952"/>
            <a:ext cx="3024336" cy="1296144"/>
          </a:xfrm>
          <a:prstGeom prst="fram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6157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420888"/>
          </a:xfrm>
        </p:spPr>
        <p:txBody>
          <a:bodyPr/>
          <a:lstStyle/>
          <a:p>
            <a:r>
              <a:rPr lang="cs-CZ" dirty="0"/>
              <a:t>Přinesli všichni zázračné věci ze světa?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54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  Z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Ano. 	</a:t>
            </a:r>
            <a:r>
              <a:rPr lang="cs-CZ" sz="5400" dirty="0" smtClean="0">
                <a:solidFill>
                  <a:schemeClr val="tx1"/>
                </a:solidFill>
              </a:rPr>
              <a:t>	</a:t>
            </a:r>
            <a:r>
              <a:rPr lang="cs-CZ" sz="5400" b="1" dirty="0" smtClean="0">
                <a:solidFill>
                  <a:schemeClr val="tx1"/>
                </a:solidFill>
              </a:rPr>
              <a:t>Ů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Ne. </a:t>
            </a:r>
          </a:p>
        </p:txBody>
      </p:sp>
      <p:sp>
        <p:nvSpPr>
          <p:cNvPr id="4" name="Rámeček 3"/>
          <p:cNvSpPr/>
          <p:nvPr/>
        </p:nvSpPr>
        <p:spPr>
          <a:xfrm>
            <a:off x="683568" y="3284984"/>
            <a:ext cx="3456384" cy="1656184"/>
          </a:xfrm>
          <a:prstGeom prst="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693015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Co král udělal?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5400" b="1" dirty="0" smtClean="0"/>
              <a:t>  </a:t>
            </a:r>
            <a:r>
              <a:rPr lang="cs-CZ" sz="5400" b="1" dirty="0" smtClean="0">
                <a:solidFill>
                  <a:schemeClr val="tx1"/>
                </a:solidFill>
              </a:rPr>
              <a:t>B </a:t>
            </a:r>
            <a:r>
              <a:rPr lang="cs-CZ" sz="5400" dirty="0">
                <a:solidFill>
                  <a:schemeClr val="tx1"/>
                </a:solidFill>
              </a:rPr>
              <a:t>– Rozpočítal </a:t>
            </a:r>
            <a:r>
              <a:rPr lang="cs-CZ" sz="5400" dirty="0" smtClean="0">
                <a:solidFill>
                  <a:schemeClr val="tx1"/>
                </a:solidFill>
              </a:rPr>
              <a:t> syny</a:t>
            </a:r>
            <a:r>
              <a:rPr lang="cs-CZ" sz="5400" dirty="0">
                <a:solidFill>
                  <a:schemeClr val="tx1"/>
                </a:solidFill>
              </a:rPr>
              <a:t>. 	</a:t>
            </a:r>
            <a:endParaRPr lang="cs-CZ" sz="5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 D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Požádal </a:t>
            </a:r>
            <a:r>
              <a:rPr lang="cs-CZ" sz="5400" dirty="0" smtClean="0">
                <a:solidFill>
                  <a:schemeClr val="tx1"/>
                </a:solidFill>
              </a:rPr>
              <a:t> o  radu</a:t>
            </a:r>
            <a:r>
              <a:rPr lang="cs-CZ" sz="5400" dirty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4" name="Rámeček 3"/>
          <p:cNvSpPr/>
          <p:nvPr/>
        </p:nvSpPr>
        <p:spPr>
          <a:xfrm>
            <a:off x="539552" y="4365104"/>
            <a:ext cx="7704856" cy="1440160"/>
          </a:xfrm>
          <a:prstGeom prst="fram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1213306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76872"/>
          </a:xfrm>
        </p:spPr>
        <p:txBody>
          <a:bodyPr/>
          <a:lstStyle/>
          <a:p>
            <a:r>
              <a:rPr lang="cs-CZ" sz="4800" dirty="0"/>
              <a:t>Který syn dostane království? 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5400" b="1" dirty="0">
                <a:solidFill>
                  <a:schemeClr val="tx1"/>
                </a:solidFill>
              </a:rPr>
              <a:t>	</a:t>
            </a:r>
            <a:r>
              <a:rPr lang="cs-CZ" sz="5400" b="1" dirty="0" smtClean="0">
                <a:solidFill>
                  <a:schemeClr val="tx1"/>
                </a:solidFill>
              </a:rPr>
              <a:t>	F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Nejstarší.  </a:t>
            </a:r>
            <a:r>
              <a:rPr lang="cs-CZ" sz="5400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 		</a:t>
            </a:r>
            <a:r>
              <a:rPr lang="cs-CZ" sz="5400" b="1" dirty="0" smtClean="0">
                <a:solidFill>
                  <a:schemeClr val="tx1"/>
                </a:solidFill>
              </a:rPr>
              <a:t>E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Prostřední.  </a:t>
            </a:r>
            <a:r>
              <a:rPr lang="cs-CZ" sz="5400" dirty="0" smtClean="0">
                <a:solidFill>
                  <a:schemeClr val="tx1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chemeClr val="tx1"/>
                </a:solidFill>
              </a:rPr>
              <a:t> 		</a:t>
            </a:r>
            <a:r>
              <a:rPr lang="cs-CZ" sz="5400" b="1" dirty="0" smtClean="0">
                <a:solidFill>
                  <a:schemeClr val="tx1"/>
                </a:solidFill>
              </a:rPr>
              <a:t>R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Nejmladší.</a:t>
            </a:r>
          </a:p>
        </p:txBody>
      </p:sp>
      <p:sp>
        <p:nvSpPr>
          <p:cNvPr id="4" name="Rámeček 3"/>
          <p:cNvSpPr/>
          <p:nvPr/>
        </p:nvSpPr>
        <p:spPr>
          <a:xfrm>
            <a:off x="2051720" y="4005064"/>
            <a:ext cx="5256584" cy="1296144"/>
          </a:xfrm>
          <a:prstGeom prst="fram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035001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872208"/>
          </a:xfrm>
        </p:spPr>
        <p:txBody>
          <a:bodyPr/>
          <a:lstStyle/>
          <a:p>
            <a:r>
              <a:rPr lang="cs-CZ" sz="4800" dirty="0"/>
              <a:t>Jak se nazývá tento článek?  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sz="5400" b="1" dirty="0" smtClean="0">
                <a:solidFill>
                  <a:schemeClr val="tx1"/>
                </a:solidFill>
              </a:rPr>
              <a:t>A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Kouzelná jablka.   </a:t>
            </a:r>
            <a:endParaRPr lang="cs-CZ" sz="5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  C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Nejcennější dar. </a:t>
            </a:r>
          </a:p>
        </p:txBody>
      </p:sp>
      <p:sp>
        <p:nvSpPr>
          <p:cNvPr id="4" name="Rámeček 3"/>
          <p:cNvSpPr/>
          <p:nvPr/>
        </p:nvSpPr>
        <p:spPr>
          <a:xfrm>
            <a:off x="611560" y="1916832"/>
            <a:ext cx="7416824" cy="1368152"/>
          </a:xfrm>
          <a:prstGeom prst="fram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789048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76872"/>
          </a:xfrm>
        </p:spPr>
        <p:txBody>
          <a:bodyPr/>
          <a:lstStyle/>
          <a:p>
            <a:r>
              <a:rPr lang="pl-PL" dirty="0"/>
              <a:t>Je to pohádka?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l-PL" dirty="0"/>
              <a:t>	</a:t>
            </a:r>
            <a:endParaRPr lang="pl-PL" dirty="0" smtClean="0"/>
          </a:p>
          <a:p>
            <a:pPr marL="0" indent="0">
              <a:buNone/>
            </a:pPr>
            <a:endParaRPr lang="pl-PL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pl-PL" sz="5400" b="1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pl-PL" sz="5400" b="1" dirty="0">
                <a:solidFill>
                  <a:schemeClr val="tx1"/>
                </a:solidFill>
              </a:rPr>
              <a:t> </a:t>
            </a:r>
            <a:r>
              <a:rPr lang="pl-PL" sz="5400" b="1" dirty="0" smtClean="0">
                <a:solidFill>
                  <a:schemeClr val="tx1"/>
                </a:solidFill>
              </a:rPr>
              <a:t>  V</a:t>
            </a:r>
            <a:r>
              <a:rPr lang="pl-PL" sz="5400" dirty="0" smtClean="0">
                <a:solidFill>
                  <a:schemeClr val="tx1"/>
                </a:solidFill>
              </a:rPr>
              <a:t> </a:t>
            </a:r>
            <a:r>
              <a:rPr lang="pl-PL" sz="5400" dirty="0">
                <a:solidFill>
                  <a:schemeClr val="tx1"/>
                </a:solidFill>
              </a:rPr>
              <a:t>– Ano. 		</a:t>
            </a:r>
            <a:r>
              <a:rPr lang="pl-PL" sz="5400" b="1" dirty="0">
                <a:solidFill>
                  <a:schemeClr val="tx1"/>
                </a:solidFill>
              </a:rPr>
              <a:t>N </a:t>
            </a:r>
            <a:r>
              <a:rPr lang="pl-PL" sz="5400" dirty="0">
                <a:solidFill>
                  <a:schemeClr val="tx1"/>
                </a:solidFill>
              </a:rPr>
              <a:t>– Ne. 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Rámeček 3"/>
          <p:cNvSpPr/>
          <p:nvPr/>
        </p:nvSpPr>
        <p:spPr>
          <a:xfrm>
            <a:off x="683568" y="3717032"/>
            <a:ext cx="3600400" cy="1656184"/>
          </a:xfrm>
          <a:prstGeom prst="fram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35449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844824"/>
          </a:xfrm>
        </p:spPr>
        <p:txBody>
          <a:bodyPr/>
          <a:lstStyle/>
          <a:p>
            <a:r>
              <a:rPr lang="cs-CZ" sz="4800" dirty="0"/>
              <a:t>Kdo napsal tuto pohádku?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	E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Paní učitelka. 		</a:t>
            </a:r>
            <a:endParaRPr lang="cs-CZ" sz="54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5400" b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sz="5400" b="1" dirty="0" smtClean="0">
                <a:solidFill>
                  <a:schemeClr val="tx1"/>
                </a:solidFill>
              </a:rPr>
              <a:t>	Í</a:t>
            </a:r>
            <a:r>
              <a:rPr lang="cs-CZ" sz="5400" dirty="0" smtClean="0">
                <a:solidFill>
                  <a:schemeClr val="tx1"/>
                </a:solidFill>
              </a:rPr>
              <a:t> </a:t>
            </a:r>
            <a:r>
              <a:rPr lang="cs-CZ" sz="5400" dirty="0">
                <a:solidFill>
                  <a:schemeClr val="tx1"/>
                </a:solidFill>
              </a:rPr>
              <a:t>– Adam Jist. </a:t>
            </a:r>
          </a:p>
        </p:txBody>
      </p:sp>
      <p:sp>
        <p:nvSpPr>
          <p:cNvPr id="5" name="Rámeček 4"/>
          <p:cNvSpPr/>
          <p:nvPr/>
        </p:nvSpPr>
        <p:spPr>
          <a:xfrm>
            <a:off x="1043608" y="4581128"/>
            <a:ext cx="5328592" cy="1800200"/>
          </a:xfrm>
          <a:prstGeom prst="fram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4210334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2276872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Sem přepiš tajenku:</a:t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000" b="1" dirty="0" smtClean="0">
                <a:solidFill>
                  <a:sysClr val="windowText" lastClr="000000"/>
                </a:solidFill>
              </a:rPr>
              <a:t>Tajenka</a:t>
            </a:r>
            <a:r>
              <a:rPr lang="cs-CZ" sz="4000" b="1" dirty="0">
                <a:solidFill>
                  <a:sysClr val="windowText" lastClr="000000"/>
                </a:solidFill>
              </a:rPr>
              <a:t>:      </a:t>
            </a:r>
            <a:endParaRPr lang="cs-CZ" sz="4000" b="1" dirty="0" smtClean="0">
              <a:solidFill>
                <a:sysClr val="windowText" lastClr="00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__  </a:t>
            </a:r>
            <a:r>
              <a:rPr lang="cs-CZ" dirty="0">
                <a:solidFill>
                  <a:schemeClr val="tx1"/>
                </a:solidFill>
              </a:rPr>
              <a:t>__  __  __  __  __       __  __       __  __  __  __  __  __ 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245248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988840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Tajenka: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 smtClean="0"/>
              <a:t>		</a:t>
            </a:r>
          </a:p>
          <a:p>
            <a:pPr marL="0" indent="0">
              <a:buNone/>
            </a:pPr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r>
              <a:rPr lang="cs-CZ" sz="6600" b="1" dirty="0" smtClean="0">
                <a:solidFill>
                  <a:schemeClr val="tx1"/>
                </a:solidFill>
              </a:rPr>
              <a:t>HLAVNÍ  </a:t>
            </a:r>
            <a:r>
              <a:rPr lang="cs-CZ" sz="6600" b="1" dirty="0">
                <a:solidFill>
                  <a:schemeClr val="tx1"/>
                </a:solidFill>
              </a:rPr>
              <a:t>JE  ZDRAVÍ.</a:t>
            </a:r>
          </a:p>
        </p:txBody>
      </p:sp>
    </p:spTree>
    <p:extLst>
      <p:ext uri="{BB962C8B-B14F-4D97-AF65-F5344CB8AC3E}">
        <p14:creationId xmlns:p14="http://schemas.microsoft.com/office/powerpoint/2010/main" val="3874400434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dirty="0" smtClean="0"/>
              <a:t>Seznam citací: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HORÁKOVÁ</a:t>
            </a:r>
            <a:r>
              <a:rPr lang="cs-CZ" sz="1800" dirty="0"/>
              <a:t>, Zdenka a Eva PROCHÁZKOVÁ. </a:t>
            </a:r>
            <a:r>
              <a:rPr lang="cs-CZ" sz="1800" i="1" dirty="0"/>
              <a:t>Čítanka pro 2. ročník</a:t>
            </a:r>
            <a:r>
              <a:rPr lang="cs-CZ" sz="1800" dirty="0"/>
              <a:t>. Brno: Nová škola, 2002, s. 20-21. ISBN 80-7289-043-3.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9700303"/>
      </p:ext>
    </p:extLst>
  </p:cSld>
  <p:clrMapOvr>
    <a:masterClrMapping/>
  </p:clrMapOvr>
  <p:transition spd="slow">
    <p:wipe dir="r"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863</TotalTime>
  <Words>189</Words>
  <Application>Microsoft Office PowerPoint</Application>
  <PresentationFormat>Předvádění na obrazovce (4:3)</PresentationFormat>
  <Paragraphs>108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Exekutivní</vt:lpstr>
      <vt:lpstr>Prezentace aplikace PowerPoint</vt:lpstr>
      <vt:lpstr>Anotace</vt:lpstr>
      <vt:lpstr>Adam Jist: Kouzelná jablka </vt:lpstr>
      <vt:lpstr>Kolik měl král synů? </vt:lpstr>
      <vt:lpstr>Jací to byli synové? </vt:lpstr>
      <vt:lpstr>   Království dostane syn, který donese… </vt:lpstr>
      <vt:lpstr>Co donesl nejstarší syn? </vt:lpstr>
      <vt:lpstr>Co měl prostřední syn? </vt:lpstr>
      <vt:lpstr>   Co donesl nejmladší syn?    </vt:lpstr>
      <vt:lpstr>Jak se jmenovalo město, kde mají domov?    </vt:lpstr>
      <vt:lpstr>Dokázal se král sám rozhodnout, kterému synovi dá království?  </vt:lpstr>
      <vt:lpstr>Přinesli všichni zázračné věci ze světa? </vt:lpstr>
      <vt:lpstr>Co král udělal? </vt:lpstr>
      <vt:lpstr>Který syn dostane království?    </vt:lpstr>
      <vt:lpstr>Jak se nazývá tento článek?    </vt:lpstr>
      <vt:lpstr>Je to pohádka?</vt:lpstr>
      <vt:lpstr>Kdo napsal tuto pohádku? </vt:lpstr>
      <vt:lpstr>Sem přepiš tajenku: </vt:lpstr>
      <vt:lpstr>Tajenka: </vt:lpstr>
      <vt:lpstr>Seznam citací: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Milada Pleskačová</dc:creator>
  <cp:lastModifiedBy>Milada Pleskačová</cp:lastModifiedBy>
  <cp:revision>48</cp:revision>
  <dcterms:created xsi:type="dcterms:W3CDTF">2012-09-29T21:52:20Z</dcterms:created>
  <dcterms:modified xsi:type="dcterms:W3CDTF">2013-02-26T17:18:21Z</dcterms:modified>
</cp:coreProperties>
</file>