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72" r:id="rId9"/>
    <p:sldId id="262" r:id="rId10"/>
    <p:sldId id="263" r:id="rId11"/>
    <p:sldId id="264" r:id="rId12"/>
    <p:sldId id="269" r:id="rId13"/>
    <p:sldId id="265" r:id="rId14"/>
    <p:sldId id="273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080000"/>
    <a:srgbClr val="00C8FE"/>
    <a:srgbClr val="00A8D6"/>
    <a:srgbClr val="8C3702"/>
    <a:srgbClr val="09037F"/>
    <a:srgbClr val="0000CC"/>
    <a:srgbClr val="11013D"/>
    <a:srgbClr val="700000"/>
    <a:srgbClr val="0000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26ECF3-261A-4BB6-BD93-881859432EDF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CBBA58-8BE1-4AC6-A38C-6D954129F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2CE738B-4154-49EA-8A93-AD8D277D3C7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31B68340-830A-489D-A4E4-4591D169B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DUM</a:t>
                      </a:r>
                      <a:r>
                        <a:rPr lang="cs-CZ" sz="2000" b="1" dirty="0" smtClean="0">
                          <a:solidFill>
                            <a:srgbClr val="0000CC"/>
                          </a:solidFill>
                        </a:rPr>
                        <a:t>:</a:t>
                      </a:r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VY_32_INOVACE_IX_1_1 Páka</a:t>
                      </a:r>
                      <a:endParaRPr lang="cs-CZ" sz="2000" dirty="0">
                        <a:solidFill>
                          <a:srgbClr val="0000CC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Šablona číslo</a:t>
                      </a:r>
                      <a:r>
                        <a:rPr lang="cs-CZ" sz="2000" b="1" dirty="0" smtClean="0">
                          <a:solidFill>
                            <a:srgbClr val="0000CC"/>
                          </a:solidFill>
                        </a:rPr>
                        <a:t>: 	IX</a:t>
                      </a:r>
                      <a:endParaRPr lang="cs-CZ" sz="2000" dirty="0">
                        <a:solidFill>
                          <a:srgbClr val="0000CC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Sada číslo</a:t>
                      </a:r>
                      <a:r>
                        <a:rPr lang="cs-CZ" sz="2000" b="1" dirty="0" smtClean="0">
                          <a:solidFill>
                            <a:srgbClr val="0000CC"/>
                          </a:solidFill>
                        </a:rPr>
                        <a:t>: 1</a:t>
                      </a:r>
                      <a:endParaRPr lang="cs-CZ" sz="2000" dirty="0">
                        <a:solidFill>
                          <a:srgbClr val="0000CC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Pořadové číslo DUM: 1</a:t>
                      </a:r>
                      <a:endParaRPr lang="cs-CZ" sz="2000" dirty="0">
                        <a:solidFill>
                          <a:srgbClr val="0000CC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Autor:</a:t>
                      </a:r>
                      <a:r>
                        <a:rPr lang="cs-CZ" sz="2000" b="1" dirty="0" smtClean="0">
                          <a:solidFill>
                            <a:srgbClr val="0000CC"/>
                          </a:solidFill>
                        </a:rPr>
                        <a:t>			Mgr. Milan Žižka</a:t>
                      </a:r>
                    </a:p>
                    <a:p>
                      <a:endParaRPr lang="cs-CZ" sz="2000" dirty="0">
                        <a:solidFill>
                          <a:srgbClr val="0000CC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0000CC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rgbClr val="0000CC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0000CC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rgbClr val="0000CC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rgbClr val="0000CC"/>
                          </a:solidFill>
                        </a:rPr>
                      </a:br>
                      <a:endParaRPr lang="cs-CZ" dirty="0">
                        <a:solidFill>
                          <a:srgbClr val="0000CC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0000CC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rgbClr val="0000CC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0000CC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rgbClr val="0000CC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0000CC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rgbClr val="0000CC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0000CC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rgbClr val="0000CC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500042"/>
            <a:ext cx="8286808" cy="22145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</a:rPr>
              <a:t>Anotace:</a:t>
            </a:r>
            <a:r>
              <a:rPr lang="cs-CZ" sz="3200" b="1" dirty="0" smtClean="0">
                <a:solidFill>
                  <a:srgbClr val="0000CC"/>
                </a:solidFill>
              </a:rPr>
              <a:t> </a:t>
            </a:r>
            <a:r>
              <a:rPr lang="cs-CZ" sz="3200" b="1" dirty="0" err="1" smtClean="0">
                <a:solidFill>
                  <a:srgbClr val="0000CC"/>
                </a:solidFill>
              </a:rPr>
              <a:t>PowerPointová</a:t>
            </a:r>
            <a:r>
              <a:rPr lang="cs-CZ" sz="3200" b="1" dirty="0" smtClean="0">
                <a:solidFill>
                  <a:srgbClr val="0000CC"/>
                </a:solidFill>
              </a:rPr>
              <a:t> </a:t>
            </a:r>
            <a:r>
              <a:rPr lang="cs-CZ" sz="3200" dirty="0" smtClean="0">
                <a:solidFill>
                  <a:srgbClr val="0000CC"/>
                </a:solidFill>
              </a:rPr>
              <a:t>Prezentace názorně </a:t>
            </a:r>
            <a:r>
              <a:rPr lang="cs-CZ" sz="3200" b="1" dirty="0" smtClean="0">
                <a:solidFill>
                  <a:srgbClr val="0000CC"/>
                </a:solidFill>
              </a:rPr>
              <a:t>seznamuje žáky s pákou      a s jejím užitím.</a:t>
            </a:r>
            <a:endParaRPr lang="cs-CZ" sz="3200" dirty="0">
              <a:solidFill>
                <a:srgbClr val="0000CC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2" y="3429000"/>
          <a:ext cx="8358246" cy="29318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8783"/>
                <a:gridCol w="5759463"/>
              </a:tblGrid>
              <a:tr h="55673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Druh učebního materiálu</a:t>
                      </a:r>
                      <a:endParaRPr lang="cs-CZ" sz="2000" dirty="0">
                        <a:solidFill>
                          <a:srgbClr val="0000CC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Výukový</a:t>
                      </a:r>
                      <a:endParaRPr lang="cs-CZ" sz="2000" dirty="0">
                        <a:solidFill>
                          <a:srgbClr val="0000CC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55673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Typická věková skupina</a:t>
                      </a:r>
                      <a:endParaRPr lang="cs-CZ" sz="2000" dirty="0">
                        <a:solidFill>
                          <a:srgbClr val="0000CC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13 – 14 let</a:t>
                      </a:r>
                      <a:endParaRPr lang="cs-CZ" sz="2000" dirty="0">
                        <a:solidFill>
                          <a:srgbClr val="0000CC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152973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Klíčová slova</a:t>
                      </a:r>
                      <a:endParaRPr lang="cs-CZ" sz="2000" dirty="0">
                        <a:solidFill>
                          <a:srgbClr val="0000CC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00CC"/>
                          </a:solidFill>
                        </a:rPr>
                        <a:t>Páka,</a:t>
                      </a:r>
                      <a:r>
                        <a:rPr lang="cs-CZ" sz="2000" baseline="0" dirty="0" smtClean="0">
                          <a:solidFill>
                            <a:srgbClr val="0000CC"/>
                          </a:solidFill>
                        </a:rPr>
                        <a:t>  moment síly, momentová věta, rovnováha </a:t>
                      </a:r>
                      <a:r>
                        <a:rPr lang="cs-CZ" sz="2000" baseline="0" smtClean="0">
                          <a:solidFill>
                            <a:srgbClr val="0000CC"/>
                          </a:solidFill>
                        </a:rPr>
                        <a:t>na </a:t>
                      </a:r>
                      <a:r>
                        <a:rPr lang="cs-CZ" sz="2000" baseline="0" smtClean="0">
                          <a:solidFill>
                            <a:srgbClr val="0000CC"/>
                          </a:solidFill>
                        </a:rPr>
                        <a:t>páce.</a:t>
                      </a:r>
                      <a:endParaRPr lang="cs-CZ" sz="2000" dirty="0">
                        <a:solidFill>
                          <a:srgbClr val="0000CC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3929066"/>
            <a:ext cx="7772400" cy="714380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10000"/>
                  </a:schemeClr>
                </a:solidFill>
              </a:rPr>
              <a:t>Páka je jednoduchý stroj.</a:t>
            </a:r>
            <a:br>
              <a:rPr lang="cs-CZ" dirty="0" smtClean="0">
                <a:solidFill>
                  <a:schemeClr val="accent1">
                    <a:lumMod val="10000"/>
                  </a:schemeClr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1785926"/>
            <a:ext cx="7772400" cy="1508760"/>
          </a:xfrm>
        </p:spPr>
        <p:txBody>
          <a:bodyPr anchor="t">
            <a:normAutofit/>
          </a:bodyPr>
          <a:lstStyle/>
          <a:p>
            <a:pPr algn="ctr"/>
            <a:r>
              <a:rPr lang="cs-CZ" sz="6000" dirty="0" smtClean="0">
                <a:solidFill>
                  <a:srgbClr val="0903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Páka</a:t>
            </a:r>
            <a:endParaRPr lang="cs-CZ" sz="6000" dirty="0">
              <a:solidFill>
                <a:srgbClr val="09037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Fujitsu-Siemens\Local Settings\Temporary Internet Files\Content.IE5\LT0ZIT0F\MP900175426[1]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000100" y="5429264"/>
            <a:ext cx="1757362" cy="1180361"/>
          </a:xfrm>
          <a:prstGeom prst="rect">
            <a:avLst/>
          </a:prstGeom>
          <a:solidFill>
            <a:schemeClr val="accent2"/>
          </a:solidFill>
        </p:spPr>
      </p:pic>
      <p:pic>
        <p:nvPicPr>
          <p:cNvPr id="2051" name="Picture 3" descr="C:\Documents and Settings\Fujitsu-Siemens\Local Settings\Temporary Internet Files\Content.IE5\GSLUXDI4\MC90019773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2143116"/>
            <a:ext cx="1757038" cy="645858"/>
          </a:xfrm>
          <a:prstGeom prst="rect">
            <a:avLst/>
          </a:prstGeom>
          <a:solidFill>
            <a:schemeClr val="accent1">
              <a:lumMod val="25000"/>
            </a:schemeClr>
          </a:solidFill>
        </p:spPr>
      </p:pic>
      <p:pic>
        <p:nvPicPr>
          <p:cNvPr id="2052" name="Picture 4" descr="C:\Documents and Settings\Fujitsu-Siemens\Local Settings\Temporary Internet Files\Content.IE5\U7BLEI33\MC90033526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43042" y="357166"/>
            <a:ext cx="1835201" cy="1436522"/>
          </a:xfrm>
          <a:prstGeom prst="rect">
            <a:avLst/>
          </a:prstGeom>
          <a:noFill/>
        </p:spPr>
      </p:pic>
      <p:pic>
        <p:nvPicPr>
          <p:cNvPr id="2053" name="Picture 5" descr="C:\Documents and Settings\Fujitsu-Siemens\Local Settings\Temporary Internet Files\Content.IE5\TE53VWRL\MP900341699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15206" y="1785926"/>
            <a:ext cx="1751832" cy="2455839"/>
          </a:xfrm>
          <a:prstGeom prst="rect">
            <a:avLst/>
          </a:prstGeom>
          <a:noFill/>
        </p:spPr>
      </p:pic>
      <p:pic>
        <p:nvPicPr>
          <p:cNvPr id="2054" name="Picture 6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214290"/>
            <a:ext cx="1815084" cy="1528877"/>
          </a:xfrm>
          <a:prstGeom prst="rect">
            <a:avLst/>
          </a:prstGeom>
          <a:noFill/>
        </p:spPr>
      </p:pic>
      <p:pic>
        <p:nvPicPr>
          <p:cNvPr id="9" name="Picture 12" descr="C:\Documents and Settings\Fujitsu-Siemens\Local Settings\Temporary Internet Files\Content.IE5\ZTWOT8DJ\MC90001293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15206" y="4941418"/>
            <a:ext cx="1741018" cy="191658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71472" y="4857760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FF"/>
                </a:solidFill>
              </a:rPr>
              <a:t>Jednoduché stroje usnadňují práci</a:t>
            </a:r>
            <a:r>
              <a:rPr lang="cs-CZ" dirty="0" smtClean="0">
                <a:solidFill>
                  <a:srgbClr val="FFFFFF"/>
                </a:solidFill>
              </a:rPr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28662" y="1142984"/>
            <a:ext cx="7929618" cy="1785950"/>
          </a:xfrm>
          <a:solidFill>
            <a:srgbClr val="00B0F0"/>
          </a:solidFill>
        </p:spPr>
        <p:txBody>
          <a:bodyPr anchor="b"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>
                <a:solidFill>
                  <a:schemeClr val="accent1">
                    <a:lumMod val="10000"/>
                  </a:schemeClr>
                </a:solidFill>
                <a:latin typeface="+mn-lt"/>
              </a:rPr>
              <a:t>Moment síly </a:t>
            </a:r>
            <a:br>
              <a:rPr lang="cs-CZ" sz="3100" dirty="0" smtClean="0">
                <a:solidFill>
                  <a:schemeClr val="accent1">
                    <a:lumMod val="10000"/>
                  </a:schemeClr>
                </a:solidFill>
                <a:latin typeface="+mn-lt"/>
              </a:rPr>
            </a:br>
            <a:r>
              <a:rPr lang="cs-CZ" sz="3100" dirty="0" smtClean="0">
                <a:solidFill>
                  <a:schemeClr val="accent1">
                    <a:lumMod val="10000"/>
                  </a:schemeClr>
                </a:solidFill>
              </a:rPr>
              <a:t> – </a:t>
            </a:r>
            <a:r>
              <a:rPr lang="cs-CZ" sz="3100" dirty="0" smtClean="0">
                <a:solidFill>
                  <a:schemeClr val="accent1">
                    <a:lumMod val="10000"/>
                  </a:schemeClr>
                </a:solidFill>
                <a:latin typeface="+mn-lt"/>
              </a:rPr>
              <a:t>je součin síly a ramene síly</a:t>
            </a:r>
            <a:br>
              <a:rPr lang="cs-CZ" sz="3100" dirty="0" smtClean="0">
                <a:solidFill>
                  <a:schemeClr val="accent1">
                    <a:lumMod val="10000"/>
                  </a:schemeClr>
                </a:solidFill>
                <a:latin typeface="+mn-lt"/>
              </a:rPr>
            </a:br>
            <a:r>
              <a:rPr lang="cs-CZ" sz="3100" dirty="0" smtClean="0">
                <a:solidFill>
                  <a:schemeClr val="accent1">
                    <a:lumMod val="10000"/>
                  </a:schemeClr>
                </a:solidFill>
              </a:rPr>
              <a:t> – </a:t>
            </a:r>
            <a:r>
              <a:rPr lang="cs-CZ" sz="3100" u="sng" dirty="0" smtClean="0">
                <a:solidFill>
                  <a:schemeClr val="accent1">
                    <a:lumMod val="10000"/>
                  </a:schemeClr>
                </a:solidFill>
                <a:latin typeface="+mn-lt"/>
              </a:rPr>
              <a:t>má otáčivý účinek </a:t>
            </a:r>
            <a:r>
              <a:rPr lang="cs-CZ" sz="3100" dirty="0" smtClean="0">
                <a:solidFill>
                  <a:schemeClr val="accent1">
                    <a:lumMod val="10000"/>
                  </a:schemeClr>
                </a:solidFill>
                <a:latin typeface="+mn-lt"/>
              </a:rPr>
              <a:t>na těleso.</a:t>
            </a:r>
            <a:r>
              <a:rPr lang="cs-CZ" dirty="0" smtClean="0">
                <a:solidFill>
                  <a:schemeClr val="accent1">
                    <a:lumMod val="10000"/>
                  </a:schemeClr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accent1">
                    <a:lumMod val="10000"/>
                  </a:schemeClr>
                </a:solidFill>
                <a:latin typeface="+mn-lt"/>
              </a:rPr>
            </a:br>
            <a:endParaRPr lang="cs-CZ" dirty="0">
              <a:solidFill>
                <a:schemeClr val="accent1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3643314"/>
            <a:ext cx="7772400" cy="2223140"/>
          </a:xfrm>
        </p:spPr>
        <p:txBody>
          <a:bodyPr>
            <a:normAutofit fontScale="25000" lnSpcReduction="20000"/>
          </a:bodyPr>
          <a:lstStyle/>
          <a:p>
            <a:r>
              <a:rPr lang="cs-CZ" dirty="0" smtClean="0"/>
              <a:t>  </a:t>
            </a:r>
          </a:p>
          <a:p>
            <a:r>
              <a:rPr lang="cs-CZ" sz="5700" b="1" dirty="0" smtClean="0">
                <a:solidFill>
                  <a:srgbClr val="002060"/>
                </a:solidFill>
              </a:rPr>
              <a:t>		</a:t>
            </a:r>
            <a:r>
              <a:rPr lang="cs-CZ" sz="14400" b="1" dirty="0" smtClean="0">
                <a:solidFill>
                  <a:srgbClr val="002060"/>
                </a:solidFill>
              </a:rPr>
              <a:t>M = F . a</a:t>
            </a:r>
          </a:p>
          <a:p>
            <a:pPr lvl="8" algn="l"/>
            <a:endParaRPr lang="cs-CZ" dirty="0" smtClean="0">
              <a:solidFill>
                <a:srgbClr val="FFFFFF"/>
              </a:solidFill>
            </a:endParaRPr>
          </a:p>
          <a:p>
            <a:pPr lvl="8" algn="l"/>
            <a:r>
              <a:rPr lang="cs-CZ" sz="9600" dirty="0" smtClean="0">
                <a:solidFill>
                  <a:srgbClr val="FFFFFF"/>
                </a:solidFill>
              </a:rPr>
              <a:t> kde:</a:t>
            </a:r>
          </a:p>
          <a:p>
            <a:pPr lvl="8" algn="l"/>
            <a:r>
              <a:rPr lang="cs-CZ" sz="9600" b="1" dirty="0" smtClean="0">
                <a:solidFill>
                  <a:srgbClr val="FFFFFF"/>
                </a:solidFill>
              </a:rPr>
              <a:t>   F -  je síla v N</a:t>
            </a:r>
          </a:p>
          <a:p>
            <a:pPr lvl="8" algn="l"/>
            <a:r>
              <a:rPr lang="cs-CZ" sz="9600" b="1" dirty="0" smtClean="0">
                <a:solidFill>
                  <a:srgbClr val="FFFFFF"/>
                </a:solidFill>
              </a:rPr>
              <a:t>   a - je rameno síly v m</a:t>
            </a:r>
          </a:p>
          <a:p>
            <a:pPr lvl="8" algn="l"/>
            <a:r>
              <a:rPr lang="cs-CZ" sz="9600" b="1" dirty="0" smtClean="0">
                <a:solidFill>
                  <a:srgbClr val="FFFFFF"/>
                </a:solidFill>
              </a:rPr>
              <a:t>   M - je moment síly v </a:t>
            </a:r>
            <a:r>
              <a:rPr lang="cs-CZ" sz="9600" b="1" dirty="0" err="1" smtClean="0">
                <a:solidFill>
                  <a:srgbClr val="FFFFFF"/>
                </a:solidFill>
              </a:rPr>
              <a:t>Nm</a:t>
            </a:r>
            <a:endParaRPr lang="cs-CZ" sz="9600" b="1" dirty="0" smtClean="0">
              <a:solidFill>
                <a:srgbClr val="FFFFFF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00100" y="642918"/>
            <a:ext cx="6572296" cy="369332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FFFF"/>
                </a:solidFill>
              </a:rPr>
              <a:t>Připomeňme si:</a:t>
            </a: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28662" y="3000372"/>
            <a:ext cx="6429420" cy="369332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FFFF"/>
                </a:solidFill>
              </a:rPr>
              <a:t>Vztah pro moment síly je: </a:t>
            </a:r>
            <a:endParaRPr lang="cs-CZ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2910" y="428604"/>
            <a:ext cx="7923241" cy="1785949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1">
                    <a:lumMod val="10000"/>
                  </a:schemeClr>
                </a:solidFill>
              </a:rPr>
              <a:t>Páku</a:t>
            </a:r>
            <a:r>
              <a:rPr lang="cs-CZ" sz="3200" dirty="0" smtClean="0">
                <a:solidFill>
                  <a:schemeClr val="accent1">
                    <a:lumMod val="10000"/>
                  </a:schemeClr>
                </a:solidFill>
              </a:rPr>
              <a:t> –  </a:t>
            </a:r>
            <a:r>
              <a:rPr lang="cs-CZ" sz="3200" dirty="0" smtClean="0">
                <a:solidFill>
                  <a:srgbClr val="FFFFFF"/>
                </a:solidFill>
              </a:rPr>
              <a:t>může tvořit například tyč podepřená </a:t>
            </a:r>
          </a:p>
          <a:p>
            <a:r>
              <a:rPr lang="cs-CZ" sz="3200" dirty="0" smtClean="0">
                <a:solidFill>
                  <a:srgbClr val="FFFFFF"/>
                </a:solidFill>
              </a:rPr>
              <a:t>v jednom místě tak, že se může kolem tohoto místa otáčet. </a:t>
            </a:r>
            <a:r>
              <a:rPr lang="cs-CZ" sz="2400" dirty="0" smtClean="0">
                <a:solidFill>
                  <a:srgbClr val="FFFFFF"/>
                </a:solidFill>
              </a:rPr>
              <a:t>Tomu místu říkáme </a:t>
            </a:r>
            <a:r>
              <a:rPr lang="cs-CZ" sz="2400" b="1" dirty="0" smtClean="0">
                <a:solidFill>
                  <a:srgbClr val="FFFFFF"/>
                </a:solidFill>
              </a:rPr>
              <a:t>osa</a:t>
            </a:r>
            <a:r>
              <a:rPr lang="cs-CZ" sz="2400" dirty="0" smtClean="0">
                <a:solidFill>
                  <a:srgbClr val="FFFFFF"/>
                </a:solidFill>
              </a:rPr>
              <a:t> otáčení.</a:t>
            </a:r>
            <a:endParaRPr lang="cs-CZ" sz="2400" dirty="0">
              <a:solidFill>
                <a:srgbClr val="FFFF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357430"/>
            <a:ext cx="8299324" cy="1563058"/>
          </a:xfrm>
        </p:spPr>
        <p:txBody>
          <a:bodyPr/>
          <a:lstStyle/>
          <a:p>
            <a:r>
              <a:rPr lang="cs-CZ" dirty="0" smtClean="0"/>
              <a:t>Popis: </a:t>
            </a:r>
            <a:r>
              <a:rPr lang="cs-CZ" sz="3200" dirty="0" smtClean="0">
                <a:solidFill>
                  <a:srgbClr val="002060"/>
                </a:solidFill>
              </a:rPr>
              <a:t>F₁ je první síla, a₁ je rameno této síly. F₂ je druhá síla, a₂ je rameno této síly.</a:t>
            </a:r>
            <a:endParaRPr lang="cs-CZ" sz="3200" dirty="0">
              <a:solidFill>
                <a:srgbClr val="002060"/>
              </a:solidFill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1785918" y="4143380"/>
            <a:ext cx="4882430" cy="1428760"/>
            <a:chOff x="2071670" y="4071942"/>
            <a:chExt cx="4882430" cy="1428760"/>
          </a:xfrm>
        </p:grpSpPr>
        <p:sp>
          <p:nvSpPr>
            <p:cNvPr id="15" name="Obdélník 14"/>
            <p:cNvSpPr/>
            <p:nvPr/>
          </p:nvSpPr>
          <p:spPr>
            <a:xfrm>
              <a:off x="3214678" y="4071942"/>
              <a:ext cx="38183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2060"/>
                  </a:solidFill>
                </a:rPr>
                <a:t>a₁</a:t>
              </a:r>
              <a:endParaRPr lang="cs-CZ" b="1" dirty="0"/>
            </a:p>
          </p:txBody>
        </p:sp>
        <p:grpSp>
          <p:nvGrpSpPr>
            <p:cNvPr id="25" name="Skupina 24"/>
            <p:cNvGrpSpPr/>
            <p:nvPr/>
          </p:nvGrpSpPr>
          <p:grpSpPr>
            <a:xfrm>
              <a:off x="2071670" y="4429132"/>
              <a:ext cx="4882430" cy="1071570"/>
              <a:chOff x="2071670" y="4429132"/>
              <a:chExt cx="4882430" cy="1071570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2071670" y="4786322"/>
                <a:ext cx="38343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b="1" dirty="0" smtClean="0">
                    <a:solidFill>
                      <a:srgbClr val="002060"/>
                    </a:solidFill>
                  </a:rPr>
                  <a:t>F₁</a:t>
                </a:r>
                <a:endParaRPr lang="cs-CZ" b="1" dirty="0"/>
              </a:p>
            </p:txBody>
          </p:sp>
          <p:grpSp>
            <p:nvGrpSpPr>
              <p:cNvPr id="24" name="Skupina 23"/>
              <p:cNvGrpSpPr/>
              <p:nvPr/>
            </p:nvGrpSpPr>
            <p:grpSpPr>
              <a:xfrm>
                <a:off x="2643174" y="4429132"/>
                <a:ext cx="4310926" cy="1071570"/>
                <a:chOff x="2643174" y="4572008"/>
                <a:chExt cx="4310926" cy="1071570"/>
              </a:xfrm>
            </p:grpSpPr>
            <p:cxnSp>
              <p:nvCxnSpPr>
                <p:cNvPr id="6" name="Přímá spojovací čára 5"/>
                <p:cNvCxnSpPr/>
                <p:nvPr/>
              </p:nvCxnSpPr>
              <p:spPr>
                <a:xfrm flipV="1">
                  <a:off x="2714612" y="4572008"/>
                  <a:ext cx="3714776" cy="71438"/>
                </a:xfrm>
                <a:prstGeom prst="line">
                  <a:avLst/>
                </a:prstGeom>
                <a:ln w="50800"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" name="Rovnoramenný trojúhelník 6"/>
                <p:cNvSpPr/>
                <p:nvPr/>
              </p:nvSpPr>
              <p:spPr>
                <a:xfrm>
                  <a:off x="4429124" y="4643446"/>
                  <a:ext cx="346324" cy="357190"/>
                </a:xfrm>
                <a:prstGeom prst="triangl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" name="Šipka dolů 10"/>
                <p:cNvSpPr/>
                <p:nvPr/>
              </p:nvSpPr>
              <p:spPr>
                <a:xfrm>
                  <a:off x="2643174" y="4643446"/>
                  <a:ext cx="142876" cy="1000132"/>
                </a:xfrm>
                <a:prstGeom prst="downArrow">
                  <a:avLst/>
                </a:prstGeom>
                <a:solidFill>
                  <a:srgbClr val="FFFFFF"/>
                </a:solidFill>
                <a:ln>
                  <a:solidFill>
                    <a:schemeClr val="accent1">
                      <a:lumMod val="1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" name="Šipka dolů 12"/>
                <p:cNvSpPr/>
                <p:nvPr/>
              </p:nvSpPr>
              <p:spPr>
                <a:xfrm>
                  <a:off x="6286512" y="4572008"/>
                  <a:ext cx="142876" cy="1000132"/>
                </a:xfrm>
                <a:prstGeom prst="downArrow">
                  <a:avLst/>
                </a:prstGeom>
                <a:solidFill>
                  <a:srgbClr val="FFFFFF"/>
                </a:solidFill>
                <a:ln>
                  <a:solidFill>
                    <a:schemeClr val="accent1">
                      <a:lumMod val="1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" name="Obdélník 15"/>
                <p:cNvSpPr/>
                <p:nvPr/>
              </p:nvSpPr>
              <p:spPr>
                <a:xfrm>
                  <a:off x="6572264" y="4786322"/>
                  <a:ext cx="381836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cs-CZ" b="1" dirty="0" smtClean="0">
                      <a:solidFill>
                        <a:srgbClr val="002060"/>
                      </a:solidFill>
                    </a:rPr>
                    <a:t>F₂</a:t>
                  </a:r>
                  <a:endParaRPr lang="cs-CZ" b="1" dirty="0"/>
                </a:p>
              </p:txBody>
            </p:sp>
          </p:grpSp>
        </p:grpSp>
        <p:sp>
          <p:nvSpPr>
            <p:cNvPr id="17" name="Obdélník 16"/>
            <p:cNvSpPr/>
            <p:nvPr/>
          </p:nvSpPr>
          <p:spPr>
            <a:xfrm>
              <a:off x="5357818" y="4071942"/>
              <a:ext cx="38023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2060"/>
                  </a:solidFill>
                </a:rPr>
                <a:t>a₂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Moment síly              otáčí pákou v jednom směru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(v tomto případě ve směru hodinových ručiček). Moment síly              otáčí pákou v opačném směru.</a:t>
            </a:r>
            <a:endParaRPr lang="cs-CZ" sz="2800" dirty="0">
              <a:solidFill>
                <a:srgbClr val="00206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928794" y="642918"/>
            <a:ext cx="4874414" cy="1428760"/>
            <a:chOff x="2071670" y="4071942"/>
            <a:chExt cx="4874414" cy="1428760"/>
          </a:xfrm>
        </p:grpSpPr>
        <p:sp>
          <p:nvSpPr>
            <p:cNvPr id="5" name="Obdélník 4"/>
            <p:cNvSpPr/>
            <p:nvPr/>
          </p:nvSpPr>
          <p:spPr>
            <a:xfrm>
              <a:off x="3214678" y="4071942"/>
              <a:ext cx="36901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a₁</a:t>
              </a:r>
              <a:endParaRPr lang="cs-CZ" dirty="0"/>
            </a:p>
          </p:txBody>
        </p:sp>
        <p:grpSp>
          <p:nvGrpSpPr>
            <p:cNvPr id="6" name="Skupina 24"/>
            <p:cNvGrpSpPr/>
            <p:nvPr/>
          </p:nvGrpSpPr>
          <p:grpSpPr>
            <a:xfrm>
              <a:off x="2071670" y="4429132"/>
              <a:ext cx="4874414" cy="1071570"/>
              <a:chOff x="2071670" y="4429132"/>
              <a:chExt cx="4874414" cy="1071570"/>
            </a:xfrm>
          </p:grpSpPr>
          <p:sp>
            <p:nvSpPr>
              <p:cNvPr id="8" name="Obdélník 7"/>
              <p:cNvSpPr/>
              <p:nvPr/>
            </p:nvSpPr>
            <p:spPr>
              <a:xfrm>
                <a:off x="2071670" y="4786322"/>
                <a:ext cx="37221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>
                    <a:solidFill>
                      <a:srgbClr val="002060"/>
                    </a:solidFill>
                  </a:rPr>
                  <a:t>F₁</a:t>
                </a:r>
                <a:endParaRPr lang="cs-CZ" dirty="0"/>
              </a:p>
            </p:txBody>
          </p:sp>
          <p:grpSp>
            <p:nvGrpSpPr>
              <p:cNvPr id="9" name="Skupina 23"/>
              <p:cNvGrpSpPr/>
              <p:nvPr/>
            </p:nvGrpSpPr>
            <p:grpSpPr>
              <a:xfrm>
                <a:off x="2643174" y="4429132"/>
                <a:ext cx="4302910" cy="1071570"/>
                <a:chOff x="2643174" y="4572008"/>
                <a:chExt cx="4302910" cy="1071570"/>
              </a:xfrm>
            </p:grpSpPr>
            <p:cxnSp>
              <p:nvCxnSpPr>
                <p:cNvPr id="10" name="Přímá spojovací čára 9"/>
                <p:cNvCxnSpPr/>
                <p:nvPr/>
              </p:nvCxnSpPr>
              <p:spPr>
                <a:xfrm flipV="1">
                  <a:off x="2714612" y="4572008"/>
                  <a:ext cx="3714776" cy="71438"/>
                </a:xfrm>
                <a:prstGeom prst="line">
                  <a:avLst/>
                </a:prstGeom>
                <a:ln w="50800"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1" name="Rovnoramenný trojúhelník 6"/>
                <p:cNvSpPr/>
                <p:nvPr/>
              </p:nvSpPr>
              <p:spPr>
                <a:xfrm>
                  <a:off x="4429124" y="4643446"/>
                  <a:ext cx="346324" cy="357190"/>
                </a:xfrm>
                <a:prstGeom prst="triangl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" name="Šipka dolů 11"/>
                <p:cNvSpPr/>
                <p:nvPr/>
              </p:nvSpPr>
              <p:spPr>
                <a:xfrm>
                  <a:off x="2643174" y="4643446"/>
                  <a:ext cx="142876" cy="1000132"/>
                </a:xfrm>
                <a:prstGeom prst="downArrow">
                  <a:avLst/>
                </a:prstGeom>
                <a:solidFill>
                  <a:srgbClr val="FFFFFF"/>
                </a:solidFill>
                <a:ln>
                  <a:solidFill>
                    <a:schemeClr val="accent1">
                      <a:lumMod val="1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" name="Šipka dolů 12"/>
                <p:cNvSpPr/>
                <p:nvPr/>
              </p:nvSpPr>
              <p:spPr>
                <a:xfrm>
                  <a:off x="6286512" y="4572008"/>
                  <a:ext cx="142876" cy="1000132"/>
                </a:xfrm>
                <a:prstGeom prst="downArrow">
                  <a:avLst/>
                </a:prstGeom>
                <a:solidFill>
                  <a:srgbClr val="FFFFFF"/>
                </a:solidFill>
                <a:ln>
                  <a:solidFill>
                    <a:schemeClr val="accent1">
                      <a:lumMod val="1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" name="Obdélník 13"/>
                <p:cNvSpPr/>
                <p:nvPr/>
              </p:nvSpPr>
              <p:spPr>
                <a:xfrm>
                  <a:off x="6572264" y="4786322"/>
                  <a:ext cx="373820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002060"/>
                      </a:solidFill>
                    </a:rPr>
                    <a:t>F₂</a:t>
                  </a:r>
                  <a:endParaRPr lang="cs-CZ" dirty="0"/>
                </a:p>
              </p:txBody>
            </p:sp>
          </p:grpSp>
        </p:grpSp>
        <p:sp>
          <p:nvSpPr>
            <p:cNvPr id="7" name="Obdélník 6"/>
            <p:cNvSpPr/>
            <p:nvPr/>
          </p:nvSpPr>
          <p:spPr>
            <a:xfrm>
              <a:off x="5357818" y="4071942"/>
              <a:ext cx="37061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a₂</a:t>
              </a:r>
              <a:endParaRPr lang="cs-CZ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1071538" y="4714884"/>
            <a:ext cx="7358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F₁. a₁ = M₁		 F₂ . a₂ = M₂	</a:t>
            </a:r>
            <a:r>
              <a:rPr lang="cs-CZ" b="1" dirty="0" smtClean="0">
                <a:solidFill>
                  <a:srgbClr val="002060"/>
                </a:solidFill>
              </a:rPr>
              <a:t>	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786050" y="2928934"/>
            <a:ext cx="11240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F₂ . a₂ 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2786050" y="3786190"/>
            <a:ext cx="10534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F₁. a₁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300000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300000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FFFF"/>
                </a:solidFill>
              </a:rPr>
              <a:t>Momentová věta – podmínka rovnováhy na páce.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2000240"/>
            <a:ext cx="7829576" cy="22145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Rovnováha na páce nastane, když moment síly, který otáčí pákou v jednom směru </a:t>
            </a:r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</a:rPr>
              <a:t>M₁</a:t>
            </a:r>
            <a:r>
              <a:rPr lang="cs-CZ" sz="3200" dirty="0" smtClean="0">
                <a:solidFill>
                  <a:srgbClr val="C00000"/>
                </a:solidFill>
              </a:rPr>
              <a:t> , se rovná momentu síly, který otáčí pákou </a:t>
            </a:r>
          </a:p>
          <a:p>
            <a:pPr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	v opačném směru- </a:t>
            </a:r>
            <a:r>
              <a:rPr lang="cs-CZ" sz="3200" dirty="0" smtClean="0">
                <a:solidFill>
                  <a:srgbClr val="06014B"/>
                </a:solidFill>
              </a:rPr>
              <a:t>M₂.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714612" y="4500570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6014B"/>
                </a:solidFill>
              </a:rPr>
              <a:t>M₁ = </a:t>
            </a:r>
            <a:r>
              <a:rPr lang="cs-CZ" sz="4000" b="1" dirty="0" err="1" smtClean="0">
                <a:solidFill>
                  <a:srgbClr val="06014B"/>
                </a:solidFill>
              </a:rPr>
              <a:t>M</a:t>
            </a:r>
            <a:r>
              <a:rPr lang="cs-CZ" sz="4000" b="1" dirty="0" smtClean="0">
                <a:solidFill>
                  <a:srgbClr val="06014B"/>
                </a:solidFill>
              </a:rPr>
              <a:t>₂</a:t>
            </a:r>
            <a:endParaRPr lang="cs-CZ" sz="4000" b="1" dirty="0">
              <a:solidFill>
                <a:srgbClr val="06014B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28794" y="528638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F₁. a₁ =  F₂ . a₂ </a:t>
            </a:r>
            <a:r>
              <a:rPr lang="cs-CZ" b="1" dirty="0" smtClean="0">
                <a:solidFill>
                  <a:srgbClr val="002060"/>
                </a:solidFill>
              </a:rPr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14282" y="214290"/>
            <a:ext cx="828680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0066"/>
                </a:solidFill>
              </a:rPr>
              <a:t>Vypočítej, jakou silou musíme zvedat těleso </a:t>
            </a:r>
          </a:p>
          <a:p>
            <a:r>
              <a:rPr lang="cs-CZ" sz="2800" b="1" dirty="0" smtClean="0">
                <a:solidFill>
                  <a:srgbClr val="000066"/>
                </a:solidFill>
              </a:rPr>
              <a:t>o hmotnosti 300 kg, když k jeho zvednutí použijeme jako páku třímetrovou tyč podepřenou 50 cm od konce, který zasuneme pod bednu.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2143116"/>
            <a:ext cx="8001056" cy="369332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FF"/>
                </a:solidFill>
              </a:rPr>
              <a:t>Řešení:</a:t>
            </a:r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6" name="Dvaatřiceticípá hvězda 5"/>
          <p:cNvSpPr/>
          <p:nvPr/>
        </p:nvSpPr>
        <p:spPr>
          <a:xfrm>
            <a:off x="7786710" y="0"/>
            <a:ext cx="1214446" cy="914400"/>
          </a:xfrm>
          <a:prstGeom prst="star32">
            <a:avLst/>
          </a:prstGeom>
          <a:solidFill>
            <a:schemeClr val="accent2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9037F"/>
                </a:solidFill>
              </a:rPr>
              <a:t>ÚLOHA </a:t>
            </a:r>
            <a:r>
              <a:rPr lang="cs-CZ" sz="2000" dirty="0" smtClean="0">
                <a:solidFill>
                  <a:srgbClr val="09037F"/>
                </a:solidFill>
              </a:rPr>
              <a:t>1</a:t>
            </a:r>
            <a:endParaRPr lang="cs-CZ" sz="2000" dirty="0">
              <a:solidFill>
                <a:srgbClr val="09037F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42844" y="2643182"/>
            <a:ext cx="8205815" cy="4214818"/>
            <a:chOff x="142844" y="2643182"/>
            <a:chExt cx="8205815" cy="4214818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42844" y="2643182"/>
              <a:ext cx="8205815" cy="42148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grpSp>
          <p:nvGrpSpPr>
            <p:cNvPr id="15" name="Skupina 14"/>
            <p:cNvGrpSpPr/>
            <p:nvPr/>
          </p:nvGrpSpPr>
          <p:grpSpPr>
            <a:xfrm>
              <a:off x="285720" y="2714620"/>
              <a:ext cx="3786214" cy="1380476"/>
              <a:chOff x="285720" y="2714620"/>
              <a:chExt cx="3786214" cy="1380476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2928926" y="3571876"/>
                <a:ext cx="35719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C8FE"/>
                    </a:solidFill>
                  </a:rPr>
                  <a:t>m</a:t>
                </a:r>
                <a:endParaRPr lang="cs-CZ" sz="2800" dirty="0">
                  <a:solidFill>
                    <a:srgbClr val="00C8FE"/>
                  </a:solidFill>
                </a:endParaRP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285720" y="2714620"/>
                <a:ext cx="21431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FFFF"/>
                    </a:solidFill>
                  </a:rPr>
                  <a:t>m</a:t>
                </a:r>
                <a:endParaRPr lang="cs-CZ" sz="2400" dirty="0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3714744" y="2928934"/>
                <a:ext cx="35719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8C3702"/>
                    </a:solidFill>
                  </a:rPr>
                  <a:t>m</a:t>
                </a:r>
                <a:endParaRPr lang="cs-CZ" sz="2400" dirty="0">
                  <a:solidFill>
                    <a:srgbClr val="8C3702"/>
                  </a:solidFill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14348" y="1928802"/>
            <a:ext cx="7858180" cy="2214578"/>
          </a:xfrm>
          <a:solidFill>
            <a:schemeClr val="tx2">
              <a:lumMod val="25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FFFF"/>
                </a:solidFill>
              </a:rPr>
              <a:t>V předešlém příkladu jsme působili na rameni, které bylo pětkrát větší než rameno tíhy a působili jsme tak silou pětkrát menší.</a:t>
            </a:r>
            <a:endParaRPr lang="cs-CZ" sz="3200" dirty="0">
              <a:solidFill>
                <a:srgbClr val="FFFF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71472" y="142852"/>
            <a:ext cx="8156448" cy="1500198"/>
          </a:xfrm>
        </p:spPr>
        <p:txBody>
          <a:bodyPr/>
          <a:lstStyle/>
          <a:p>
            <a:r>
              <a:rPr lang="cs-CZ" sz="3200" dirty="0" smtClean="0">
                <a:solidFill>
                  <a:srgbClr val="FFFFFF"/>
                </a:solidFill>
              </a:rPr>
              <a:t>Pomocí páky můžeme působit větší silou, než jakou jsme schopni bez ní vyvinout.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rot="20977010">
            <a:off x="1071538" y="4429132"/>
            <a:ext cx="72866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Kolikrát je větší rameno, na kterém působíme silou, než je rameno druhé síly, tolikrát menší silou působíme.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428868"/>
            <a:ext cx="3357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10000"/>
                  </a:schemeClr>
                </a:solidFill>
              </a:rPr>
              <a:t>Páka může být </a:t>
            </a:r>
            <a:r>
              <a:rPr lang="cs-CZ" sz="2000" b="1" u="sng" dirty="0" smtClean="0">
                <a:solidFill>
                  <a:schemeClr val="accent1">
                    <a:lumMod val="10000"/>
                  </a:schemeClr>
                </a:solidFill>
              </a:rPr>
              <a:t>dvojzvratná</a:t>
            </a:r>
            <a:r>
              <a:rPr lang="cs-CZ" sz="2000" b="1" dirty="0" smtClean="0">
                <a:solidFill>
                  <a:schemeClr val="accent1">
                    <a:lumMod val="10000"/>
                  </a:schemeClr>
                </a:solidFill>
              </a:rPr>
              <a:t>.</a:t>
            </a:r>
          </a:p>
          <a:p>
            <a:r>
              <a:rPr lang="cs-CZ" sz="2000" dirty="0" smtClean="0">
                <a:solidFill>
                  <a:schemeClr val="accent1">
                    <a:lumMod val="10000"/>
                  </a:schemeClr>
                </a:solidFill>
              </a:rPr>
              <a:t>Síly působí na různých stranách od osy otáčení. </a:t>
            </a:r>
          </a:p>
          <a:p>
            <a:r>
              <a:rPr lang="cs-CZ" sz="2000" dirty="0" smtClean="0">
                <a:solidFill>
                  <a:schemeClr val="accent1">
                    <a:lumMod val="10000"/>
                  </a:schemeClr>
                </a:solidFill>
              </a:rPr>
              <a:t>(Zvedák.)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44" y="500042"/>
            <a:ext cx="34290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10000"/>
                  </a:schemeClr>
                </a:solidFill>
              </a:rPr>
              <a:t>Páka může být </a:t>
            </a:r>
            <a:r>
              <a:rPr lang="cs-CZ" sz="2000" b="1" u="sng" dirty="0" smtClean="0">
                <a:solidFill>
                  <a:schemeClr val="accent1">
                    <a:lumMod val="10000"/>
                  </a:schemeClr>
                </a:solidFill>
              </a:rPr>
              <a:t>jednozvratná</a:t>
            </a:r>
            <a:r>
              <a:rPr lang="cs-CZ" sz="2000" b="1" dirty="0" smtClean="0">
                <a:solidFill>
                  <a:schemeClr val="accent1">
                    <a:lumMod val="10000"/>
                  </a:schemeClr>
                </a:solidFill>
              </a:rPr>
              <a:t>.</a:t>
            </a:r>
          </a:p>
          <a:p>
            <a:r>
              <a:rPr lang="cs-CZ" sz="2000" dirty="0" smtClean="0">
                <a:solidFill>
                  <a:schemeClr val="accent1">
                    <a:lumMod val="10000"/>
                  </a:schemeClr>
                </a:solidFill>
              </a:rPr>
              <a:t>Obě síly působí na stejné straně od osy otáčení. </a:t>
            </a:r>
          </a:p>
          <a:p>
            <a:r>
              <a:rPr lang="cs-CZ" sz="2000" dirty="0" smtClean="0">
                <a:solidFill>
                  <a:schemeClr val="accent1">
                    <a:lumMod val="10000"/>
                  </a:schemeClr>
                </a:solidFill>
              </a:rPr>
              <a:t>(Kolečko.)</a:t>
            </a:r>
            <a:endParaRPr lang="cs-CZ" sz="2000" dirty="0">
              <a:solidFill>
                <a:schemeClr val="accent1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4429132"/>
            <a:ext cx="335758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10000"/>
                  </a:schemeClr>
                </a:solidFill>
              </a:rPr>
              <a:t>Páka může být </a:t>
            </a:r>
            <a:r>
              <a:rPr lang="cs-CZ" sz="2000" b="1" u="sng" dirty="0" smtClean="0">
                <a:solidFill>
                  <a:schemeClr val="accent1">
                    <a:lumMod val="10000"/>
                  </a:schemeClr>
                </a:solidFill>
              </a:rPr>
              <a:t>rovnoramenná</a:t>
            </a:r>
            <a:r>
              <a:rPr lang="cs-CZ" sz="2000" b="1" dirty="0" smtClean="0">
                <a:solidFill>
                  <a:schemeClr val="accent1">
                    <a:lumMod val="10000"/>
                  </a:schemeClr>
                </a:solidFill>
              </a:rPr>
              <a:t>.</a:t>
            </a:r>
          </a:p>
          <a:p>
            <a:r>
              <a:rPr lang="cs-CZ" sz="2000" dirty="0" smtClean="0">
                <a:solidFill>
                  <a:schemeClr val="accent1">
                    <a:lumMod val="10000"/>
                  </a:schemeClr>
                </a:solidFill>
              </a:rPr>
              <a:t> Je to dvojzvratná páka, u které obě síly působí ve stejné vzdálenosti od osy otáčení (stejně velká ramena  a₁ = </a:t>
            </a:r>
            <a:r>
              <a:rPr lang="cs-CZ" sz="2000" dirty="0" err="1" smtClean="0">
                <a:solidFill>
                  <a:schemeClr val="accent1">
                    <a:lumMod val="10000"/>
                  </a:schemeClr>
                </a:solidFill>
              </a:rPr>
              <a:t>a</a:t>
            </a:r>
            <a:r>
              <a:rPr lang="cs-CZ" sz="2000" dirty="0" smtClean="0">
                <a:solidFill>
                  <a:schemeClr val="accent1">
                    <a:lumMod val="10000"/>
                  </a:schemeClr>
                </a:solidFill>
              </a:rPr>
              <a:t>₂).</a:t>
            </a:r>
          </a:p>
          <a:p>
            <a:r>
              <a:rPr lang="cs-CZ" sz="2000" dirty="0" smtClean="0">
                <a:solidFill>
                  <a:schemeClr val="accent1">
                    <a:lumMod val="10000"/>
                  </a:schemeClr>
                </a:solidFill>
              </a:rPr>
              <a:t>(Váhy.)</a:t>
            </a:r>
            <a:endParaRPr lang="cs-CZ" sz="2000" dirty="0">
              <a:solidFill>
                <a:schemeClr val="accent1">
                  <a:lumMod val="10000"/>
                </a:schemeClr>
              </a:solidFill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4286248" y="2928934"/>
            <a:ext cx="4676762" cy="1369464"/>
            <a:chOff x="4269586" y="2928934"/>
            <a:chExt cx="4676762" cy="1369464"/>
          </a:xfrm>
        </p:grpSpPr>
        <p:sp>
          <p:nvSpPr>
            <p:cNvPr id="9" name="Obdélník 8"/>
            <p:cNvSpPr/>
            <p:nvPr/>
          </p:nvSpPr>
          <p:spPr>
            <a:xfrm>
              <a:off x="4269586" y="3929066"/>
              <a:ext cx="37221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F₁</a:t>
              </a: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4714876" y="3071810"/>
              <a:ext cx="36901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a₁</a:t>
              </a:r>
              <a:endParaRPr lang="cs-CZ" dirty="0"/>
            </a:p>
          </p:txBody>
        </p:sp>
        <p:cxnSp>
          <p:nvCxnSpPr>
            <p:cNvPr id="11" name="Přímá spojovací čára 10"/>
            <p:cNvCxnSpPr/>
            <p:nvPr/>
          </p:nvCxnSpPr>
          <p:spPr>
            <a:xfrm flipV="1">
              <a:off x="4714876" y="2928934"/>
              <a:ext cx="3714776" cy="71438"/>
            </a:xfrm>
            <a:prstGeom prst="line">
              <a:avLst/>
            </a:prstGeom>
            <a:ln w="5080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ovnoramenný trojúhelník 6"/>
            <p:cNvSpPr/>
            <p:nvPr/>
          </p:nvSpPr>
          <p:spPr>
            <a:xfrm>
              <a:off x="5643570" y="3000372"/>
              <a:ext cx="346324" cy="357190"/>
            </a:xfrm>
            <a:prstGeom prst="triangle">
              <a:avLst/>
            </a:prstGeom>
            <a:solidFill>
              <a:schemeClr val="accent1">
                <a:lumMod val="25000"/>
              </a:schemeClr>
            </a:solidFill>
            <a:ln>
              <a:solidFill>
                <a:schemeClr val="accent1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Šipka dolů 12"/>
            <p:cNvSpPr/>
            <p:nvPr/>
          </p:nvSpPr>
          <p:spPr>
            <a:xfrm>
              <a:off x="4643438" y="3000372"/>
              <a:ext cx="142876" cy="1000132"/>
            </a:xfrm>
            <a:prstGeom prst="downArrow">
              <a:avLst/>
            </a:prstGeom>
            <a:solidFill>
              <a:srgbClr val="FFFFFF"/>
            </a:solidFill>
            <a:ln>
              <a:solidFill>
                <a:schemeClr val="accent1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Šipka dolů 13"/>
            <p:cNvSpPr/>
            <p:nvPr/>
          </p:nvSpPr>
          <p:spPr>
            <a:xfrm>
              <a:off x="8286776" y="2928934"/>
              <a:ext cx="142876" cy="1000132"/>
            </a:xfrm>
            <a:prstGeom prst="downArrow">
              <a:avLst/>
            </a:prstGeom>
            <a:solidFill>
              <a:srgbClr val="FFFFFF"/>
            </a:solidFill>
            <a:ln>
              <a:solidFill>
                <a:schemeClr val="accent1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8572528" y="3143248"/>
              <a:ext cx="37382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F₂</a:t>
              </a:r>
              <a:endParaRPr lang="cs-CZ" dirty="0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6858016" y="3071810"/>
              <a:ext cx="37061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a₂</a:t>
              </a:r>
              <a:endParaRPr lang="cs-CZ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4071934" y="5143512"/>
            <a:ext cx="4874414" cy="1428760"/>
            <a:chOff x="4071934" y="5143512"/>
            <a:chExt cx="4874414" cy="1428760"/>
          </a:xfrm>
        </p:grpSpPr>
        <p:sp>
          <p:nvSpPr>
            <p:cNvPr id="28" name="Obdélník 27"/>
            <p:cNvSpPr/>
            <p:nvPr/>
          </p:nvSpPr>
          <p:spPr>
            <a:xfrm>
              <a:off x="5214942" y="5143512"/>
              <a:ext cx="36901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a₁</a:t>
              </a:r>
              <a:endParaRPr lang="cs-CZ" dirty="0"/>
            </a:p>
          </p:txBody>
        </p:sp>
        <p:grpSp>
          <p:nvGrpSpPr>
            <p:cNvPr id="29" name="Skupina 24"/>
            <p:cNvGrpSpPr/>
            <p:nvPr/>
          </p:nvGrpSpPr>
          <p:grpSpPr>
            <a:xfrm>
              <a:off x="4071934" y="5500702"/>
              <a:ext cx="4874414" cy="1071570"/>
              <a:chOff x="2071670" y="4429132"/>
              <a:chExt cx="4874414" cy="1071570"/>
            </a:xfrm>
          </p:grpSpPr>
          <p:sp>
            <p:nvSpPr>
              <p:cNvPr id="31" name="Obdélník 30"/>
              <p:cNvSpPr/>
              <p:nvPr/>
            </p:nvSpPr>
            <p:spPr>
              <a:xfrm>
                <a:off x="2071670" y="4786322"/>
                <a:ext cx="37221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>
                    <a:solidFill>
                      <a:srgbClr val="002060"/>
                    </a:solidFill>
                  </a:rPr>
                  <a:t>F₁</a:t>
                </a:r>
                <a:endParaRPr lang="cs-CZ" dirty="0"/>
              </a:p>
            </p:txBody>
          </p:sp>
          <p:grpSp>
            <p:nvGrpSpPr>
              <p:cNvPr id="32" name="Skupina 23"/>
              <p:cNvGrpSpPr/>
              <p:nvPr/>
            </p:nvGrpSpPr>
            <p:grpSpPr>
              <a:xfrm>
                <a:off x="2643174" y="4429132"/>
                <a:ext cx="4302910" cy="1071570"/>
                <a:chOff x="2643174" y="4572008"/>
                <a:chExt cx="4302910" cy="1071570"/>
              </a:xfrm>
            </p:grpSpPr>
            <p:cxnSp>
              <p:nvCxnSpPr>
                <p:cNvPr id="33" name="Přímá spojovací čára 32"/>
                <p:cNvCxnSpPr/>
                <p:nvPr/>
              </p:nvCxnSpPr>
              <p:spPr>
                <a:xfrm flipV="1">
                  <a:off x="2714612" y="4572008"/>
                  <a:ext cx="3714776" cy="71438"/>
                </a:xfrm>
                <a:prstGeom prst="line">
                  <a:avLst/>
                </a:prstGeom>
                <a:ln w="50800"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4" name="Rovnoramenný trojúhelník 6"/>
                <p:cNvSpPr/>
                <p:nvPr/>
              </p:nvSpPr>
              <p:spPr>
                <a:xfrm>
                  <a:off x="4429124" y="4643446"/>
                  <a:ext cx="346324" cy="357190"/>
                </a:xfrm>
                <a:prstGeom prst="triangl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Šipka dolů 34"/>
                <p:cNvSpPr/>
                <p:nvPr/>
              </p:nvSpPr>
              <p:spPr>
                <a:xfrm>
                  <a:off x="2643174" y="4643446"/>
                  <a:ext cx="142876" cy="1000132"/>
                </a:xfrm>
                <a:prstGeom prst="downArrow">
                  <a:avLst/>
                </a:prstGeom>
                <a:solidFill>
                  <a:srgbClr val="FFFFFF"/>
                </a:solidFill>
                <a:ln>
                  <a:solidFill>
                    <a:schemeClr val="accent1">
                      <a:lumMod val="1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Šipka dolů 35"/>
                <p:cNvSpPr/>
                <p:nvPr/>
              </p:nvSpPr>
              <p:spPr>
                <a:xfrm>
                  <a:off x="6286512" y="4572008"/>
                  <a:ext cx="142876" cy="1000132"/>
                </a:xfrm>
                <a:prstGeom prst="downArrow">
                  <a:avLst/>
                </a:prstGeom>
                <a:solidFill>
                  <a:srgbClr val="FFFFFF"/>
                </a:solidFill>
                <a:ln>
                  <a:solidFill>
                    <a:schemeClr val="accent1">
                      <a:lumMod val="1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Obdélník 36"/>
                <p:cNvSpPr/>
                <p:nvPr/>
              </p:nvSpPr>
              <p:spPr>
                <a:xfrm>
                  <a:off x="6572264" y="4786322"/>
                  <a:ext cx="373820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002060"/>
                      </a:solidFill>
                    </a:rPr>
                    <a:t>F₂</a:t>
                  </a:r>
                  <a:endParaRPr lang="cs-CZ" dirty="0"/>
                </a:p>
              </p:txBody>
            </p:sp>
          </p:grpSp>
        </p:grpSp>
        <p:sp>
          <p:nvSpPr>
            <p:cNvPr id="30" name="Obdélník 29"/>
            <p:cNvSpPr/>
            <p:nvPr/>
          </p:nvSpPr>
          <p:spPr>
            <a:xfrm>
              <a:off x="7358082" y="5143512"/>
              <a:ext cx="37061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a₂</a:t>
              </a:r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786314" y="285728"/>
            <a:ext cx="3658366" cy="1857388"/>
            <a:chOff x="4786314" y="142852"/>
            <a:chExt cx="3658366" cy="1928826"/>
          </a:xfrm>
        </p:grpSpPr>
        <p:sp>
          <p:nvSpPr>
            <p:cNvPr id="17" name="Obdélník 16"/>
            <p:cNvSpPr/>
            <p:nvPr/>
          </p:nvSpPr>
          <p:spPr>
            <a:xfrm>
              <a:off x="6929454" y="1000108"/>
              <a:ext cx="36901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a₁</a:t>
              </a:r>
              <a:endParaRPr lang="cs-CZ" dirty="0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8072462" y="285728"/>
              <a:ext cx="37221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F₁</a:t>
              </a:r>
              <a:endParaRPr lang="cs-CZ" dirty="0"/>
            </a:p>
          </p:txBody>
        </p:sp>
        <p:sp>
          <p:nvSpPr>
            <p:cNvPr id="23" name="Rovnoramenný trojúhelník 6"/>
            <p:cNvSpPr/>
            <p:nvPr/>
          </p:nvSpPr>
          <p:spPr>
            <a:xfrm>
              <a:off x="4786314" y="1214422"/>
              <a:ext cx="346324" cy="357190"/>
            </a:xfrm>
            <a:prstGeom prst="triangle">
              <a:avLst/>
            </a:prstGeom>
            <a:solidFill>
              <a:schemeClr val="accent1">
                <a:lumMod val="1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Šipka dolů 23"/>
            <p:cNvSpPr/>
            <p:nvPr/>
          </p:nvSpPr>
          <p:spPr>
            <a:xfrm flipV="1">
              <a:off x="7929586" y="142852"/>
              <a:ext cx="142876" cy="642942"/>
            </a:xfrm>
            <a:prstGeom prst="downArrow">
              <a:avLst/>
            </a:prstGeom>
            <a:solidFill>
              <a:srgbClr val="FFFFFF"/>
            </a:solidFill>
            <a:ln>
              <a:solidFill>
                <a:schemeClr val="accent1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Šipka dolů 24"/>
            <p:cNvSpPr/>
            <p:nvPr/>
          </p:nvSpPr>
          <p:spPr>
            <a:xfrm>
              <a:off x="5929322" y="1071546"/>
              <a:ext cx="142876" cy="1000132"/>
            </a:xfrm>
            <a:prstGeom prst="downArrow">
              <a:avLst/>
            </a:prstGeom>
            <a:solidFill>
              <a:srgbClr val="FFFFFF"/>
            </a:solidFill>
            <a:ln>
              <a:solidFill>
                <a:schemeClr val="accent1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6072198" y="1357298"/>
              <a:ext cx="37382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F₂</a:t>
              </a:r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5357818" y="642918"/>
              <a:ext cx="37061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002060"/>
                  </a:solidFill>
                </a:rPr>
                <a:t>a₂</a:t>
              </a:r>
              <a:endParaRPr lang="cs-CZ" dirty="0"/>
            </a:p>
          </p:txBody>
        </p:sp>
        <p:cxnSp>
          <p:nvCxnSpPr>
            <p:cNvPr id="51" name="Přímá spojovací čára 50"/>
            <p:cNvCxnSpPr>
              <a:stCxn id="23" idx="0"/>
              <a:endCxn id="24" idx="0"/>
            </p:cNvCxnSpPr>
            <p:nvPr/>
          </p:nvCxnSpPr>
          <p:spPr>
            <a:xfrm rot="5400000" flipH="1" flipV="1">
              <a:off x="6265936" y="-520666"/>
              <a:ext cx="428628" cy="3041548"/>
            </a:xfrm>
            <a:prstGeom prst="line">
              <a:avLst/>
            </a:prstGeom>
            <a:ln w="5080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14290"/>
            <a:ext cx="5857916" cy="40011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80000"/>
                </a:solidFill>
              </a:rPr>
              <a:t>Přiřaď  čarou páku a příslušný předmět ( předměty)</a:t>
            </a:r>
            <a:endParaRPr lang="cs-CZ" sz="2000" dirty="0">
              <a:solidFill>
                <a:srgbClr val="08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5720" y="928670"/>
            <a:ext cx="242889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u="sng" dirty="0" smtClean="0">
                <a:solidFill>
                  <a:schemeClr val="accent1">
                    <a:lumMod val="10000"/>
                  </a:schemeClr>
                </a:solidFill>
              </a:rPr>
              <a:t>Jednozvratná páka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428596" y="3929066"/>
            <a:ext cx="212750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u="sng" dirty="0" smtClean="0">
                <a:solidFill>
                  <a:schemeClr val="accent1">
                    <a:lumMod val="10000"/>
                  </a:schemeClr>
                </a:solidFill>
              </a:rPr>
              <a:t>Dvojzvratná páka</a:t>
            </a:r>
            <a:endParaRPr lang="cs-CZ" sz="2000" dirty="0"/>
          </a:p>
        </p:txBody>
      </p:sp>
      <p:pic>
        <p:nvPicPr>
          <p:cNvPr id="5" name="Picture 6" descr="C:\Documents and Settings\Fujitsu-Siemens\Local Settings\Temporary Internet Files\Content.IE5\TE53VWRL\MP9003157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5715016"/>
            <a:ext cx="1201761" cy="857256"/>
          </a:xfrm>
          <a:prstGeom prst="rect">
            <a:avLst/>
          </a:prstGeom>
          <a:noFill/>
        </p:spPr>
      </p:pic>
      <p:pic>
        <p:nvPicPr>
          <p:cNvPr id="6" name="Picture 2" descr="C:\Documents and Settings\Fujitsu-Siemens\Local Settings\Temporary Internet Files\Content.IE5\D860FD82\MP9004304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142852"/>
            <a:ext cx="1214446" cy="809631"/>
          </a:xfrm>
          <a:prstGeom prst="rect">
            <a:avLst/>
          </a:prstGeom>
          <a:noFill/>
        </p:spPr>
      </p:pic>
      <p:pic>
        <p:nvPicPr>
          <p:cNvPr id="8" name="Picture 9" descr="C:\Documents and Settings\Fujitsu-Siemens\Local Settings\Temporary Internet Files\Content.IE5\Y74ZVIME\MP9003155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1071546"/>
            <a:ext cx="1214446" cy="809631"/>
          </a:xfrm>
          <a:prstGeom prst="rect">
            <a:avLst/>
          </a:prstGeom>
          <a:noFill/>
        </p:spPr>
      </p:pic>
      <p:pic>
        <p:nvPicPr>
          <p:cNvPr id="9" name="Picture 8" descr="C:\Documents and Settings\Fujitsu-Siemens\Local Settings\Temporary Internet Files\Content.IE5\Y74ZVIME\MP90038667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15140" y="3857628"/>
            <a:ext cx="1214446" cy="857256"/>
          </a:xfrm>
          <a:prstGeom prst="rect">
            <a:avLst/>
          </a:prstGeom>
          <a:noFill/>
        </p:spPr>
      </p:pic>
      <p:pic>
        <p:nvPicPr>
          <p:cNvPr id="20482" name="Picture 2" descr="C:\Documents and Settings\Fujitsu-Siemens\Local Settings\Temporary Internet Files\Content.IE5\0XFM5EJ2\MC90034030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16200000">
            <a:off x="6927792" y="2716282"/>
            <a:ext cx="789143" cy="1214446"/>
          </a:xfrm>
          <a:prstGeom prst="rect">
            <a:avLst/>
          </a:prstGeom>
          <a:solidFill>
            <a:schemeClr val="bg1">
              <a:lumMod val="20000"/>
              <a:lumOff val="80000"/>
            </a:schemeClr>
          </a:solidFill>
        </p:spPr>
      </p:pic>
      <p:pic>
        <p:nvPicPr>
          <p:cNvPr id="11" name="Picture 2" descr="C:\Documents and Settings\Fujitsu-Siemens\Local Settings\Temporary Internet Files\Content.IE5\LT0ZIT0F\MP90017542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15140" y="4786322"/>
            <a:ext cx="1214446" cy="815703"/>
          </a:xfrm>
          <a:prstGeom prst="rect">
            <a:avLst/>
          </a:prstGeom>
          <a:noFill/>
        </p:spPr>
      </p:pic>
      <p:pic>
        <p:nvPicPr>
          <p:cNvPr id="20483" name="Picture 3" descr="C:\Documents and Settings\Fujitsu-Siemens\Local Settings\Temporary Internet Files\Content.IE5\XWPUYXUL\MC90035397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15140" y="1928802"/>
            <a:ext cx="1214446" cy="928694"/>
          </a:xfrm>
          <a:prstGeom prst="rect">
            <a:avLst/>
          </a:prstGeom>
          <a:noFill/>
        </p:spPr>
      </p:pic>
      <p:cxnSp>
        <p:nvCxnSpPr>
          <p:cNvPr id="13" name="Přímá spojovací čára 12"/>
          <p:cNvCxnSpPr/>
          <p:nvPr/>
        </p:nvCxnSpPr>
        <p:spPr>
          <a:xfrm rot="16200000" flipH="1">
            <a:off x="2250265" y="1607331"/>
            <a:ext cx="4714908" cy="4071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2643174" y="785794"/>
            <a:ext cx="3857652" cy="42862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2643174" y="1571612"/>
            <a:ext cx="3857652" cy="2428892"/>
          </a:xfrm>
          <a:prstGeom prst="line">
            <a:avLst/>
          </a:prstGeom>
          <a:ln w="38100">
            <a:solidFill>
              <a:schemeClr val="accent1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2643174" y="2571744"/>
            <a:ext cx="3786214" cy="1500198"/>
          </a:xfrm>
          <a:prstGeom prst="line">
            <a:avLst/>
          </a:prstGeom>
          <a:ln w="38100">
            <a:solidFill>
              <a:schemeClr val="accent1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2643174" y="3571876"/>
            <a:ext cx="3929090" cy="500066"/>
          </a:xfrm>
          <a:prstGeom prst="line">
            <a:avLst/>
          </a:prstGeom>
          <a:ln w="38100">
            <a:solidFill>
              <a:schemeClr val="accent1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643174" y="4214818"/>
            <a:ext cx="3786214" cy="214314"/>
          </a:xfrm>
          <a:prstGeom prst="line">
            <a:avLst/>
          </a:prstGeom>
          <a:ln w="38100">
            <a:solidFill>
              <a:schemeClr val="accent1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643174" y="4286256"/>
            <a:ext cx="3929090" cy="857256"/>
          </a:xfrm>
          <a:prstGeom prst="line">
            <a:avLst/>
          </a:prstGeom>
          <a:ln w="38100">
            <a:solidFill>
              <a:schemeClr val="accent1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Dvaatřiceticípá hvězda 38"/>
          <p:cNvSpPr/>
          <p:nvPr/>
        </p:nvSpPr>
        <p:spPr>
          <a:xfrm>
            <a:off x="7929554" y="214290"/>
            <a:ext cx="1214446" cy="914400"/>
          </a:xfrm>
          <a:prstGeom prst="star32">
            <a:avLst/>
          </a:prstGeom>
          <a:solidFill>
            <a:schemeClr val="accent2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9037F"/>
                </a:solidFill>
              </a:rPr>
              <a:t>ÚLOHA 2</a:t>
            </a:r>
            <a:endParaRPr lang="cs-CZ" sz="2000" dirty="0">
              <a:solidFill>
                <a:srgbClr val="09037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2059680"/>
          </a:xfrm>
          <a:solidFill>
            <a:schemeClr val="accent1">
              <a:lumMod val="25000"/>
            </a:schemeClr>
          </a:solidFill>
        </p:spPr>
        <p:txBody>
          <a:bodyPr/>
          <a:lstStyle/>
          <a:p>
            <a:r>
              <a:rPr lang="cs-CZ" dirty="0" smtClean="0"/>
              <a:t>Vyjmenuj alespoň tři další předměty, které jsou využitím páky.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285852" y="2928934"/>
          <a:ext cx="6310314" cy="2054864"/>
        </p:xfrm>
        <a:graphic>
          <a:graphicData uri="http://schemas.openxmlformats.org/drawingml/2006/table">
            <a:tbl>
              <a:tblPr firstRow="1" bandRow="1">
                <a:tableStyleId>{793D81CF-94F2-401A-BA57-92F5A7B2D0C5}</a:tableStyleId>
              </a:tblPr>
              <a:tblGrid>
                <a:gridCol w="6310314"/>
              </a:tblGrid>
              <a:tr h="51371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9037F"/>
                          </a:solidFill>
                        </a:rPr>
                        <a:t>Sochor</a:t>
                      </a:r>
                      <a:endParaRPr lang="cs-CZ" sz="2400" dirty="0">
                        <a:solidFill>
                          <a:srgbClr val="09037F"/>
                        </a:solidFill>
                      </a:endParaRPr>
                    </a:p>
                  </a:txBody>
                  <a:tcPr/>
                </a:tc>
              </a:tr>
              <a:tr h="51371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9037F"/>
                          </a:solidFill>
                        </a:rPr>
                        <a:t>Lžíce</a:t>
                      </a:r>
                      <a:endParaRPr lang="cs-CZ" sz="2400" b="1" dirty="0">
                        <a:solidFill>
                          <a:srgbClr val="09037F"/>
                        </a:solidFill>
                      </a:endParaRPr>
                    </a:p>
                  </a:txBody>
                  <a:tcPr/>
                </a:tc>
              </a:tr>
              <a:tr h="51371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9037F"/>
                          </a:solidFill>
                        </a:rPr>
                        <a:t>Hokejka</a:t>
                      </a:r>
                      <a:endParaRPr lang="cs-CZ" sz="2400" b="1" dirty="0">
                        <a:solidFill>
                          <a:srgbClr val="09037F"/>
                        </a:solidFill>
                      </a:endParaRPr>
                    </a:p>
                  </a:txBody>
                  <a:tcPr/>
                </a:tc>
              </a:tr>
              <a:tr h="51371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9037F"/>
                          </a:solidFill>
                        </a:rPr>
                        <a:t>Veslo</a:t>
                      </a:r>
                      <a:endParaRPr lang="cs-CZ" sz="2400" b="1" dirty="0">
                        <a:solidFill>
                          <a:srgbClr val="09037F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Dvaatřiceticípá hvězda 3"/>
          <p:cNvSpPr/>
          <p:nvPr/>
        </p:nvSpPr>
        <p:spPr>
          <a:xfrm>
            <a:off x="6929454" y="5286388"/>
            <a:ext cx="1214446" cy="914400"/>
          </a:xfrm>
          <a:prstGeom prst="star32">
            <a:avLst/>
          </a:prstGeom>
          <a:solidFill>
            <a:schemeClr val="accent2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9037F"/>
                </a:solidFill>
              </a:rPr>
              <a:t>ÚLOHA 3</a:t>
            </a:r>
            <a:endParaRPr lang="cs-CZ" sz="2000" dirty="0">
              <a:solidFill>
                <a:srgbClr val="09037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642918"/>
            <a:ext cx="72152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11013D"/>
                </a:solidFill>
              </a:rPr>
              <a:t>Na trakaři jsou naloženy ve vzdálenosti 40 cm od osy tři pytle každý o hmotnosti 40 kg. Uveze trakař člověk, který drží trakař ve vzdálenosti 180 cm a dokáže vyvinout sílu 300 N?</a:t>
            </a:r>
            <a:endParaRPr lang="cs-CZ" sz="2400" dirty="0">
              <a:solidFill>
                <a:srgbClr val="11013D"/>
              </a:solidFill>
            </a:endParaRPr>
          </a:p>
        </p:txBody>
      </p:sp>
      <p:pic>
        <p:nvPicPr>
          <p:cNvPr id="21506" name="Picture 2" descr="C:\Documents and Settings\Fujitsu-Siemens\Local Settings\Temporary Internet Files\Content.IE5\ZTWOT8DJ\MC90001683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829420">
            <a:off x="6057642" y="1647281"/>
            <a:ext cx="2123237" cy="1393546"/>
          </a:xfrm>
          <a:prstGeom prst="rect">
            <a:avLst/>
          </a:prstGeom>
          <a:noFill/>
        </p:spPr>
      </p:pic>
      <p:pic>
        <p:nvPicPr>
          <p:cNvPr id="21514" name="Picture 10" descr="C:\Documents and Settings\Fujitsu-Siemens\Local Settings\Temporary Internet Files\Content.IE5\ZTWOT8DJ\MC90023215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4286256"/>
            <a:ext cx="1812202" cy="221357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857224" y="3500438"/>
            <a:ext cx="72866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10000"/>
                  </a:schemeClr>
                </a:solidFill>
              </a:rPr>
              <a:t>Houpačku tvoří čtyřmetrové prkno podepřené uprostřed. Na jednom konci sedí chlapec, který má hmotnost  54 kg. Kam si sedne druhé dítě o hmotnosti 60 kg, aby byli  vyvážení?</a:t>
            </a:r>
            <a:endParaRPr lang="cs-CZ" sz="2400" dirty="0">
              <a:solidFill>
                <a:schemeClr val="accent1">
                  <a:lumMod val="1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00100" y="2214554"/>
            <a:ext cx="4286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Člověk trakař uveze. Ke zvednutí trakaře je potřebná síla přibližně 267 N.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0100" y="5357826"/>
            <a:ext cx="35004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Druhé dítě si sedne do vzdálenosti 1,8 m od středu.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7786710" y="0"/>
            <a:ext cx="1214446" cy="914400"/>
          </a:xfrm>
          <a:prstGeom prst="star32">
            <a:avLst/>
          </a:prstGeom>
          <a:solidFill>
            <a:schemeClr val="accent2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9037F"/>
                </a:solidFill>
              </a:rPr>
              <a:t>ÚLOHA 4</a:t>
            </a:r>
            <a:endParaRPr lang="cs-CZ" sz="2000" dirty="0">
              <a:solidFill>
                <a:srgbClr val="09037F"/>
              </a:solidFill>
            </a:endParaRPr>
          </a:p>
        </p:txBody>
      </p:sp>
      <p:sp>
        <p:nvSpPr>
          <p:cNvPr id="9" name="Dvaatřiceticípá hvězda 8"/>
          <p:cNvSpPr/>
          <p:nvPr/>
        </p:nvSpPr>
        <p:spPr>
          <a:xfrm>
            <a:off x="7786710" y="3214686"/>
            <a:ext cx="1214446" cy="914400"/>
          </a:xfrm>
          <a:prstGeom prst="star32">
            <a:avLst/>
          </a:prstGeom>
          <a:solidFill>
            <a:schemeClr val="accent2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9037F"/>
                </a:solidFill>
              </a:rPr>
              <a:t>ÚLOHA 5</a:t>
            </a:r>
            <a:endParaRPr lang="cs-CZ" sz="2000" dirty="0">
              <a:solidFill>
                <a:srgbClr val="09037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Skupina 28"/>
          <p:cNvGrpSpPr/>
          <p:nvPr/>
        </p:nvGrpSpPr>
        <p:grpSpPr>
          <a:xfrm>
            <a:off x="7000892" y="2000240"/>
            <a:ext cx="1857388" cy="1571636"/>
            <a:chOff x="4643438" y="3571876"/>
            <a:chExt cx="2143140" cy="2000264"/>
          </a:xfrm>
        </p:grpSpPr>
        <p:sp>
          <p:nvSpPr>
            <p:cNvPr id="15" name="Dvaatřiceticípá hvězda 14"/>
            <p:cNvSpPr/>
            <p:nvPr/>
          </p:nvSpPr>
          <p:spPr>
            <a:xfrm>
              <a:off x="4643438" y="3571876"/>
              <a:ext cx="2143140" cy="2000264"/>
            </a:xfrm>
            <a:prstGeom prst="star32">
              <a:avLst/>
            </a:prstGeom>
            <a:solidFill>
              <a:schemeClr val="accent2"/>
            </a:solidFill>
            <a:ln>
              <a:solidFill>
                <a:schemeClr val="tx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09037F"/>
                  </a:solidFill>
                </a:rPr>
                <a:t>ÚLOHA 5</a:t>
              </a:r>
              <a:endParaRPr lang="cs-CZ" sz="2000" dirty="0">
                <a:solidFill>
                  <a:srgbClr val="09037F"/>
                </a:solidFill>
              </a:endParaRPr>
            </a:p>
          </p:txBody>
        </p:sp>
        <p:pic>
          <p:nvPicPr>
            <p:cNvPr id="1030" name="Picture 6" descr="C:\Documents and Settings\Fujitsu-Siemens\Local Settings\Temporary Internet Files\Content.IE5\8TTNS1EQ\MC900434411[1].wmf"/>
            <p:cNvPicPr>
              <a:picLocks noChangeAspect="1" noChangeArrowheads="1"/>
            </p:cNvPicPr>
            <p:nvPr/>
          </p:nvPicPr>
          <p:blipFill>
            <a:blip r:embed="rId2">
              <a:duotone>
                <a:prstClr val="black"/>
                <a:schemeClr val="tx2">
                  <a:tint val="45000"/>
                  <a:satMod val="400000"/>
                </a:schemeClr>
              </a:duotone>
            </a:blip>
            <a:srcRect/>
            <a:stretch>
              <a:fillRect/>
            </a:stretch>
          </p:blipFill>
          <p:spPr bwMode="auto">
            <a:xfrm>
              <a:off x="5072066" y="3929066"/>
              <a:ext cx="1285884" cy="1446620"/>
            </a:xfrm>
            <a:prstGeom prst="rect">
              <a:avLst/>
            </a:prstGeom>
            <a:noFill/>
          </p:spPr>
        </p:pic>
      </p:grp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/>
          <a:srcRect r="1098"/>
          <a:stretch>
            <a:fillRect/>
          </a:stretch>
        </p:blipFill>
        <p:spPr bwMode="auto">
          <a:xfrm rot="2122789">
            <a:off x="4722254" y="425783"/>
            <a:ext cx="1607134" cy="1892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0" name="TextovéPole 29"/>
          <p:cNvSpPr txBox="1"/>
          <p:nvPr/>
        </p:nvSpPr>
        <p:spPr>
          <a:xfrm>
            <a:off x="0" y="0"/>
            <a:ext cx="47148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Automechanik s hmotností 80 kg si pro manipulaci s auty vyrobil ze zahnuté trubky zvedák. Jeho princip je vidět na obrázku. Kratší část, ta kterou vkládá pod auto, má délku</a:t>
            </a:r>
          </a:p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40 cm, delší, za kterou zvedá auto, má délku 2,5 m. Zvedne pomocí zvedáku auto s hmotností 1 tuny?</a:t>
            </a: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043" name="Picture 19" descr="C:\Documents and Settings\Fujitsu-Siemens\Local Settings\Temporary Internet Files\Content.IE5\8TTNS1EQ\MC900290856[1].wmf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b="10345"/>
          <a:stretch>
            <a:fillRect/>
          </a:stretch>
        </p:blipFill>
        <p:spPr bwMode="auto">
          <a:xfrm>
            <a:off x="7616784" y="0"/>
            <a:ext cx="1527216" cy="1785926"/>
          </a:xfrm>
          <a:prstGeom prst="rect">
            <a:avLst/>
          </a:prstGeom>
          <a:noFill/>
        </p:spPr>
      </p:pic>
      <p:grpSp>
        <p:nvGrpSpPr>
          <p:cNvPr id="41" name="Skupina 40"/>
          <p:cNvGrpSpPr/>
          <p:nvPr/>
        </p:nvGrpSpPr>
        <p:grpSpPr>
          <a:xfrm rot="21325626">
            <a:off x="6122911" y="957986"/>
            <a:ext cx="2593663" cy="1109954"/>
            <a:chOff x="5481961" y="1532312"/>
            <a:chExt cx="2761763" cy="1106293"/>
          </a:xfrm>
        </p:grpSpPr>
        <p:cxnSp>
          <p:nvCxnSpPr>
            <p:cNvPr id="7" name="Přímá spojovací čára 6"/>
            <p:cNvCxnSpPr/>
            <p:nvPr/>
          </p:nvCxnSpPr>
          <p:spPr>
            <a:xfrm rot="274374">
              <a:off x="5481961" y="2069721"/>
              <a:ext cx="754528" cy="474623"/>
            </a:xfrm>
            <a:prstGeom prst="line">
              <a:avLst/>
            </a:prstGeom>
            <a:ln w="57150">
              <a:solidFill>
                <a:srgbClr val="0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274374" flipV="1">
              <a:off x="6265016" y="1532312"/>
              <a:ext cx="1978708" cy="1106293"/>
            </a:xfrm>
            <a:prstGeom prst="line">
              <a:avLst/>
            </a:prstGeom>
            <a:ln w="57150">
              <a:solidFill>
                <a:srgbClr val="08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TextovéPole 49"/>
          <p:cNvSpPr txBox="1"/>
          <p:nvPr/>
        </p:nvSpPr>
        <p:spPr>
          <a:xfrm>
            <a:off x="142844" y="3071810"/>
            <a:ext cx="3786214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Pro nápovědu klikni.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42844" y="3571876"/>
            <a:ext cx="7858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Moment síly, kterou otáčí pákou auto by musel být alespoň stejný jako moment síly, kterou otáčí pákou automechanik. </a:t>
            </a:r>
          </a:p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M₁ = </a:t>
            </a:r>
            <a:r>
              <a:rPr lang="cs-CZ" sz="2400" dirty="0" err="1" smtClean="0">
                <a:solidFill>
                  <a:schemeClr val="tx2">
                    <a:lumMod val="10000"/>
                  </a:schemeClr>
                </a:solidFill>
              </a:rPr>
              <a:t>M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₂</a:t>
            </a: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42844" y="4786322"/>
            <a:ext cx="3857652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Pro další nápovědu klikni.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42844" y="5257562"/>
            <a:ext cx="3857652" cy="160043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m₁ = 80 kg         F₁ = 800N</a:t>
            </a:r>
          </a:p>
          <a:p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a₁ = 2,5 m</a:t>
            </a:r>
          </a:p>
          <a:p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m₂ = 1 t = 1000 kg         F₂ = 10000N</a:t>
            </a:r>
          </a:p>
          <a:p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a₂ = 40 cm = 0,4 m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55" name="Přímá spojovací šipka 54"/>
          <p:cNvCxnSpPr/>
          <p:nvPr/>
        </p:nvCxnSpPr>
        <p:spPr>
          <a:xfrm>
            <a:off x="1428728" y="5500702"/>
            <a:ext cx="214314" cy="1588"/>
          </a:xfrm>
          <a:prstGeom prst="straightConnector1">
            <a:avLst/>
          </a:prstGeom>
          <a:ln w="31750">
            <a:solidFill>
              <a:schemeClr val="accent4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4357686" y="5288340"/>
            <a:ext cx="4000528" cy="156966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M₁ = 2000 </a:t>
            </a:r>
            <a:r>
              <a:rPr lang="cs-CZ" sz="2400" dirty="0" err="1" smtClean="0">
                <a:solidFill>
                  <a:srgbClr val="FF0000"/>
                </a:solidFill>
              </a:rPr>
              <a:t>Nm</a:t>
            </a:r>
            <a:r>
              <a:rPr lang="cs-CZ" sz="2400" dirty="0" smtClean="0">
                <a:solidFill>
                  <a:srgbClr val="FF0000"/>
                </a:solidFill>
              </a:rPr>
              <a:t>; M₂ = 4000 </a:t>
            </a:r>
            <a:r>
              <a:rPr lang="cs-CZ" sz="2400" dirty="0" err="1" smtClean="0">
                <a:solidFill>
                  <a:srgbClr val="FF0000"/>
                </a:solidFill>
              </a:rPr>
              <a:t>Nm</a:t>
            </a:r>
            <a:r>
              <a:rPr lang="cs-CZ" sz="2400" dirty="0" smtClean="0">
                <a:solidFill>
                  <a:srgbClr val="FF0000"/>
                </a:solidFill>
              </a:rPr>
              <a:t>. Dělník auto nezvedne. Ke zvednutí by musel mít větší hmotnost nebo delší rameno.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357686" y="4714884"/>
            <a:ext cx="3929090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Pro výsledek klikni.</a:t>
            </a:r>
            <a:endParaRPr lang="cs-CZ" sz="2000" dirty="0">
              <a:solidFill>
                <a:srgbClr val="C00000"/>
              </a:solidFill>
            </a:endParaRPr>
          </a:p>
        </p:txBody>
      </p:sp>
      <p:cxnSp>
        <p:nvCxnSpPr>
          <p:cNvPr id="59" name="Přímá spojovací šipka 58"/>
          <p:cNvCxnSpPr/>
          <p:nvPr/>
        </p:nvCxnSpPr>
        <p:spPr>
          <a:xfrm>
            <a:off x="2071670" y="6072206"/>
            <a:ext cx="214314" cy="1588"/>
          </a:xfrm>
          <a:prstGeom prst="straightConnector1">
            <a:avLst/>
          </a:prstGeom>
          <a:ln w="31750">
            <a:solidFill>
              <a:schemeClr val="accent4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3" presetClass="entr" presetSubtype="16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52" grpId="0" animBg="1"/>
      <p:bldP spid="53" grpId="0" animBg="1"/>
      <p:bldP spid="56" grpId="0" animBg="1"/>
      <p:bldP spid="5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Zdroj obrázků: Galerie MS Office: </a:t>
            </a: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www.office.</a:t>
            </a:r>
            <a:r>
              <a:rPr lang="cs-CZ" b="1" u="sng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microsoft.com</a:t>
            </a:r>
            <a:endParaRPr lang="cs-CZ" b="1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a vlastní práce.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34">
      <a:dk1>
        <a:srgbClr val="60B5FF"/>
      </a:dk1>
      <a:lt1>
        <a:srgbClr val="7CC2FF"/>
      </a:lt1>
      <a:dk2>
        <a:srgbClr val="3DA4FF"/>
      </a:dk2>
      <a:lt2>
        <a:srgbClr val="D6ECFF"/>
      </a:lt2>
      <a:accent1>
        <a:srgbClr val="A7D6FF"/>
      </a:accent1>
      <a:accent2>
        <a:srgbClr val="8BE6FF"/>
      </a:accent2>
      <a:accent3>
        <a:srgbClr val="FDD093"/>
      </a:accent3>
      <a:accent4>
        <a:srgbClr val="A7D6FF"/>
      </a:accent4>
      <a:accent5>
        <a:srgbClr val="8BE6FF"/>
      </a:accent5>
      <a:accent6>
        <a:srgbClr val="60B5FF"/>
      </a:accent6>
      <a:hlink>
        <a:srgbClr val="EB8803"/>
      </a:hlink>
      <a:folHlink>
        <a:srgbClr val="94EFE3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1127</TotalTime>
  <Words>758</Words>
  <Application>Microsoft Office PowerPoint</Application>
  <PresentationFormat>Předvádění na obrazovce (4:3)</PresentationFormat>
  <Paragraphs>116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Metro</vt:lpstr>
      <vt:lpstr>Snímek 1</vt:lpstr>
      <vt:lpstr>Anotace: PowerPointová Prezentace názorně seznamuje žáky s pákou      a s jejím užitím.</vt:lpstr>
      <vt:lpstr>Páka je jednoduchý stroj.   </vt:lpstr>
      <vt:lpstr> Moment síly   – je součin síly a ramene síly  – má otáčivý účinek na těleso. </vt:lpstr>
      <vt:lpstr>Popis: F₁ je první síla, a₁ je rameno této síly. F₂ je druhá síla, a₂ je rameno této síly.</vt:lpstr>
      <vt:lpstr>Snímek 6</vt:lpstr>
      <vt:lpstr>Momentová věta – podmínka rovnováhy na páce.</vt:lpstr>
      <vt:lpstr>Snímek 8</vt:lpstr>
      <vt:lpstr>Pomocí páky můžeme působit větší silou, než jakou jsme schopni bez ní vyvinout.   </vt:lpstr>
      <vt:lpstr>Snímek 10</vt:lpstr>
      <vt:lpstr>Snímek 11</vt:lpstr>
      <vt:lpstr>Vyjmenuj alespoň tři další předměty, které jsou využitím páky.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Páka</dc:title>
  <dc:creator>Oem</dc:creator>
  <cp:lastModifiedBy>Oem</cp:lastModifiedBy>
  <cp:revision>139</cp:revision>
  <dcterms:created xsi:type="dcterms:W3CDTF">2012-11-22T20:04:45Z</dcterms:created>
  <dcterms:modified xsi:type="dcterms:W3CDTF">2013-02-26T19:15:54Z</dcterms:modified>
</cp:coreProperties>
</file>