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5"/>
  </p:notesMasterIdLst>
  <p:sldIdLst>
    <p:sldId id="286" r:id="rId2"/>
    <p:sldId id="287" r:id="rId3"/>
    <p:sldId id="263" r:id="rId4"/>
    <p:sldId id="270" r:id="rId5"/>
    <p:sldId id="313" r:id="rId6"/>
    <p:sldId id="279" r:id="rId7"/>
    <p:sldId id="302" r:id="rId8"/>
    <p:sldId id="265" r:id="rId9"/>
    <p:sldId id="293" r:id="rId10"/>
    <p:sldId id="266" r:id="rId11"/>
    <p:sldId id="308" r:id="rId12"/>
    <p:sldId id="300" r:id="rId13"/>
    <p:sldId id="277" r:id="rId14"/>
    <p:sldId id="298" r:id="rId15"/>
    <p:sldId id="301" r:id="rId16"/>
    <p:sldId id="304" r:id="rId17"/>
    <p:sldId id="307" r:id="rId18"/>
    <p:sldId id="311" r:id="rId19"/>
    <p:sldId id="299" r:id="rId20"/>
    <p:sldId id="297" r:id="rId21"/>
    <p:sldId id="310" r:id="rId22"/>
    <p:sldId id="312" r:id="rId23"/>
    <p:sldId id="295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6D8AA"/>
    <a:srgbClr val="35EBC0"/>
    <a:srgbClr val="663300"/>
    <a:srgbClr val="70FF21"/>
    <a:srgbClr val="A32591"/>
    <a:srgbClr val="00194C"/>
    <a:srgbClr val="800000"/>
    <a:srgbClr val="0F8F71"/>
    <a:srgbClr val="472B13"/>
    <a:srgbClr val="2D1D1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6683" autoAdjust="0"/>
    <p:restoredTop sz="94660"/>
  </p:normalViewPr>
  <p:slideViewPr>
    <p:cSldViewPr>
      <p:cViewPr varScale="1">
        <p:scale>
          <a:sx n="83" d="100"/>
          <a:sy n="83" d="100"/>
        </p:scale>
        <p:origin x="-90" y="-4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3D6F99-C8BA-4C8A-AC5D-A6421A21221E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36C614-7D76-4EC7-8CD8-C1AAE60325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E23FE1C-965B-4428-B915-BD0FA7DB970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429685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472B13"/>
                          </a:solidFill>
                        </a:rPr>
                        <a:t>DUM</a:t>
                      </a:r>
                      <a:r>
                        <a:rPr lang="cs-CZ" sz="1800" b="1" dirty="0" smtClean="0">
                          <a:solidFill>
                            <a:srgbClr val="472B13"/>
                          </a:solidFill>
                        </a:rPr>
                        <a:t>:</a:t>
                      </a:r>
                      <a:r>
                        <a:rPr lang="cs-CZ" sz="1800" dirty="0" smtClean="0">
                          <a:solidFill>
                            <a:srgbClr val="472B13"/>
                          </a:solidFill>
                        </a:rPr>
                        <a:t>VY_32_INOVACE_IX_1_4 Měření proudu a napětí 2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	IX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1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Pořadové číslo </a:t>
                      </a:r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DUM:4</a:t>
                      </a:r>
                      <a:endParaRPr lang="cs-CZ" b="1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rgbClr val="472B13"/>
                          </a:solidFill>
                        </a:rPr>
                        <a:t>Mgr. Milan Žižka</a:t>
                      </a:r>
                    </a:p>
                    <a:p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858180" cy="1925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0943"/>
                <a:gridCol w="396723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bg1"/>
                          </a:solidFill>
                        </a:rPr>
                      </a:b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358246" cy="2286015"/>
          </a:xfrm>
          <a:solidFill>
            <a:schemeClr val="accent4">
              <a:lumMod val="50000"/>
            </a:schemeClr>
          </a:solidFill>
          <a:ln w="38100">
            <a:solidFill>
              <a:schemeClr val="accent2">
                <a:lumMod val="50000"/>
              </a:schemeClr>
            </a:solidFill>
          </a:ln>
        </p:spPr>
        <p:txBody>
          <a:bodyPr anchor="t">
            <a:normAutofit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Anotace: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PowerPointová</a:t>
            </a:r>
            <a:r>
              <a:rPr lang="cs-CZ" sz="3200" b="1" dirty="0" smtClean="0">
                <a:solidFill>
                  <a:schemeClr val="bg1"/>
                </a:solidFill>
              </a:rPr>
              <a:t> prezentace  určená k prohlubování </a:t>
            </a:r>
            <a:r>
              <a:rPr lang="cs-CZ" sz="3200" b="1" dirty="0" smtClean="0">
                <a:solidFill>
                  <a:schemeClr val="bg1"/>
                </a:solidFill>
              </a:rPr>
              <a:t>znalostí měření </a:t>
            </a:r>
            <a:r>
              <a:rPr lang="cs-CZ" sz="3200" b="1" dirty="0" smtClean="0">
                <a:solidFill>
                  <a:schemeClr val="bg1"/>
                </a:solidFill>
              </a:rPr>
              <a:t>napětí a proudu v obvodu.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6376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– 14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Měření napětí a proudu v elektrickém obvodu,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ampérmetr,</a:t>
                      </a:r>
                      <a:r>
                        <a:rPr lang="cs-CZ" baseline="0" dirty="0" smtClean="0"/>
                        <a:t> voltmetr, rozsah a citlivost stupnice.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7158" y="1928802"/>
            <a:ext cx="8501122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194C"/>
                </a:solidFill>
              </a:rPr>
              <a:t>Elektrický proud měříme ampérmetrem.</a:t>
            </a:r>
            <a:endParaRPr lang="cs-CZ" sz="2400" b="1" dirty="0">
              <a:solidFill>
                <a:srgbClr val="00194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2643182"/>
            <a:ext cx="8429684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Jeho schematická značka je:</a:t>
            </a:r>
            <a:endParaRPr lang="cs-CZ" sz="2400" b="1" dirty="0"/>
          </a:p>
        </p:txBody>
      </p:sp>
      <p:grpSp>
        <p:nvGrpSpPr>
          <p:cNvPr id="5" name="Skupina 122"/>
          <p:cNvGrpSpPr/>
          <p:nvPr/>
        </p:nvGrpSpPr>
        <p:grpSpPr>
          <a:xfrm>
            <a:off x="6000760" y="2357430"/>
            <a:ext cx="914400" cy="985838"/>
            <a:chOff x="5143504" y="5286388"/>
            <a:chExt cx="914400" cy="985838"/>
          </a:xfrm>
        </p:grpSpPr>
        <p:sp>
          <p:nvSpPr>
            <p:cNvPr id="6" name="Elipsa 5"/>
            <p:cNvSpPr/>
            <p:nvPr/>
          </p:nvSpPr>
          <p:spPr>
            <a:xfrm>
              <a:off x="5143504" y="5357826"/>
              <a:ext cx="914400" cy="9144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286380" y="5286388"/>
              <a:ext cx="50006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A</a:t>
              </a:r>
              <a:endParaRPr lang="cs-CZ" sz="5400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428596" y="4429132"/>
            <a:ext cx="8501122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194C"/>
                </a:solidFill>
              </a:rPr>
              <a:t>Elektrické napětí měříme voltmetrem.</a:t>
            </a:r>
            <a:endParaRPr lang="cs-CZ" sz="2400" b="1" dirty="0">
              <a:solidFill>
                <a:srgbClr val="00194C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596" y="5143512"/>
            <a:ext cx="8501122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Jeho schematická značka je:</a:t>
            </a:r>
            <a:endParaRPr lang="cs-CZ" sz="2400" b="1" dirty="0"/>
          </a:p>
        </p:txBody>
      </p:sp>
      <p:grpSp>
        <p:nvGrpSpPr>
          <p:cNvPr id="11" name="Skupina 122"/>
          <p:cNvGrpSpPr/>
          <p:nvPr/>
        </p:nvGrpSpPr>
        <p:grpSpPr>
          <a:xfrm>
            <a:off x="5929322" y="4857760"/>
            <a:ext cx="914400" cy="985838"/>
            <a:chOff x="5143504" y="5286388"/>
            <a:chExt cx="914400" cy="985838"/>
          </a:xfrm>
        </p:grpSpPr>
        <p:sp>
          <p:nvSpPr>
            <p:cNvPr id="12" name="Elipsa 11"/>
            <p:cNvSpPr/>
            <p:nvPr/>
          </p:nvSpPr>
          <p:spPr>
            <a:xfrm>
              <a:off x="5143504" y="5357826"/>
              <a:ext cx="914400" cy="9144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286380" y="5286388"/>
              <a:ext cx="50006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V</a:t>
              </a:r>
              <a:endParaRPr lang="cs-CZ" sz="5400" dirty="0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428596" y="571480"/>
            <a:ext cx="2928958" cy="46166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Zopakujte si.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Skupina 29"/>
          <p:cNvGrpSpPr/>
          <p:nvPr/>
        </p:nvGrpSpPr>
        <p:grpSpPr>
          <a:xfrm>
            <a:off x="2357422" y="2500306"/>
            <a:ext cx="4216463" cy="2570974"/>
            <a:chOff x="2428860" y="2071678"/>
            <a:chExt cx="4073587" cy="2499536"/>
          </a:xfrm>
        </p:grpSpPr>
        <p:sp>
          <p:nvSpPr>
            <p:cNvPr id="3" name="Prstenec 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595675" y="2143116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00562" y="2643182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428860" y="2657890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8" name="Skupina 126"/>
            <p:cNvGrpSpPr/>
            <p:nvPr/>
          </p:nvGrpSpPr>
          <p:grpSpPr>
            <a:xfrm>
              <a:off x="5000628" y="2071678"/>
              <a:ext cx="914400" cy="985838"/>
              <a:chOff x="5143504" y="5286388"/>
              <a:chExt cx="914400" cy="985838"/>
            </a:xfrm>
          </p:grpSpPr>
          <p:sp>
            <p:nvSpPr>
              <p:cNvPr id="46" name="Elipsa 45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5286380" y="5286388"/>
                <a:ext cx="50006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A</a:t>
                </a:r>
                <a:endParaRPr lang="cs-CZ" sz="5400" dirty="0"/>
              </a:p>
            </p:txBody>
          </p:sp>
        </p:grpSp>
        <p:cxnSp>
          <p:nvCxnSpPr>
            <p:cNvPr id="49" name="Přímá spojovací čára 48"/>
            <p:cNvCxnSpPr/>
            <p:nvPr/>
          </p:nvCxnSpPr>
          <p:spPr>
            <a:xfrm>
              <a:off x="5929322" y="2643182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TextovéPole 52"/>
          <p:cNvSpPr txBox="1"/>
          <p:nvPr/>
        </p:nvSpPr>
        <p:spPr>
          <a:xfrm>
            <a:off x="1285852" y="500042"/>
            <a:ext cx="5857916" cy="461665"/>
          </a:xfrm>
          <a:prstGeom prst="rect">
            <a:avLst/>
          </a:prstGeom>
          <a:solidFill>
            <a:schemeClr val="accent4">
              <a:lumMod val="5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Měření elektrického proudu.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0034" y="1214422"/>
            <a:ext cx="7858180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Ampérmetr </a:t>
            </a:r>
            <a:r>
              <a:rPr lang="cs-CZ" sz="2400" dirty="0" smtClean="0"/>
              <a:t>zapojujeme </a:t>
            </a:r>
            <a:r>
              <a:rPr lang="cs-CZ" sz="2400" b="1" dirty="0" smtClean="0"/>
              <a:t>do</a:t>
            </a:r>
            <a:r>
              <a:rPr lang="cs-CZ" sz="2400" dirty="0" smtClean="0"/>
              <a:t> obvodu - </a:t>
            </a:r>
            <a:r>
              <a:rPr lang="cs-CZ" sz="2400" b="1" dirty="0" smtClean="0"/>
              <a:t>za sebou</a:t>
            </a:r>
            <a:r>
              <a:rPr lang="cs-CZ" sz="2400" dirty="0" smtClean="0"/>
              <a:t>.  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428596" y="5357826"/>
            <a:ext cx="8215370" cy="1200329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 jednoduchém obvodu zapojujeme ampérmetr v kterémkoli místě</a:t>
            </a:r>
            <a:r>
              <a:rPr lang="cs-CZ" b="1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V každém místě je stejný proud.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ovéPole 52"/>
          <p:cNvSpPr txBox="1"/>
          <p:nvPr/>
        </p:nvSpPr>
        <p:spPr>
          <a:xfrm>
            <a:off x="1285852" y="500042"/>
            <a:ext cx="5857916" cy="461665"/>
          </a:xfrm>
          <a:prstGeom prst="rect">
            <a:avLst/>
          </a:prstGeom>
          <a:solidFill>
            <a:schemeClr val="accent4">
              <a:lumMod val="5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Měření elektrického proudu.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0034" y="1214422"/>
            <a:ext cx="7858180" cy="830997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Elektrický proud měřený univerzálním přístrojem použitým jako ampérmetr.</a:t>
            </a:r>
            <a:endParaRPr lang="cs-CZ" sz="2400" dirty="0"/>
          </a:p>
        </p:txBody>
      </p:sp>
      <p:pic>
        <p:nvPicPr>
          <p:cNvPr id="35" name="Obrázek 34" descr="2012 0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85984" y="2571744"/>
            <a:ext cx="4474204" cy="35733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ovéPole 52"/>
          <p:cNvSpPr txBox="1"/>
          <p:nvPr/>
        </p:nvSpPr>
        <p:spPr>
          <a:xfrm>
            <a:off x="571472" y="428604"/>
            <a:ext cx="5857916" cy="461665"/>
          </a:xfrm>
          <a:prstGeom prst="rect">
            <a:avLst/>
          </a:prstGeom>
          <a:gradFill flip="none" rotWithShape="1">
            <a:gsLst>
              <a:gs pos="0">
                <a:srgbClr val="35EBC0">
                  <a:shade val="30000"/>
                  <a:satMod val="115000"/>
                </a:srgbClr>
              </a:gs>
              <a:gs pos="50000">
                <a:srgbClr val="35EBC0">
                  <a:shade val="67500"/>
                  <a:satMod val="115000"/>
                </a:srgbClr>
              </a:gs>
              <a:gs pos="100000">
                <a:srgbClr val="35EBC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Měření elektrického napětí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57224" y="5000636"/>
            <a:ext cx="6572296" cy="1200329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Elektrické napětí </a:t>
            </a:r>
            <a:r>
              <a:rPr lang="cs-CZ" sz="2400" dirty="0" smtClean="0">
                <a:solidFill>
                  <a:schemeClr val="bg1"/>
                </a:solidFill>
              </a:rPr>
              <a:t>měříme voltmetrem. 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Voltmetr zapojujeme </a:t>
            </a:r>
            <a:r>
              <a:rPr lang="cs-CZ" sz="2400" b="1" dirty="0" smtClean="0">
                <a:solidFill>
                  <a:schemeClr val="bg1"/>
                </a:solidFill>
              </a:rPr>
              <a:t>vedle </a:t>
            </a:r>
            <a:r>
              <a:rPr lang="cs-CZ" sz="2400" dirty="0" smtClean="0">
                <a:solidFill>
                  <a:schemeClr val="bg1"/>
                </a:solidFill>
              </a:rPr>
              <a:t>spotřebiče nebo </a:t>
            </a:r>
            <a:r>
              <a:rPr lang="cs-CZ" sz="2400" b="1" dirty="0" smtClean="0">
                <a:solidFill>
                  <a:schemeClr val="bg1"/>
                </a:solidFill>
              </a:rPr>
              <a:t>vedle</a:t>
            </a:r>
            <a:r>
              <a:rPr lang="cs-CZ" sz="2400" dirty="0" smtClean="0">
                <a:solidFill>
                  <a:schemeClr val="bg1"/>
                </a:solidFill>
              </a:rPr>
              <a:t> zdroje (vedle sebe).</a:t>
            </a:r>
            <a:endParaRPr lang="cs-CZ" sz="2400" dirty="0">
              <a:solidFill>
                <a:schemeClr val="bg1"/>
              </a:solidFill>
            </a:endParaRPr>
          </a:p>
        </p:txBody>
      </p:sp>
      <p:grpSp>
        <p:nvGrpSpPr>
          <p:cNvPr id="37" name="Skupina 36"/>
          <p:cNvGrpSpPr/>
          <p:nvPr/>
        </p:nvGrpSpPr>
        <p:grpSpPr>
          <a:xfrm>
            <a:off x="2428860" y="928670"/>
            <a:ext cx="4073587" cy="3642544"/>
            <a:chOff x="2428860" y="928670"/>
            <a:chExt cx="4073587" cy="3642544"/>
          </a:xfrm>
        </p:grpSpPr>
        <p:sp>
          <p:nvSpPr>
            <p:cNvPr id="3" name="Prstenec 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571868" y="2071678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00562" y="2643182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428860" y="2643182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>
              <a:off x="4429124" y="1428736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" name="Skupina 115"/>
            <p:cNvGrpSpPr/>
            <p:nvPr/>
          </p:nvGrpSpPr>
          <p:grpSpPr>
            <a:xfrm>
              <a:off x="3571868" y="928670"/>
              <a:ext cx="914400" cy="985838"/>
              <a:chOff x="3214678" y="5214950"/>
              <a:chExt cx="914400" cy="985838"/>
            </a:xfrm>
          </p:grpSpPr>
          <p:sp>
            <p:nvSpPr>
              <p:cNvPr id="33" name="Elipsa 32"/>
              <p:cNvSpPr/>
              <p:nvPr/>
            </p:nvSpPr>
            <p:spPr>
              <a:xfrm>
                <a:off x="3214678" y="5286388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3428992" y="5214950"/>
                <a:ext cx="64294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v</a:t>
                </a:r>
                <a:endParaRPr lang="cs-CZ" sz="5400" dirty="0"/>
              </a:p>
            </p:txBody>
          </p:sp>
        </p:grpSp>
        <p:sp>
          <p:nvSpPr>
            <p:cNvPr id="41" name="Prstenec 40"/>
            <p:cNvSpPr/>
            <p:nvPr/>
          </p:nvSpPr>
          <p:spPr>
            <a:xfrm>
              <a:off x="3143240" y="2571744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/>
            <p:nvPr/>
          </p:nvSpPr>
          <p:spPr>
            <a:xfrm>
              <a:off x="4929190" y="2571744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>
              <a:off x="3143240" y="1428736"/>
              <a:ext cx="42862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5400000" flipH="1" flipV="1">
              <a:off x="2536811" y="2035165"/>
              <a:ext cx="121285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>
              <a:stCxn id="42" idx="3"/>
            </p:cNvCxnSpPr>
            <p:nvPr/>
          </p:nvCxnSpPr>
          <p:spPr>
            <a:xfrm rot="5400000" flipH="1">
              <a:off x="4332429" y="2025497"/>
              <a:ext cx="1203984" cy="10462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428736"/>
            <a:ext cx="3401662" cy="3429024"/>
          </a:xfrm>
          <a:prstGeom prst="rect">
            <a:avLst/>
          </a:prstGeom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214414" y="500042"/>
            <a:ext cx="6786610" cy="461665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Měření napětí na žárovce.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Obrázek 3" descr="2012 005.jpg"/>
          <p:cNvPicPr>
            <a:picLocks noChangeAspect="1"/>
          </p:cNvPicPr>
          <p:nvPr/>
        </p:nvPicPr>
        <p:blipFill>
          <a:blip r:embed="rId3" cstate="print"/>
          <a:srcRect l="8654" t="3846" r="13461" b="3846"/>
          <a:stretch>
            <a:fillRect/>
          </a:stretch>
        </p:blipFill>
        <p:spPr>
          <a:xfrm>
            <a:off x="4857752" y="2428868"/>
            <a:ext cx="3696916" cy="3286148"/>
          </a:xfrm>
          <a:prstGeom prst="rect">
            <a:avLst/>
          </a:prstGeom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428596" y="5857892"/>
            <a:ext cx="8072494" cy="36933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Na žárovce naměříme jiné napětí než na zdroji.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Skupina 50"/>
          <p:cNvGrpSpPr/>
          <p:nvPr/>
        </p:nvGrpSpPr>
        <p:grpSpPr>
          <a:xfrm>
            <a:off x="1762111" y="3372270"/>
            <a:ext cx="4240270" cy="1985556"/>
            <a:chOff x="1762111" y="3372270"/>
            <a:chExt cx="4240270" cy="1985556"/>
          </a:xfrm>
        </p:grpSpPr>
        <p:sp>
          <p:nvSpPr>
            <p:cNvPr id="17" name="Prstenec 16"/>
            <p:cNvSpPr/>
            <p:nvPr/>
          </p:nvSpPr>
          <p:spPr>
            <a:xfrm>
              <a:off x="2783075" y="4769506"/>
              <a:ext cx="72926" cy="73539"/>
            </a:xfrm>
            <a:prstGeom prst="donut">
              <a:avLst>
                <a:gd name="adj" fmla="val 554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8" name="Přímá spojovací čára 17"/>
            <p:cNvCxnSpPr/>
            <p:nvPr/>
          </p:nvCxnSpPr>
          <p:spPr>
            <a:xfrm>
              <a:off x="2345519" y="4475350"/>
              <a:ext cx="499802" cy="35692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ovací čára 3"/>
            <p:cNvCxnSpPr/>
            <p:nvPr/>
          </p:nvCxnSpPr>
          <p:spPr>
            <a:xfrm>
              <a:off x="4241593" y="4843052"/>
              <a:ext cx="1759167" cy="14708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10800000">
              <a:off x="1762111" y="4843052"/>
              <a:ext cx="510449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 flipH="1" flipV="1">
              <a:off x="3690860" y="4805472"/>
              <a:ext cx="1103087" cy="1621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 flipH="1" flipV="1">
              <a:off x="3948864" y="4842238"/>
              <a:ext cx="440417" cy="811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2856000" y="4843052"/>
              <a:ext cx="1312667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1028348" y="4106033"/>
              <a:ext cx="1469148" cy="162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5266997" y="4162763"/>
              <a:ext cx="1469148" cy="162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642910" y="357166"/>
            <a:ext cx="5500726" cy="830997"/>
          </a:xfrm>
          <a:prstGeom prst="rect">
            <a:avLst/>
          </a:prstGeom>
          <a:solidFill>
            <a:srgbClr val="70FF2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 schéma pro měření elektrického proudu.</a:t>
            </a:r>
            <a:endParaRPr lang="cs-CZ" sz="24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1785918" y="2714620"/>
            <a:ext cx="4216463" cy="2570974"/>
            <a:chOff x="2428860" y="2071678"/>
            <a:chExt cx="4073587" cy="2499536"/>
          </a:xfrm>
        </p:grpSpPr>
        <p:sp>
          <p:nvSpPr>
            <p:cNvPr id="23" name="Prstenec 2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Elipsa 27"/>
            <p:cNvSpPr/>
            <p:nvPr/>
          </p:nvSpPr>
          <p:spPr>
            <a:xfrm>
              <a:off x="3595675" y="2143116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ovací čára 28"/>
            <p:cNvCxnSpPr>
              <a:stCxn id="28" idx="7"/>
              <a:endCxn id="28" idx="3"/>
            </p:cNvCxnSpPr>
            <p:nvPr/>
          </p:nvCxnSpPr>
          <p:spPr>
            <a:xfrm rot="16200000" flipH="1" flipV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>
              <a:stCxn id="28" idx="1"/>
              <a:endCxn id="28" idx="5"/>
            </p:cNvCxnSpPr>
            <p:nvPr/>
          </p:nvCxnSpPr>
          <p:spPr>
            <a:xfrm rot="16200000" flipH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>
              <a:off x="4500562" y="2643182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>
              <a:off x="2428860" y="2657890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5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48" name="Přímá spojovací čára 47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ovací čára 48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6" name="Přímá spojovací čára 35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7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46" name="Přímá spojovací čára 45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ovací čára 46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8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44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ovací čára 44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9" name="Přímá spojovací čára 38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0" name="Skupina 126"/>
            <p:cNvGrpSpPr/>
            <p:nvPr/>
          </p:nvGrpSpPr>
          <p:grpSpPr>
            <a:xfrm>
              <a:off x="5000628" y="2071678"/>
              <a:ext cx="914400" cy="985838"/>
              <a:chOff x="5143504" y="5286388"/>
              <a:chExt cx="914400" cy="985838"/>
            </a:xfrm>
          </p:grpSpPr>
          <p:sp>
            <p:nvSpPr>
              <p:cNvPr id="42" name="Elipsa 41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5286380" y="5286388"/>
                <a:ext cx="50006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A</a:t>
                </a:r>
                <a:endParaRPr lang="cs-CZ" sz="5400" dirty="0"/>
              </a:p>
            </p:txBody>
          </p:sp>
        </p:grpSp>
        <p:cxnSp>
          <p:nvCxnSpPr>
            <p:cNvPr id="41" name="Přímá spojovací čára 40"/>
            <p:cNvCxnSpPr/>
            <p:nvPr/>
          </p:nvCxnSpPr>
          <p:spPr>
            <a:xfrm>
              <a:off x="5929322" y="2643182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Výbuch 1 49"/>
          <p:cNvSpPr/>
          <p:nvPr/>
        </p:nvSpPr>
        <p:spPr>
          <a:xfrm>
            <a:off x="5500694" y="1428736"/>
            <a:ext cx="3208440" cy="1800770"/>
          </a:xfrm>
          <a:prstGeom prst="irregularSeal1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Měření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34"/>
          <p:cNvGrpSpPr/>
          <p:nvPr/>
        </p:nvGrpSpPr>
        <p:grpSpPr>
          <a:xfrm>
            <a:off x="2993722" y="3618095"/>
            <a:ext cx="475262" cy="56730"/>
            <a:chOff x="383401" y="2643182"/>
            <a:chExt cx="616699" cy="71438"/>
          </a:xfrm>
          <a:noFill/>
        </p:grpSpPr>
        <p:sp>
          <p:nvSpPr>
            <p:cNvPr id="17" name="Prstenec 16"/>
            <p:cNvSpPr/>
            <p:nvPr/>
          </p:nvSpPr>
          <p:spPr>
            <a:xfrm>
              <a:off x="928662" y="2643182"/>
              <a:ext cx="71438" cy="71438"/>
            </a:xfrm>
            <a:prstGeom prst="donut">
              <a:avLst>
                <a:gd name="adj" fmla="val 5541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8" name="Přímá spojovací čára 17"/>
            <p:cNvCxnSpPr/>
            <p:nvPr/>
          </p:nvCxnSpPr>
          <p:spPr>
            <a:xfrm rot="16200000" flipH="1">
              <a:off x="664199" y="2378720"/>
              <a:ext cx="44640" cy="606236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" name="Přímá spojovací čára 3"/>
          <p:cNvCxnSpPr/>
          <p:nvPr/>
        </p:nvCxnSpPr>
        <p:spPr>
          <a:xfrm>
            <a:off x="4515011" y="3674831"/>
            <a:ext cx="770756" cy="126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rot="10800000">
            <a:off x="2643174" y="3674831"/>
            <a:ext cx="385354" cy="126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 flipH="1" flipV="1">
            <a:off x="4090147" y="3645854"/>
            <a:ext cx="850953" cy="1224"/>
          </a:xfrm>
          <a:prstGeom prst="line">
            <a:avLst/>
          </a:prstGeom>
          <a:noFill/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4290388" y="3674209"/>
            <a:ext cx="339750" cy="612"/>
          </a:xfrm>
          <a:prstGeom prst="line">
            <a:avLst/>
          </a:prstGeom>
          <a:noFill/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0800000">
            <a:off x="3468985" y="3674831"/>
            <a:ext cx="990973" cy="126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239741" y="2540227"/>
            <a:ext cx="1046027" cy="126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643174" y="2540227"/>
            <a:ext cx="880865" cy="126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2077115" y="3106286"/>
            <a:ext cx="1133343" cy="1224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4719097" y="3106917"/>
            <a:ext cx="1133343" cy="1224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00034" y="785794"/>
            <a:ext cx="7572428" cy="461665"/>
          </a:xfrm>
          <a:prstGeom prst="rect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Můžeme takto zapojit ampérmetr?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6" name="Výbuch 1 25"/>
          <p:cNvSpPr/>
          <p:nvPr/>
        </p:nvSpPr>
        <p:spPr>
          <a:xfrm>
            <a:off x="5572132" y="1285860"/>
            <a:ext cx="3208440" cy="1800770"/>
          </a:xfrm>
          <a:prstGeom prst="irregularSeal1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Měření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 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27" name="Skupina 123"/>
          <p:cNvGrpSpPr/>
          <p:nvPr/>
        </p:nvGrpSpPr>
        <p:grpSpPr>
          <a:xfrm>
            <a:off x="3428992" y="2000240"/>
            <a:ext cx="857256" cy="914400"/>
            <a:chOff x="5143504" y="5286388"/>
            <a:chExt cx="914400" cy="985838"/>
          </a:xfrm>
        </p:grpSpPr>
        <p:sp>
          <p:nvSpPr>
            <p:cNvPr id="28" name="Elipsa 27"/>
            <p:cNvSpPr/>
            <p:nvPr/>
          </p:nvSpPr>
          <p:spPr>
            <a:xfrm>
              <a:off x="5143504" y="5357826"/>
              <a:ext cx="914400" cy="9144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286380" y="5286388"/>
              <a:ext cx="50006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A</a:t>
              </a:r>
              <a:endParaRPr lang="cs-CZ" sz="5400" dirty="0"/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500034" y="4357694"/>
            <a:ext cx="7572428" cy="1569660"/>
          </a:xfrm>
          <a:prstGeom prst="rect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Odpověď odůvodni.</a:t>
            </a:r>
          </a:p>
          <a:p>
            <a:endParaRPr lang="cs-CZ" sz="24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71868" y="4286256"/>
            <a:ext cx="4714908" cy="1569660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Nemůžeme. Obvod je zkratován (není zařazen spotřebič), ampérmetr by se mohl zničit.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071538" y="3857628"/>
            <a:ext cx="3501256" cy="2428098"/>
            <a:chOff x="1071538" y="3857628"/>
            <a:chExt cx="3501256" cy="2428098"/>
          </a:xfrm>
        </p:grpSpPr>
        <p:sp>
          <p:nvSpPr>
            <p:cNvPr id="3" name="Prstenec 2"/>
            <p:cNvSpPr/>
            <p:nvPr/>
          </p:nvSpPr>
          <p:spPr>
            <a:xfrm>
              <a:off x="2092502" y="5769638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1654946" y="5475482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flipV="1">
              <a:off x="3643306" y="5844820"/>
              <a:ext cx="928677" cy="1307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1071538" y="5843184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2165428" y="5843188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2238353" y="3857628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2372279" y="3998252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2372279" y="3998252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3186390" y="4372402"/>
              <a:ext cx="1385593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1071538" y="4372402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337775" y="510616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3837410" y="5106982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14"/>
            <p:cNvGrpSpPr/>
            <p:nvPr/>
          </p:nvGrpSpPr>
          <p:grpSpPr>
            <a:xfrm>
              <a:off x="3000364" y="5429264"/>
              <a:ext cx="928694" cy="856462"/>
              <a:chOff x="5643570" y="2786058"/>
              <a:chExt cx="928694" cy="856462"/>
            </a:xfrm>
          </p:grpSpPr>
          <p:grpSp>
            <p:nvGrpSpPr>
              <p:cNvPr id="16" name="Skupina 94"/>
              <p:cNvGrpSpPr/>
              <p:nvPr/>
            </p:nvGrpSpPr>
            <p:grpSpPr>
              <a:xfrm>
                <a:off x="6072198" y="2786058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25" name="Přímá spojovací čára 24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ovací čára 25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7" name="Přímá spojovací čára 16"/>
              <p:cNvCxnSpPr/>
              <p:nvPr/>
            </p:nvCxnSpPr>
            <p:spPr>
              <a:xfrm>
                <a:off x="5643570" y="3214686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8" name="Skupina 98"/>
              <p:cNvGrpSpPr/>
              <p:nvPr/>
            </p:nvGrpSpPr>
            <p:grpSpPr>
              <a:xfrm>
                <a:off x="6215074" y="2786058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23" name="Přímá spojovací čára 22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Přímá spojovací čára 23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9" name="Skupina 101"/>
              <p:cNvGrpSpPr/>
              <p:nvPr/>
            </p:nvGrpSpPr>
            <p:grpSpPr>
              <a:xfrm>
                <a:off x="5929322" y="2786058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21" name="Přímá spojovací čára 20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ovací čára 21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0" name="Přímá spojovací čára 19"/>
              <p:cNvCxnSpPr/>
              <p:nvPr/>
            </p:nvCxnSpPr>
            <p:spPr>
              <a:xfrm>
                <a:off x="6286512" y="3214686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4" name="TextovéPole 43"/>
          <p:cNvSpPr txBox="1"/>
          <p:nvPr/>
        </p:nvSpPr>
        <p:spPr>
          <a:xfrm>
            <a:off x="357158" y="714356"/>
            <a:ext cx="5572164" cy="830997"/>
          </a:xfrm>
          <a:prstGeom prst="rect">
            <a:avLst/>
          </a:prstGeom>
          <a:solidFill>
            <a:srgbClr val="70FF2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Jak změříme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napětí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na žárovce? Doplň schéma.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1857358" y="2857496"/>
            <a:ext cx="1643072" cy="1571636"/>
            <a:chOff x="6000760" y="1020833"/>
            <a:chExt cx="1189362" cy="1115683"/>
          </a:xfrm>
        </p:grpSpPr>
        <p:sp>
          <p:nvSpPr>
            <p:cNvPr id="30" name="Prstenec 29"/>
            <p:cNvSpPr/>
            <p:nvPr/>
          </p:nvSpPr>
          <p:spPr>
            <a:xfrm>
              <a:off x="6000760" y="2071678"/>
              <a:ext cx="46354" cy="46235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1" name="Prstenec 30"/>
            <p:cNvSpPr/>
            <p:nvPr/>
          </p:nvSpPr>
          <p:spPr>
            <a:xfrm>
              <a:off x="7143768" y="2071678"/>
              <a:ext cx="46354" cy="46235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32" name="Skupina 36"/>
            <p:cNvGrpSpPr/>
            <p:nvPr/>
          </p:nvGrpSpPr>
          <p:grpSpPr>
            <a:xfrm>
              <a:off x="6000760" y="1020833"/>
              <a:ext cx="1153714" cy="642512"/>
              <a:chOff x="3035272" y="1378023"/>
              <a:chExt cx="1153714" cy="642512"/>
            </a:xfrm>
          </p:grpSpPr>
          <p:cxnSp>
            <p:nvCxnSpPr>
              <p:cNvPr id="35" name="Přímá spojovací čára 34"/>
              <p:cNvCxnSpPr/>
              <p:nvPr/>
            </p:nvCxnSpPr>
            <p:spPr>
              <a:xfrm>
                <a:off x="3914292" y="1733013"/>
                <a:ext cx="274694" cy="1127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" name="Elipsa 35"/>
              <p:cNvSpPr/>
              <p:nvPr/>
            </p:nvSpPr>
            <p:spPr>
              <a:xfrm>
                <a:off x="3309966" y="1428736"/>
                <a:ext cx="593322" cy="591799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3397251" y="1378023"/>
                <a:ext cx="361980" cy="5899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v</a:t>
                </a:r>
                <a:endParaRPr lang="cs-CZ" sz="4800" dirty="0"/>
              </a:p>
            </p:txBody>
          </p:sp>
          <p:cxnSp>
            <p:nvCxnSpPr>
              <p:cNvPr id="38" name="Přímá spojovací čára 37"/>
              <p:cNvCxnSpPr/>
              <p:nvPr/>
            </p:nvCxnSpPr>
            <p:spPr>
              <a:xfrm>
                <a:off x="3035272" y="1714488"/>
                <a:ext cx="278121" cy="102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3" name="Přímá spojovací čára 32"/>
            <p:cNvCxnSpPr/>
            <p:nvPr/>
          </p:nvCxnSpPr>
          <p:spPr>
            <a:xfrm rot="5400000" flipH="1" flipV="1">
              <a:off x="5644085" y="1713973"/>
              <a:ext cx="714380" cy="103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 rot="16200000" flipV="1">
              <a:off x="6757553" y="1743513"/>
              <a:ext cx="779218" cy="6788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Výbuch 1 38"/>
          <p:cNvSpPr/>
          <p:nvPr/>
        </p:nvSpPr>
        <p:spPr>
          <a:xfrm>
            <a:off x="5286380" y="1500174"/>
            <a:ext cx="3208440" cy="1800770"/>
          </a:xfrm>
          <a:prstGeom prst="irregularSeal1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Měření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extovéPole 59"/>
          <p:cNvSpPr txBox="1"/>
          <p:nvPr/>
        </p:nvSpPr>
        <p:spPr>
          <a:xfrm>
            <a:off x="467544" y="5072074"/>
            <a:ext cx="8208912" cy="1569660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Elektrické napětí měříme__________.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Doplň značku do prázdného kroužku.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Tomuto zapojení říkáme vedle sebe nebo za sebou?(odpověď)_______________.</a:t>
            </a:r>
            <a:endParaRPr lang="cs-CZ" sz="2400" dirty="0">
              <a:solidFill>
                <a:schemeClr val="bg1"/>
              </a:solidFill>
            </a:endParaRPr>
          </a:p>
        </p:txBody>
      </p:sp>
      <p:grpSp>
        <p:nvGrpSpPr>
          <p:cNvPr id="2" name="Skupina 65"/>
          <p:cNvGrpSpPr/>
          <p:nvPr/>
        </p:nvGrpSpPr>
        <p:grpSpPr>
          <a:xfrm>
            <a:off x="2428860" y="928670"/>
            <a:ext cx="4073587" cy="3642544"/>
            <a:chOff x="2428860" y="928670"/>
            <a:chExt cx="4073587" cy="3642544"/>
          </a:xfrm>
        </p:grpSpPr>
        <p:sp>
          <p:nvSpPr>
            <p:cNvPr id="3" name="Prstenec 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571868" y="2071678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00562" y="2643182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428860" y="2643182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>
              <a:off x="4429124" y="1428736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" name="Skupina 115"/>
            <p:cNvGrpSpPr/>
            <p:nvPr/>
          </p:nvGrpSpPr>
          <p:grpSpPr>
            <a:xfrm>
              <a:off x="3571868" y="928670"/>
              <a:ext cx="914400" cy="985838"/>
              <a:chOff x="3214678" y="5214950"/>
              <a:chExt cx="914400" cy="985838"/>
            </a:xfrm>
          </p:grpSpPr>
          <p:sp>
            <p:nvSpPr>
              <p:cNvPr id="33" name="Elipsa 32"/>
              <p:cNvSpPr/>
              <p:nvPr/>
            </p:nvSpPr>
            <p:spPr>
              <a:xfrm>
                <a:off x="3214678" y="5286388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3428992" y="5214950"/>
                <a:ext cx="64294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dirty="0"/>
              </a:p>
            </p:txBody>
          </p:sp>
        </p:grpSp>
        <p:sp>
          <p:nvSpPr>
            <p:cNvPr id="41" name="Prstenec 40"/>
            <p:cNvSpPr/>
            <p:nvPr/>
          </p:nvSpPr>
          <p:spPr>
            <a:xfrm>
              <a:off x="3143240" y="2571744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/>
            <p:nvPr/>
          </p:nvSpPr>
          <p:spPr>
            <a:xfrm>
              <a:off x="4929190" y="2571744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>
              <a:off x="3143240" y="1428736"/>
              <a:ext cx="42862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5400000" flipH="1" flipV="1">
              <a:off x="2536811" y="2035165"/>
              <a:ext cx="121285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>
              <a:stCxn id="42" idx="3"/>
            </p:cNvCxnSpPr>
            <p:nvPr/>
          </p:nvCxnSpPr>
          <p:spPr>
            <a:xfrm rot="5400000" flipH="1">
              <a:off x="4332429" y="2025497"/>
              <a:ext cx="1203984" cy="10462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TextovéPole 37"/>
          <p:cNvSpPr txBox="1"/>
          <p:nvPr/>
        </p:nvSpPr>
        <p:spPr>
          <a:xfrm>
            <a:off x="3786182" y="121442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429124" y="5000636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voltmetrem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571868" y="6143644"/>
            <a:ext cx="19436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vedle sebe </a:t>
            </a:r>
            <a:endParaRPr lang="cs-CZ" sz="2400" dirty="0"/>
          </a:p>
        </p:txBody>
      </p:sp>
      <p:sp>
        <p:nvSpPr>
          <p:cNvPr id="45" name="Výbuch 1 44"/>
          <p:cNvSpPr/>
          <p:nvPr/>
        </p:nvSpPr>
        <p:spPr>
          <a:xfrm>
            <a:off x="5643570" y="1000108"/>
            <a:ext cx="3208440" cy="1800770"/>
          </a:xfrm>
          <a:prstGeom prst="irregularSeal1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Měření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2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7686" y="428604"/>
            <a:ext cx="4108889" cy="32650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85720" y="428604"/>
            <a:ext cx="3929090" cy="1200329"/>
          </a:xfrm>
          <a:prstGeom prst="rect">
            <a:avLst/>
          </a:prstGeom>
          <a:solidFill>
            <a:srgbClr val="16D8AA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 tomto obrázku je zapojení pro měření______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r>
              <a:rPr lang="cs-CZ" sz="2400" dirty="0" smtClean="0"/>
              <a:t>_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4429132"/>
            <a:ext cx="7786742" cy="830997"/>
          </a:xfrm>
          <a:prstGeom prst="rect">
            <a:avLst/>
          </a:prstGeom>
          <a:solidFill>
            <a:srgbClr val="16D8AA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Univerzální měřící přístroj použijeme jako______</a:t>
            </a:r>
            <a:r>
              <a:rPr lang="cs-CZ" sz="2400" dirty="0" smtClean="0">
                <a:solidFill>
                  <a:schemeClr val="bg1"/>
                </a:solidFill>
              </a:rPr>
              <a:t>__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3042" y="1142984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proudu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14414" y="4786322"/>
            <a:ext cx="2286016" cy="461665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</a:t>
            </a:r>
            <a:r>
              <a:rPr lang="cs-CZ" sz="2400" b="1" dirty="0" smtClean="0">
                <a:solidFill>
                  <a:schemeClr val="bg1"/>
                </a:solidFill>
              </a:rPr>
              <a:t>mpérmetr.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5715008" y="4572008"/>
            <a:ext cx="3208440" cy="1800770"/>
          </a:xfrm>
          <a:prstGeom prst="irregularSeal1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Měření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ovéPole 52"/>
          <p:cNvSpPr txBox="1"/>
          <p:nvPr/>
        </p:nvSpPr>
        <p:spPr>
          <a:xfrm>
            <a:off x="428596" y="428604"/>
            <a:ext cx="4857784" cy="461665"/>
          </a:xfrm>
          <a:prstGeom prst="rect">
            <a:avLst/>
          </a:prstGeom>
          <a:solidFill>
            <a:srgbClr val="6633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Měření elektrického proudu.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0034" y="1214422"/>
            <a:ext cx="4143404" cy="1323439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kterém obrázku měření elektrického proudu je ampérmetr zapojen správně?______</a:t>
            </a:r>
          </a:p>
        </p:txBody>
      </p:sp>
      <p:grpSp>
        <p:nvGrpSpPr>
          <p:cNvPr id="2" name="Skupina 47"/>
          <p:cNvGrpSpPr/>
          <p:nvPr/>
        </p:nvGrpSpPr>
        <p:grpSpPr>
          <a:xfrm>
            <a:off x="5143504" y="3929066"/>
            <a:ext cx="3571900" cy="2169570"/>
            <a:chOff x="2479466" y="2659998"/>
            <a:chExt cx="4092798" cy="2458042"/>
          </a:xfrm>
        </p:grpSpPr>
        <p:sp>
          <p:nvSpPr>
            <p:cNvPr id="3" name="Prstenec 2"/>
            <p:cNvSpPr/>
            <p:nvPr/>
          </p:nvSpPr>
          <p:spPr>
            <a:xfrm>
              <a:off x="3143240" y="4572008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2714612" y="4286256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51234" y="4660262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 flipV="1">
              <a:off x="2479468" y="4643445"/>
              <a:ext cx="306583" cy="210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>
              <a:endCxn id="3" idx="4"/>
            </p:cNvCxnSpPr>
            <p:nvPr/>
          </p:nvCxnSpPr>
          <p:spPr>
            <a:xfrm rot="10800000" flipV="1">
              <a:off x="3179704" y="4645033"/>
              <a:ext cx="392165" cy="51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646281" y="2659998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780207" y="2800622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780207" y="2800622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51168" y="3160064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479466" y="3174772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745703" y="390853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803341" y="3891339"/>
              <a:ext cx="1517014" cy="2083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>
              <a:off x="4623400" y="4658674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5400000">
              <a:off x="4480524" y="4659468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4408292" y="4660262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8"/>
            <p:cNvGrpSpPr/>
            <p:nvPr/>
          </p:nvGrpSpPr>
          <p:grpSpPr>
            <a:xfrm>
              <a:off x="5000628" y="4214818"/>
              <a:ext cx="72232" cy="856462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1" name="Přímá spojovací čára 20"/>
            <p:cNvCxnSpPr/>
            <p:nvPr/>
          </p:nvCxnSpPr>
          <p:spPr>
            <a:xfrm rot="5400000">
              <a:off x="4480524" y="4658674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>
              <a:off x="4337648" y="4659468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5051234" y="4660262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122"/>
            <p:cNvGrpSpPr/>
            <p:nvPr/>
          </p:nvGrpSpPr>
          <p:grpSpPr>
            <a:xfrm>
              <a:off x="3571868" y="4071942"/>
              <a:ext cx="914400" cy="1046098"/>
              <a:chOff x="5143504" y="5286388"/>
              <a:chExt cx="914400" cy="1046098"/>
            </a:xfrm>
          </p:grpSpPr>
          <p:sp>
            <p:nvSpPr>
              <p:cNvPr id="36" name="Elipsa 35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5286380" y="5286388"/>
                <a:ext cx="500066" cy="10460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dirty="0"/>
              </a:p>
            </p:txBody>
          </p:sp>
        </p:grpSp>
      </p:grpSp>
      <p:grpSp>
        <p:nvGrpSpPr>
          <p:cNvPr id="29" name="Skupina 28"/>
          <p:cNvGrpSpPr/>
          <p:nvPr/>
        </p:nvGrpSpPr>
        <p:grpSpPr>
          <a:xfrm>
            <a:off x="4929190" y="1643050"/>
            <a:ext cx="3857652" cy="2143140"/>
            <a:chOff x="2500298" y="2643182"/>
            <a:chExt cx="4557738" cy="2428098"/>
          </a:xfrm>
        </p:grpSpPr>
        <p:sp>
          <p:nvSpPr>
            <p:cNvPr id="30" name="Prstenec 29"/>
            <p:cNvSpPr/>
            <p:nvPr/>
          </p:nvSpPr>
          <p:spPr>
            <a:xfrm>
              <a:off x="3521262" y="4555192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32" name="Přímá spojovací čára 31"/>
            <p:cNvCxnSpPr/>
            <p:nvPr/>
          </p:nvCxnSpPr>
          <p:spPr>
            <a:xfrm>
              <a:off x="3083706" y="4261036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>
              <a:off x="5072066" y="4643446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 rot="10800000">
              <a:off x="2500298" y="4628738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/>
            <p:nvPr/>
          </p:nvCxnSpPr>
          <p:spPr>
            <a:xfrm rot="10800000">
              <a:off x="3594188" y="4628742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Elipsa 37"/>
            <p:cNvSpPr/>
            <p:nvPr/>
          </p:nvSpPr>
          <p:spPr>
            <a:xfrm>
              <a:off x="3667113" y="2643182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9" name="Přímá spojovací čára 38"/>
            <p:cNvCxnSpPr>
              <a:stCxn id="38" idx="7"/>
              <a:endCxn id="38" idx="3"/>
            </p:cNvCxnSpPr>
            <p:nvPr/>
          </p:nvCxnSpPr>
          <p:spPr>
            <a:xfrm rot="16200000" flipH="1" flipV="1">
              <a:off x="3801039" y="2783806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>
              <a:stCxn id="38" idx="1"/>
              <a:endCxn id="38" idx="5"/>
            </p:cNvCxnSpPr>
            <p:nvPr/>
          </p:nvCxnSpPr>
          <p:spPr>
            <a:xfrm rot="16200000" flipH="1">
              <a:off x="3801039" y="2783806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>
              <a:off x="4572000" y="3143248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/>
            <p:nvPr/>
          </p:nvCxnSpPr>
          <p:spPr>
            <a:xfrm>
              <a:off x="2500298" y="3157956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 rot="5400000" flipH="1" flipV="1">
              <a:off x="1766535" y="3891719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5400000" flipH="1" flipV="1">
              <a:off x="6322232" y="4393412"/>
              <a:ext cx="500066" cy="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5" name="Skupina 94"/>
            <p:cNvGrpSpPr/>
            <p:nvPr/>
          </p:nvGrpSpPr>
          <p:grpSpPr>
            <a:xfrm>
              <a:off x="4857752" y="4214818"/>
              <a:ext cx="72232" cy="856462"/>
              <a:chOff x="5572132" y="2643976"/>
              <a:chExt cx="72232" cy="856462"/>
            </a:xfrm>
          </p:grpSpPr>
          <p:cxnSp>
            <p:nvCxnSpPr>
              <p:cNvPr id="59" name="Přímá spojovací čára 58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ovací čára 59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6" name="Přímá spojovací čára 45"/>
            <p:cNvCxnSpPr/>
            <p:nvPr/>
          </p:nvCxnSpPr>
          <p:spPr>
            <a:xfrm>
              <a:off x="4429124" y="464344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7" name="Skupina 98"/>
            <p:cNvGrpSpPr/>
            <p:nvPr/>
          </p:nvGrpSpPr>
          <p:grpSpPr>
            <a:xfrm>
              <a:off x="5000628" y="4214818"/>
              <a:ext cx="72232" cy="856462"/>
              <a:chOff x="5572132" y="2643976"/>
              <a:chExt cx="72232" cy="856462"/>
            </a:xfrm>
          </p:grpSpPr>
          <p:cxnSp>
            <p:nvCxnSpPr>
              <p:cNvPr id="57" name="Přímá spojovací čára 56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ovací čára 57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Skupina 101"/>
            <p:cNvGrpSpPr/>
            <p:nvPr/>
          </p:nvGrpSpPr>
          <p:grpSpPr>
            <a:xfrm>
              <a:off x="4714876" y="4214818"/>
              <a:ext cx="72232" cy="856462"/>
              <a:chOff x="5572132" y="2643976"/>
              <a:chExt cx="72232" cy="856462"/>
            </a:xfrm>
          </p:grpSpPr>
          <p:cxnSp>
            <p:nvCxnSpPr>
              <p:cNvPr id="55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ovací čára 5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9" name="Přímá spojovací čára 48"/>
            <p:cNvCxnSpPr/>
            <p:nvPr/>
          </p:nvCxnSpPr>
          <p:spPr>
            <a:xfrm>
              <a:off x="5072066" y="464344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0" name="Skupina 126"/>
            <p:cNvGrpSpPr/>
            <p:nvPr/>
          </p:nvGrpSpPr>
          <p:grpSpPr>
            <a:xfrm>
              <a:off x="6143636" y="3214686"/>
              <a:ext cx="914400" cy="985838"/>
              <a:chOff x="5143504" y="5286388"/>
              <a:chExt cx="914400" cy="985838"/>
            </a:xfrm>
          </p:grpSpPr>
          <p:sp>
            <p:nvSpPr>
              <p:cNvPr id="52" name="Elipsa 51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TextovéPole 53"/>
              <p:cNvSpPr txBox="1"/>
              <p:nvPr/>
            </p:nvSpPr>
            <p:spPr>
              <a:xfrm>
                <a:off x="5286380" y="5286388"/>
                <a:ext cx="50006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A</a:t>
                </a:r>
                <a:endParaRPr lang="cs-CZ" sz="5400" dirty="0"/>
              </a:p>
            </p:txBody>
          </p:sp>
        </p:grpSp>
        <p:cxnSp>
          <p:nvCxnSpPr>
            <p:cNvPr id="51" name="Přímá spojovací čára 50"/>
            <p:cNvCxnSpPr/>
            <p:nvPr/>
          </p:nvCxnSpPr>
          <p:spPr>
            <a:xfrm rot="5400000">
              <a:off x="6500826" y="3214686"/>
              <a:ext cx="1444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" name="Skupina 60"/>
          <p:cNvGrpSpPr/>
          <p:nvPr/>
        </p:nvGrpSpPr>
        <p:grpSpPr>
          <a:xfrm>
            <a:off x="857224" y="3786190"/>
            <a:ext cx="3643338" cy="2357454"/>
            <a:chOff x="2428860" y="2071678"/>
            <a:chExt cx="4073587" cy="2499536"/>
          </a:xfrm>
        </p:grpSpPr>
        <p:sp>
          <p:nvSpPr>
            <p:cNvPr id="62" name="Prstenec 61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63" name="Přímá spojovací čára 62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ovací čára 63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Elipsa 66"/>
            <p:cNvSpPr/>
            <p:nvPr/>
          </p:nvSpPr>
          <p:spPr>
            <a:xfrm>
              <a:off x="3595675" y="2143116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8" name="Přímá spojovací čára 67"/>
            <p:cNvCxnSpPr>
              <a:stCxn id="67" idx="7"/>
              <a:endCxn id="67" idx="3"/>
            </p:cNvCxnSpPr>
            <p:nvPr/>
          </p:nvCxnSpPr>
          <p:spPr>
            <a:xfrm rot="16200000" flipH="1" flipV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ovací čára 68"/>
            <p:cNvCxnSpPr>
              <a:stCxn id="67" idx="1"/>
              <a:endCxn id="67" idx="5"/>
            </p:cNvCxnSpPr>
            <p:nvPr/>
          </p:nvCxnSpPr>
          <p:spPr>
            <a:xfrm rot="16200000" flipH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ovací čára 69"/>
            <p:cNvCxnSpPr/>
            <p:nvPr/>
          </p:nvCxnSpPr>
          <p:spPr>
            <a:xfrm>
              <a:off x="4500562" y="2643182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ovací čára 70"/>
            <p:cNvCxnSpPr/>
            <p:nvPr/>
          </p:nvCxnSpPr>
          <p:spPr>
            <a:xfrm>
              <a:off x="2428860" y="2657890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ovací čára 71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ovací čára 72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4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87" name="Přímá spojovací čára 86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ovací čára 87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75" name="Přímá spojovací čára 74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6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85" name="Přímá spojovací čára 8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ovací čára 8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7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83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ovací čára 8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78" name="Přímá spojovací čára 77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9" name="Skupina 126"/>
            <p:cNvGrpSpPr/>
            <p:nvPr/>
          </p:nvGrpSpPr>
          <p:grpSpPr>
            <a:xfrm>
              <a:off x="5000628" y="2071678"/>
              <a:ext cx="914400" cy="985838"/>
              <a:chOff x="5143504" y="5286388"/>
              <a:chExt cx="914400" cy="985838"/>
            </a:xfrm>
          </p:grpSpPr>
          <p:sp>
            <p:nvSpPr>
              <p:cNvPr id="81" name="Elipsa 80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TextovéPole 81"/>
              <p:cNvSpPr txBox="1"/>
              <p:nvPr/>
            </p:nvSpPr>
            <p:spPr>
              <a:xfrm>
                <a:off x="5286380" y="5286388"/>
                <a:ext cx="50006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A</a:t>
                </a:r>
                <a:endParaRPr lang="cs-CZ" sz="5400" dirty="0"/>
              </a:p>
            </p:txBody>
          </p:sp>
        </p:grpSp>
        <p:cxnSp>
          <p:nvCxnSpPr>
            <p:cNvPr id="80" name="Přímá spojovací čára 79"/>
            <p:cNvCxnSpPr/>
            <p:nvPr/>
          </p:nvCxnSpPr>
          <p:spPr>
            <a:xfrm>
              <a:off x="5929322" y="2643182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" name="TextovéPole 88"/>
          <p:cNvSpPr txBox="1"/>
          <p:nvPr/>
        </p:nvSpPr>
        <p:spPr>
          <a:xfrm>
            <a:off x="1571604" y="471488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5786446" y="478632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5929322" y="257174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6215074" y="5214950"/>
            <a:ext cx="4286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</a:t>
            </a:r>
            <a:endParaRPr lang="cs-CZ" sz="4400" dirty="0"/>
          </a:p>
        </p:txBody>
      </p:sp>
      <p:sp>
        <p:nvSpPr>
          <p:cNvPr id="94" name="Obdélník 93"/>
          <p:cNvSpPr/>
          <p:nvPr/>
        </p:nvSpPr>
        <p:spPr>
          <a:xfrm>
            <a:off x="1714480" y="2143116"/>
            <a:ext cx="13548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Na všech</a:t>
            </a:r>
            <a:endParaRPr lang="cs-CZ" b="1" dirty="0"/>
          </a:p>
        </p:txBody>
      </p:sp>
      <p:sp>
        <p:nvSpPr>
          <p:cNvPr id="95" name="Výbuch 1 94"/>
          <p:cNvSpPr/>
          <p:nvPr/>
        </p:nvSpPr>
        <p:spPr>
          <a:xfrm>
            <a:off x="5500694" y="285728"/>
            <a:ext cx="3208440" cy="1800770"/>
          </a:xfrm>
          <a:prstGeom prst="irregularSeal1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Měření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500174"/>
            <a:ext cx="2482594" cy="2714620"/>
          </a:xfrm>
          <a:prstGeom prst="rect">
            <a:avLst/>
          </a:prstGeom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357158" y="428604"/>
            <a:ext cx="8429684" cy="830997"/>
          </a:xfrm>
          <a:prstGeom prst="rect">
            <a:avLst/>
          </a:prstGeom>
          <a:solidFill>
            <a:srgbClr val="16D8AA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 tomto obrázku je zapojení pro měření______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r>
              <a:rPr lang="cs-CZ" sz="2400" dirty="0" smtClean="0"/>
              <a:t>_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4286256"/>
            <a:ext cx="8429684" cy="461665"/>
          </a:xfrm>
          <a:prstGeom prst="rect">
            <a:avLst/>
          </a:prstGeom>
          <a:solidFill>
            <a:srgbClr val="16D8AA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Nakresli schéma tohoto zapojení.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4480" y="785794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napětí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pSp>
        <p:nvGrpSpPr>
          <p:cNvPr id="73" name="Skupina 72"/>
          <p:cNvGrpSpPr/>
          <p:nvPr/>
        </p:nvGrpSpPr>
        <p:grpSpPr>
          <a:xfrm>
            <a:off x="5715008" y="4357694"/>
            <a:ext cx="2643206" cy="2286016"/>
            <a:chOff x="2428861" y="928670"/>
            <a:chExt cx="2643206" cy="2286016"/>
          </a:xfrm>
        </p:grpSpPr>
        <p:grpSp>
          <p:nvGrpSpPr>
            <p:cNvPr id="74" name="Skupina 1"/>
            <p:cNvGrpSpPr/>
            <p:nvPr/>
          </p:nvGrpSpPr>
          <p:grpSpPr>
            <a:xfrm>
              <a:off x="2428858" y="928669"/>
              <a:ext cx="2643201" cy="2286012"/>
              <a:chOff x="2428860" y="928670"/>
              <a:chExt cx="4073587" cy="3642544"/>
            </a:xfrm>
          </p:grpSpPr>
          <p:sp>
            <p:nvSpPr>
              <p:cNvPr id="76" name="Prstenec 2"/>
              <p:cNvSpPr/>
              <p:nvPr/>
            </p:nvSpPr>
            <p:spPr>
              <a:xfrm>
                <a:off x="3449824" y="4055126"/>
                <a:ext cx="72926" cy="73539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77" name="Přímá spojovací čára 76"/>
              <p:cNvCxnSpPr/>
              <p:nvPr/>
            </p:nvCxnSpPr>
            <p:spPr>
              <a:xfrm>
                <a:off x="2979350" y="4115903"/>
                <a:ext cx="532719" cy="1992"/>
              </a:xfrm>
              <a:prstGeom prst="line">
                <a:avLst/>
              </a:prstGeom>
              <a:ln w="38100">
                <a:solidFill>
                  <a:schemeClr val="tx1"/>
                </a:solidFill>
                <a:head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ovací čára 77"/>
              <p:cNvCxnSpPr/>
              <p:nvPr/>
            </p:nvCxnSpPr>
            <p:spPr>
              <a:xfrm>
                <a:off x="5000628" y="4143380"/>
                <a:ext cx="150019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ovací čára 78"/>
              <p:cNvCxnSpPr/>
              <p:nvPr/>
            </p:nvCxnSpPr>
            <p:spPr>
              <a:xfrm rot="10800000">
                <a:off x="2428860" y="4128672"/>
                <a:ext cx="510449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Přímá spojovací čára 79"/>
              <p:cNvCxnSpPr/>
              <p:nvPr/>
            </p:nvCxnSpPr>
            <p:spPr>
              <a:xfrm rot="10800000">
                <a:off x="3522750" y="4128676"/>
                <a:ext cx="1120688" cy="1470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1" name="Elipsa 80"/>
              <p:cNvSpPr/>
              <p:nvPr/>
            </p:nvSpPr>
            <p:spPr>
              <a:xfrm>
                <a:off x="3571868" y="2071678"/>
                <a:ext cx="933446" cy="94129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2" name="Přímá spojovací čára 81"/>
              <p:cNvCxnSpPr>
                <a:stCxn id="81" idx="7"/>
                <a:endCxn id="81" idx="3"/>
              </p:cNvCxnSpPr>
              <p:nvPr/>
            </p:nvCxnSpPr>
            <p:spPr>
              <a:xfrm rot="16200000" flipH="1" flipV="1">
                <a:off x="3705793" y="2212302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ovací čára 82"/>
              <p:cNvCxnSpPr>
                <a:stCxn id="81" idx="1"/>
                <a:endCxn id="81" idx="5"/>
              </p:cNvCxnSpPr>
              <p:nvPr/>
            </p:nvCxnSpPr>
            <p:spPr>
              <a:xfrm rot="16200000" flipH="1">
                <a:off x="3705793" y="2212302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ovací čára 83"/>
              <p:cNvCxnSpPr/>
              <p:nvPr/>
            </p:nvCxnSpPr>
            <p:spPr>
              <a:xfrm>
                <a:off x="4500562" y="2643182"/>
                <a:ext cx="200026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Přímá spojovací čára 84"/>
              <p:cNvCxnSpPr/>
              <p:nvPr/>
            </p:nvCxnSpPr>
            <p:spPr>
              <a:xfrm>
                <a:off x="2428860" y="2643182"/>
                <a:ext cx="1166815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ovací čára 85"/>
              <p:cNvCxnSpPr/>
              <p:nvPr/>
            </p:nvCxnSpPr>
            <p:spPr>
              <a:xfrm rot="5400000" flipH="1" flipV="1">
                <a:off x="1695097" y="3391653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Přímá spojovací čára 86"/>
              <p:cNvCxnSpPr/>
              <p:nvPr/>
            </p:nvCxnSpPr>
            <p:spPr>
              <a:xfrm rot="5400000" flipH="1" flipV="1">
                <a:off x="5767063" y="3376945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88" name="Skupina 94"/>
              <p:cNvGrpSpPr/>
              <p:nvPr/>
            </p:nvGrpSpPr>
            <p:grpSpPr>
              <a:xfrm>
                <a:off x="4786314" y="3714752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106" name="Přímá spojovací čára 105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7" name="Přímá spojovací čára 106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89" name="Přímá spojovací čára 88"/>
              <p:cNvCxnSpPr/>
              <p:nvPr/>
            </p:nvCxnSpPr>
            <p:spPr>
              <a:xfrm>
                <a:off x="4357686" y="4143380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0" name="Skupina 98"/>
              <p:cNvGrpSpPr/>
              <p:nvPr/>
            </p:nvGrpSpPr>
            <p:grpSpPr>
              <a:xfrm>
                <a:off x="4929190" y="3714752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104" name="Přímá spojovací čára 103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5" name="Přímá spojovací čára 104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91" name="Skupina 101"/>
              <p:cNvGrpSpPr/>
              <p:nvPr/>
            </p:nvGrpSpPr>
            <p:grpSpPr>
              <a:xfrm>
                <a:off x="4643438" y="3714752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102" name="Přímá spojovací čára 20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Přímá spojovací čára 102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92" name="Přímá spojovací čára 18"/>
              <p:cNvCxnSpPr/>
              <p:nvPr/>
            </p:nvCxnSpPr>
            <p:spPr>
              <a:xfrm>
                <a:off x="5000628" y="4143380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Přímá spojovací čára 19"/>
              <p:cNvCxnSpPr/>
              <p:nvPr/>
            </p:nvCxnSpPr>
            <p:spPr>
              <a:xfrm>
                <a:off x="4429124" y="1428736"/>
                <a:ext cx="500066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4" name="Skupina 115"/>
              <p:cNvGrpSpPr/>
              <p:nvPr/>
            </p:nvGrpSpPr>
            <p:grpSpPr>
              <a:xfrm>
                <a:off x="3571868" y="928670"/>
                <a:ext cx="914400" cy="985838"/>
                <a:chOff x="3214678" y="5214950"/>
                <a:chExt cx="914400" cy="985838"/>
              </a:xfrm>
            </p:grpSpPr>
            <p:sp>
              <p:nvSpPr>
                <p:cNvPr id="100" name="Elipsa 99"/>
                <p:cNvSpPr/>
                <p:nvPr/>
              </p:nvSpPr>
              <p:spPr>
                <a:xfrm>
                  <a:off x="3214678" y="5286388"/>
                  <a:ext cx="914400" cy="9144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1" name="TextovéPole 100"/>
                <p:cNvSpPr txBox="1"/>
                <p:nvPr/>
              </p:nvSpPr>
              <p:spPr>
                <a:xfrm>
                  <a:off x="3428992" y="5214950"/>
                  <a:ext cx="642942" cy="92333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cs-CZ" sz="5400" dirty="0"/>
                </a:p>
              </p:txBody>
            </p:sp>
          </p:grpSp>
          <p:sp>
            <p:nvSpPr>
              <p:cNvPr id="95" name="Prstenec 94"/>
              <p:cNvSpPr/>
              <p:nvPr/>
            </p:nvSpPr>
            <p:spPr>
              <a:xfrm>
                <a:off x="3143240" y="2571744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96" name="Prstenec 22"/>
              <p:cNvSpPr/>
              <p:nvPr/>
            </p:nvSpPr>
            <p:spPr>
              <a:xfrm>
                <a:off x="4929190" y="2571744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97" name="Přímá spojovací čára 96"/>
              <p:cNvCxnSpPr/>
              <p:nvPr/>
            </p:nvCxnSpPr>
            <p:spPr>
              <a:xfrm>
                <a:off x="3143240" y="1428736"/>
                <a:ext cx="42862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ovací čára 97"/>
              <p:cNvCxnSpPr/>
              <p:nvPr/>
            </p:nvCxnSpPr>
            <p:spPr>
              <a:xfrm rot="5400000" flipH="1" flipV="1">
                <a:off x="2536811" y="2035165"/>
                <a:ext cx="121285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ovací čára 98"/>
              <p:cNvCxnSpPr/>
              <p:nvPr/>
            </p:nvCxnSpPr>
            <p:spPr>
              <a:xfrm rot="5400000" flipH="1">
                <a:off x="4332429" y="2025497"/>
                <a:ext cx="1203984" cy="10462"/>
              </a:xfrm>
              <a:prstGeom prst="line">
                <a:avLst/>
              </a:prstGeom>
              <a:ln w="38100">
                <a:solidFill>
                  <a:srgbClr val="01042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5" name="TextovéPole 74"/>
            <p:cNvSpPr txBox="1"/>
            <p:nvPr/>
          </p:nvSpPr>
          <p:spPr>
            <a:xfrm>
              <a:off x="3286116" y="1000108"/>
              <a:ext cx="21431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V</a:t>
              </a:r>
              <a:endParaRPr lang="cs-CZ" sz="2800" dirty="0"/>
            </a:p>
          </p:txBody>
        </p:sp>
      </p:grpSp>
      <p:sp>
        <p:nvSpPr>
          <p:cNvPr id="41" name="Výbuch 1 40"/>
          <p:cNvSpPr/>
          <p:nvPr/>
        </p:nvSpPr>
        <p:spPr>
          <a:xfrm>
            <a:off x="5214942" y="1571612"/>
            <a:ext cx="3208440" cy="1800770"/>
          </a:xfrm>
          <a:prstGeom prst="irregularSeal1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Měření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7" y="1500174"/>
            <a:ext cx="2786081" cy="259975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85720" y="571480"/>
            <a:ext cx="8501122" cy="830997"/>
          </a:xfrm>
          <a:prstGeom prst="rect">
            <a:avLst/>
          </a:prstGeom>
          <a:solidFill>
            <a:srgbClr val="16D8AA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 tomto obrázku je zapojení pro měření______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r>
              <a:rPr lang="cs-CZ" sz="2400" dirty="0" smtClean="0"/>
              <a:t>_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43042" y="928670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proudu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pSp>
        <p:nvGrpSpPr>
          <p:cNvPr id="9" name="Skupina 35"/>
          <p:cNvGrpSpPr/>
          <p:nvPr/>
        </p:nvGrpSpPr>
        <p:grpSpPr>
          <a:xfrm flipV="1">
            <a:off x="4071934" y="3929066"/>
            <a:ext cx="4557738" cy="2501124"/>
            <a:chOff x="2500298" y="2643182"/>
            <a:chExt cx="4557738" cy="2428098"/>
          </a:xfrm>
        </p:grpSpPr>
        <p:sp>
          <p:nvSpPr>
            <p:cNvPr id="10" name="Prstenec 9"/>
            <p:cNvSpPr/>
            <p:nvPr/>
          </p:nvSpPr>
          <p:spPr>
            <a:xfrm>
              <a:off x="3521262" y="4555192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1" name="Přímá spojovací čára 10"/>
            <p:cNvCxnSpPr/>
            <p:nvPr/>
          </p:nvCxnSpPr>
          <p:spPr>
            <a:xfrm>
              <a:off x="3000364" y="4585815"/>
              <a:ext cx="583144" cy="32145"/>
            </a:xfrm>
            <a:prstGeom prst="line">
              <a:avLst/>
            </a:prstGeom>
            <a:ln w="38100">
              <a:solidFill>
                <a:schemeClr val="tx1"/>
              </a:solidFill>
              <a:head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5072066" y="4643446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10800000">
              <a:off x="2500298" y="4628738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10800000">
              <a:off x="3594188" y="4628742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Elipsa 14"/>
            <p:cNvSpPr/>
            <p:nvPr/>
          </p:nvSpPr>
          <p:spPr>
            <a:xfrm>
              <a:off x="3667113" y="2643182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ovací čára 15"/>
            <p:cNvCxnSpPr>
              <a:stCxn id="15" idx="7"/>
              <a:endCxn id="15" idx="3"/>
            </p:cNvCxnSpPr>
            <p:nvPr/>
          </p:nvCxnSpPr>
          <p:spPr>
            <a:xfrm rot="16200000" flipH="1" flipV="1">
              <a:off x="3801039" y="2783806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>
              <a:stCxn id="15" idx="1"/>
              <a:endCxn id="15" idx="5"/>
            </p:cNvCxnSpPr>
            <p:nvPr/>
          </p:nvCxnSpPr>
          <p:spPr>
            <a:xfrm rot="16200000" flipH="1">
              <a:off x="3801039" y="2783806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>
              <a:off x="4572000" y="3143248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2500298" y="3157956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5400000" flipH="1" flipV="1">
              <a:off x="1766535" y="3891719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 flipV="1">
              <a:off x="6322232" y="4393412"/>
              <a:ext cx="500066" cy="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2" name="Skupina 94"/>
            <p:cNvGrpSpPr/>
            <p:nvPr/>
          </p:nvGrpSpPr>
          <p:grpSpPr>
            <a:xfrm>
              <a:off x="4857752" y="4214818"/>
              <a:ext cx="72232" cy="856462"/>
              <a:chOff x="5572132" y="2643976"/>
              <a:chExt cx="72232" cy="856462"/>
            </a:xfrm>
          </p:grpSpPr>
          <p:cxnSp>
            <p:nvCxnSpPr>
              <p:cNvPr id="35" name="Přímá spojovací čára 3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3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3" name="Přímá spojovací čára 22"/>
            <p:cNvCxnSpPr/>
            <p:nvPr/>
          </p:nvCxnSpPr>
          <p:spPr>
            <a:xfrm>
              <a:off x="4429124" y="464344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" name="Skupina 98"/>
            <p:cNvGrpSpPr/>
            <p:nvPr/>
          </p:nvGrpSpPr>
          <p:grpSpPr>
            <a:xfrm>
              <a:off x="5000628" y="4214818"/>
              <a:ext cx="72232" cy="856462"/>
              <a:chOff x="5572132" y="2643976"/>
              <a:chExt cx="72232" cy="856462"/>
            </a:xfrm>
          </p:grpSpPr>
          <p:cxnSp>
            <p:nvCxnSpPr>
              <p:cNvPr id="33" name="Přímá spojovací čára 3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Skupina 101"/>
            <p:cNvGrpSpPr/>
            <p:nvPr/>
          </p:nvGrpSpPr>
          <p:grpSpPr>
            <a:xfrm>
              <a:off x="4714876" y="4214818"/>
              <a:ext cx="72232" cy="856462"/>
              <a:chOff x="5572132" y="2643976"/>
              <a:chExt cx="72232" cy="856462"/>
            </a:xfrm>
          </p:grpSpPr>
          <p:cxnSp>
            <p:nvCxnSpPr>
              <p:cNvPr id="3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3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ovací čára 25"/>
            <p:cNvCxnSpPr/>
            <p:nvPr/>
          </p:nvCxnSpPr>
          <p:spPr>
            <a:xfrm>
              <a:off x="5072066" y="464344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" name="Skupina 126"/>
            <p:cNvGrpSpPr/>
            <p:nvPr/>
          </p:nvGrpSpPr>
          <p:grpSpPr>
            <a:xfrm>
              <a:off x="6143636" y="3214687"/>
              <a:ext cx="914400" cy="985837"/>
              <a:chOff x="5143504" y="5286389"/>
              <a:chExt cx="914400" cy="985837"/>
            </a:xfrm>
          </p:grpSpPr>
          <p:sp>
            <p:nvSpPr>
              <p:cNvPr id="29" name="Elipsa 28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 rot="10800000">
                <a:off x="5286380" y="5286389"/>
                <a:ext cx="500066" cy="923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A</a:t>
                </a:r>
                <a:endParaRPr lang="cs-CZ" sz="5400" dirty="0"/>
              </a:p>
            </p:txBody>
          </p:sp>
        </p:grpSp>
        <p:cxnSp>
          <p:nvCxnSpPr>
            <p:cNvPr id="28" name="Přímá spojovací čára 27"/>
            <p:cNvCxnSpPr/>
            <p:nvPr/>
          </p:nvCxnSpPr>
          <p:spPr>
            <a:xfrm rot="5400000">
              <a:off x="6500826" y="3214686"/>
              <a:ext cx="1444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Výbuch 1 36"/>
          <p:cNvSpPr/>
          <p:nvPr/>
        </p:nvSpPr>
        <p:spPr>
          <a:xfrm>
            <a:off x="5572132" y="785794"/>
            <a:ext cx="3208440" cy="1800770"/>
          </a:xfrm>
          <a:prstGeom prst="irregularSeal1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Měření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071802" y="3286124"/>
            <a:ext cx="5929354" cy="461665"/>
          </a:xfrm>
          <a:prstGeom prst="rect">
            <a:avLst/>
          </a:prstGeom>
          <a:solidFill>
            <a:srgbClr val="16D8AA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Nakresli schéma tohoto zapojení.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8662" y="1714488"/>
            <a:ext cx="2901836" cy="3143248"/>
          </a:xfrm>
          <a:prstGeom prst="rect">
            <a:avLst/>
          </a:prstGeom>
        </p:spPr>
      </p:pic>
      <p:pic>
        <p:nvPicPr>
          <p:cNvPr id="3" name="Obrázek 2" descr="2012 02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3504" y="1714488"/>
            <a:ext cx="2209789" cy="315368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8596" y="571480"/>
            <a:ext cx="8286808" cy="707886"/>
          </a:xfrm>
          <a:prstGeom prst="rect">
            <a:avLst/>
          </a:prstGeom>
          <a:solidFill>
            <a:schemeClr val="accent4">
              <a:lumMod val="50000"/>
            </a:schemeClr>
          </a:solidFill>
          <a:ln w="3810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Před měřením </a:t>
            </a:r>
            <a:r>
              <a:rPr lang="cs-CZ" sz="2000" b="1" dirty="0" smtClean="0">
                <a:solidFill>
                  <a:schemeClr val="bg1"/>
                </a:solidFill>
              </a:rPr>
              <a:t>univerzálním přístrojem musíme nastavit správný rozsah a správný druh napětí či proudu. </a:t>
            </a:r>
            <a:endParaRPr lang="cs-CZ" sz="2000" b="1" dirty="0">
              <a:solidFill>
                <a:schemeClr val="bg1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rot="5400000">
            <a:off x="1928794" y="1928802"/>
            <a:ext cx="2714644" cy="1428760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6200000" flipH="1">
            <a:off x="4107653" y="1321579"/>
            <a:ext cx="2143140" cy="2071702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57158" y="5286388"/>
            <a:ext cx="8358246" cy="707886"/>
          </a:xfrm>
          <a:prstGeom prst="rect">
            <a:avLst/>
          </a:prstGeom>
          <a:solidFill>
            <a:schemeClr val="accent4">
              <a:lumMod val="50000"/>
            </a:schemeClr>
          </a:solidFill>
          <a:ln w="3810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Před měřením ručičkovým přístrojem je </a:t>
            </a:r>
            <a:r>
              <a:rPr lang="cs-CZ" sz="2000" b="1" dirty="0" smtClean="0">
                <a:solidFill>
                  <a:schemeClr val="bg1"/>
                </a:solidFill>
              </a:rPr>
              <a:t>navíc </a:t>
            </a:r>
            <a:r>
              <a:rPr lang="cs-CZ" sz="2000" b="1" dirty="0" smtClean="0">
                <a:solidFill>
                  <a:schemeClr val="bg1"/>
                </a:solidFill>
              </a:rPr>
              <a:t>třeba </a:t>
            </a:r>
            <a:r>
              <a:rPr lang="cs-CZ" sz="2000" b="1" dirty="0" smtClean="0">
                <a:solidFill>
                  <a:schemeClr val="bg1"/>
                </a:solidFill>
              </a:rPr>
              <a:t>zjistit rozsah stupnice a citlivost stupnice. 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ovéPole 40"/>
          <p:cNvSpPr txBox="1"/>
          <p:nvPr/>
        </p:nvSpPr>
        <p:spPr>
          <a:xfrm>
            <a:off x="357158" y="3429000"/>
            <a:ext cx="5643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Citlivost </a:t>
            </a:r>
            <a:r>
              <a:rPr lang="cs-CZ" sz="2400" dirty="0" smtClean="0"/>
              <a:t>- kolik ampérů znamená jeden dílek?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57158" y="4357694"/>
            <a:ext cx="5643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Rozdíl mezi sousedními popsanými hodnotami vydělíme počtem dílků.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57158" y="5357826"/>
            <a:ext cx="3143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Rozdíl: 2 A – 1 A = 1 A</a:t>
            </a:r>
            <a:endParaRPr lang="cs-CZ" sz="2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929058" y="5357826"/>
            <a:ext cx="435771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Počet dílků je 5;     1 : 5 =0,2</a:t>
            </a:r>
          </a:p>
          <a:p>
            <a:endParaRPr lang="cs-CZ" dirty="0"/>
          </a:p>
        </p:txBody>
      </p:sp>
      <p:grpSp>
        <p:nvGrpSpPr>
          <p:cNvPr id="3" name="Skupina 49"/>
          <p:cNvGrpSpPr/>
          <p:nvPr/>
        </p:nvGrpSpPr>
        <p:grpSpPr>
          <a:xfrm>
            <a:off x="5214942" y="571480"/>
            <a:ext cx="3571900" cy="3500462"/>
            <a:chOff x="3500430" y="857232"/>
            <a:chExt cx="3571900" cy="3500462"/>
          </a:xfrm>
          <a:solidFill>
            <a:srgbClr val="0F8F71"/>
          </a:solidFill>
        </p:grpSpPr>
        <p:sp>
          <p:nvSpPr>
            <p:cNvPr id="2" name="Ohnutý pruh 1"/>
            <p:cNvSpPr/>
            <p:nvPr/>
          </p:nvSpPr>
          <p:spPr>
            <a:xfrm>
              <a:off x="3500430" y="2285992"/>
              <a:ext cx="3571900" cy="1714512"/>
            </a:xfrm>
            <a:prstGeom prst="blockArc">
              <a:avLst>
                <a:gd name="adj1" fmla="val 10800000"/>
                <a:gd name="adj2" fmla="val 21359571"/>
                <a:gd name="adj3" fmla="val 8767"/>
              </a:avLst>
            </a:prstGeom>
            <a:solidFill>
              <a:srgbClr val="35EB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 rot="5400000">
              <a:off x="5715802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5400000">
              <a:off x="4868070" y="1847046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>
              <a:off x="3439310" y="2204236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5400000">
              <a:off x="6296830" y="2204236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5400000">
              <a:off x="4153690" y="1918484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5400000">
              <a:off x="5582450" y="1918484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>
              <a:off x="5287174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>
              <a:off x="5430050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>
              <a:off x="5572926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>
              <a:off x="5001422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6430182" y="2428074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>
              <a:off x="4858546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4715670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5400000">
              <a:off x="4572794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>
              <a:off x="4144166" y="2285198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>
              <a:off x="4287042" y="2213760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>
              <a:off x="4001290" y="2356636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>
              <a:off x="3858414" y="2428074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5400000">
              <a:off x="6287306" y="2356636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5400000">
              <a:off x="6144430" y="2285198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rot="5400000">
              <a:off x="6001554" y="2213760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3643306" y="1214422"/>
              <a:ext cx="357190" cy="461665"/>
            </a:xfrm>
            <a:prstGeom prst="rect">
              <a:avLst/>
            </a:prstGeom>
            <a:solidFill>
              <a:srgbClr val="35EBC0"/>
            </a:solidFill>
            <a:ln>
              <a:solidFill>
                <a:srgbClr val="16D8AA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0</a:t>
              </a:r>
              <a:endParaRPr lang="cs-CZ" sz="24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857884" y="928670"/>
              <a:ext cx="357190" cy="461665"/>
            </a:xfrm>
            <a:prstGeom prst="rect">
              <a:avLst/>
            </a:prstGeom>
            <a:solidFill>
              <a:srgbClr val="35EBC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</a:t>
              </a:r>
              <a:endParaRPr lang="cs-CZ" sz="2400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572264" y="1285860"/>
              <a:ext cx="357190" cy="461665"/>
            </a:xfrm>
            <a:prstGeom prst="rect">
              <a:avLst/>
            </a:prstGeom>
            <a:solidFill>
              <a:srgbClr val="35EBC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4</a:t>
              </a:r>
              <a:endParaRPr lang="cs-CZ" sz="24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143504" y="857232"/>
              <a:ext cx="357190" cy="461665"/>
            </a:xfrm>
            <a:prstGeom prst="rect">
              <a:avLst/>
            </a:prstGeom>
            <a:solidFill>
              <a:srgbClr val="35EBC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</a:t>
              </a:r>
              <a:endParaRPr lang="cs-CZ" sz="2400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4357686" y="928670"/>
              <a:ext cx="357190" cy="461665"/>
            </a:xfrm>
            <a:prstGeom prst="rect">
              <a:avLst/>
            </a:prstGeom>
            <a:solidFill>
              <a:srgbClr val="35EBC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</a:t>
              </a:r>
              <a:endParaRPr lang="cs-CZ" sz="2400" dirty="0"/>
            </a:p>
          </p:txBody>
        </p:sp>
        <p:cxnSp>
          <p:nvCxnSpPr>
            <p:cNvPr id="38" name="Přímá spojovací šipka 37"/>
            <p:cNvCxnSpPr/>
            <p:nvPr/>
          </p:nvCxnSpPr>
          <p:spPr>
            <a:xfrm rot="5400000" flipH="1" flipV="1">
              <a:off x="4465637" y="3321843"/>
              <a:ext cx="1642280" cy="794"/>
            </a:xfrm>
            <a:prstGeom prst="straightConnector1">
              <a:avLst/>
            </a:prstGeom>
            <a:grpFill/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Elipsa 39"/>
            <p:cNvSpPr/>
            <p:nvPr/>
          </p:nvSpPr>
          <p:spPr>
            <a:xfrm>
              <a:off x="5214942" y="4143380"/>
              <a:ext cx="214314" cy="214314"/>
            </a:xfrm>
            <a:prstGeom prst="ellipse">
              <a:avLst/>
            </a:prstGeom>
            <a:solidFill>
              <a:srgbClr val="35EB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5500694" y="3500438"/>
              <a:ext cx="785818" cy="523220"/>
            </a:xfrm>
            <a:prstGeom prst="rect">
              <a:avLst/>
            </a:prstGeom>
            <a:solidFill>
              <a:srgbClr val="35EBC0"/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</p:grpSp>
      <p:sp>
        <p:nvSpPr>
          <p:cNvPr id="47" name="Obdélník 46"/>
          <p:cNvSpPr/>
          <p:nvPr/>
        </p:nvSpPr>
        <p:spPr>
          <a:xfrm>
            <a:off x="1928794" y="5857892"/>
            <a:ext cx="55721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Jeden dílek je 0,2 A.</a:t>
            </a:r>
            <a:endParaRPr lang="cs-CZ" sz="2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571604" y="428604"/>
            <a:ext cx="2286016" cy="58477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Stupnice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28596" y="1142984"/>
            <a:ext cx="4714908" cy="1200329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 měřením musíme zjistit: jednotku, rozsah </a:t>
            </a:r>
          </a:p>
          <a:p>
            <a:r>
              <a:rPr lang="cs-CZ" sz="2400" dirty="0" smtClean="0"/>
              <a:t>a citlivost stupnice.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57158" y="2285992"/>
            <a:ext cx="46434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Stupnice je v ampérech. Rozsah této stupnice je </a:t>
            </a:r>
          </a:p>
          <a:p>
            <a:r>
              <a:rPr lang="cs-CZ" sz="2400" b="1" dirty="0" smtClean="0"/>
              <a:t>0 – 4 A.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2" grpId="0"/>
      <p:bldP spid="43" grpId="0"/>
      <p:bldP spid="44" grpId="0"/>
      <p:bldP spid="47" grpId="0"/>
      <p:bldP spid="4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143472" y="3857628"/>
            <a:ext cx="40005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Nastavíme měřící přístroj na měření stejnosměrného  napětí.Vybereme</a:t>
            </a:r>
          </a:p>
          <a:p>
            <a:r>
              <a:rPr lang="cs-CZ" sz="2400" dirty="0" smtClean="0"/>
              <a:t> rozsah do 15 V.</a:t>
            </a:r>
            <a:endParaRPr lang="cs-CZ" sz="2400" dirty="0"/>
          </a:p>
        </p:txBody>
      </p:sp>
      <p:pic>
        <p:nvPicPr>
          <p:cNvPr id="8" name="Obrázek 7" descr="2012 009.jpg"/>
          <p:cNvPicPr>
            <a:picLocks noChangeAspect="1"/>
          </p:cNvPicPr>
          <p:nvPr/>
        </p:nvPicPr>
        <p:blipFill>
          <a:blip r:embed="rId2" cstate="print"/>
          <a:srcRect l="15797" r="10862" b="27083"/>
          <a:stretch>
            <a:fillRect/>
          </a:stretch>
        </p:blipFill>
        <p:spPr>
          <a:xfrm>
            <a:off x="214282" y="357166"/>
            <a:ext cx="4643470" cy="5000660"/>
          </a:xfrm>
          <a:prstGeom prst="rect">
            <a:avLst/>
          </a:prstGeom>
        </p:spPr>
      </p:pic>
      <p:cxnSp>
        <p:nvCxnSpPr>
          <p:cNvPr id="11" name="Přímá spojovací šipka 10"/>
          <p:cNvCxnSpPr/>
          <p:nvPr/>
        </p:nvCxnSpPr>
        <p:spPr>
          <a:xfrm rot="10800000">
            <a:off x="3929058" y="4714884"/>
            <a:ext cx="1357322" cy="928694"/>
          </a:xfrm>
          <a:prstGeom prst="straightConnector1">
            <a:avLst/>
          </a:prstGeom>
          <a:ln w="444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rstenec 11"/>
          <p:cNvSpPr/>
          <p:nvPr/>
        </p:nvSpPr>
        <p:spPr>
          <a:xfrm>
            <a:off x="3571868" y="1357298"/>
            <a:ext cx="571504" cy="571504"/>
          </a:xfrm>
          <a:prstGeom prst="donut">
            <a:avLst>
              <a:gd name="adj" fmla="val 1106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3428992" y="4214818"/>
            <a:ext cx="571504" cy="571504"/>
          </a:xfrm>
          <a:prstGeom prst="donut">
            <a:avLst>
              <a:gd name="adj" fmla="val 1106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857224" y="5715016"/>
            <a:ext cx="1357322" cy="714380"/>
          </a:xfrm>
          <a:prstGeom prst="donut">
            <a:avLst>
              <a:gd name="adj" fmla="val 1106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57224" y="5429264"/>
            <a:ext cx="39556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Rozsah stupnice je nyní </a:t>
            </a:r>
          </a:p>
          <a:p>
            <a:r>
              <a:rPr lang="cs-CZ" sz="2400" dirty="0" smtClean="0"/>
              <a:t> 0 -15 </a:t>
            </a:r>
            <a:r>
              <a:rPr lang="cs-CZ" sz="2400" dirty="0" smtClean="0"/>
              <a:t>V.</a:t>
            </a:r>
            <a:endParaRPr lang="cs-CZ" sz="2400" dirty="0"/>
          </a:p>
        </p:txBody>
      </p:sp>
      <p:cxnSp>
        <p:nvCxnSpPr>
          <p:cNvPr id="17" name="Přímá spojovací šipka 16"/>
          <p:cNvCxnSpPr>
            <a:endCxn id="12" idx="4"/>
          </p:cNvCxnSpPr>
          <p:nvPr/>
        </p:nvCxnSpPr>
        <p:spPr>
          <a:xfrm rot="5400000" flipH="1" flipV="1">
            <a:off x="571472" y="2500306"/>
            <a:ext cx="3857652" cy="2714644"/>
          </a:xfrm>
          <a:prstGeom prst="straightConnector1">
            <a:avLst/>
          </a:prstGeom>
          <a:ln w="444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4857752" y="3071810"/>
            <a:ext cx="3786214" cy="646331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Před měřením ručičkovým přístrojem : </a:t>
            </a:r>
            <a:endParaRPr lang="cs-CZ" dirty="0"/>
          </a:p>
        </p:txBody>
      </p:sp>
      <p:grpSp>
        <p:nvGrpSpPr>
          <p:cNvPr id="51" name="Skupina 50"/>
          <p:cNvGrpSpPr/>
          <p:nvPr/>
        </p:nvGrpSpPr>
        <p:grpSpPr>
          <a:xfrm>
            <a:off x="5643570" y="785794"/>
            <a:ext cx="2357454" cy="2143140"/>
            <a:chOff x="5786446" y="500042"/>
            <a:chExt cx="2357454" cy="2143140"/>
          </a:xfrm>
        </p:grpSpPr>
        <p:sp>
          <p:nvSpPr>
            <p:cNvPr id="21" name="Prstenec 20"/>
            <p:cNvSpPr/>
            <p:nvPr/>
          </p:nvSpPr>
          <p:spPr>
            <a:xfrm>
              <a:off x="6377295" y="1624754"/>
              <a:ext cx="42204" cy="4325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2" name="Přímá spojovací čára 21"/>
            <p:cNvCxnSpPr/>
            <p:nvPr/>
          </p:nvCxnSpPr>
          <p:spPr>
            <a:xfrm>
              <a:off x="6124074" y="1451721"/>
              <a:ext cx="289244" cy="20995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>
              <a:off x="7274772" y="1676668"/>
              <a:ext cx="868190" cy="93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10800000">
              <a:off x="5786446" y="1668016"/>
              <a:ext cx="295406" cy="96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10800000">
              <a:off x="6419499" y="1668018"/>
              <a:ext cx="648561" cy="86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Elipsa 7"/>
            <p:cNvSpPr/>
            <p:nvPr/>
          </p:nvSpPr>
          <p:spPr>
            <a:xfrm>
              <a:off x="6447924" y="500042"/>
              <a:ext cx="540201" cy="55370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8" name="Přímá spojovací čára 8"/>
            <p:cNvCxnSpPr/>
            <p:nvPr/>
          </p:nvCxnSpPr>
          <p:spPr>
            <a:xfrm rot="16200000" flipH="1" flipV="1">
              <a:off x="6522261" y="585903"/>
              <a:ext cx="391527" cy="38198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9"/>
            <p:cNvCxnSpPr/>
            <p:nvPr/>
          </p:nvCxnSpPr>
          <p:spPr>
            <a:xfrm rot="16200000" flipH="1">
              <a:off x="6525835" y="588860"/>
              <a:ext cx="391527" cy="38198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>
              <a:off x="6985375" y="794198"/>
              <a:ext cx="1157587" cy="93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>
              <a:off x="5786446" y="794198"/>
              <a:ext cx="675256" cy="96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5400000" flipH="1" flipV="1">
              <a:off x="5354813" y="1234483"/>
              <a:ext cx="864205" cy="93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 rot="5400000" flipH="1" flipV="1">
              <a:off x="7702197" y="1234966"/>
              <a:ext cx="882469" cy="9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 rot="5400000">
              <a:off x="7025137" y="1675741"/>
              <a:ext cx="252134" cy="919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 rot="5400000">
              <a:off x="6940416" y="1676205"/>
              <a:ext cx="503801" cy="46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>
              <a:off x="6902690" y="1676668"/>
              <a:ext cx="165370" cy="934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 rot="5400000">
              <a:off x="7107822" y="1675741"/>
              <a:ext cx="252134" cy="919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/>
            <p:nvPr/>
          </p:nvCxnSpPr>
          <p:spPr>
            <a:xfrm rot="5400000">
              <a:off x="7023101" y="1676205"/>
              <a:ext cx="503801" cy="46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/>
            <p:nvPr/>
          </p:nvCxnSpPr>
          <p:spPr>
            <a:xfrm rot="5400000">
              <a:off x="6942452" y="1675741"/>
              <a:ext cx="252134" cy="919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 rot="5400000">
              <a:off x="6857731" y="1676205"/>
              <a:ext cx="503801" cy="46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>
              <a:off x="7274772" y="1676668"/>
              <a:ext cx="165370" cy="934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 rot="10800000">
              <a:off x="6695978" y="2390114"/>
              <a:ext cx="289397" cy="93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Elipsa 39"/>
            <p:cNvSpPr/>
            <p:nvPr/>
          </p:nvSpPr>
          <p:spPr>
            <a:xfrm rot="10800000">
              <a:off x="6952305" y="2105300"/>
              <a:ext cx="529179" cy="53788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Prstenec 40"/>
            <p:cNvSpPr/>
            <p:nvPr/>
          </p:nvSpPr>
          <p:spPr>
            <a:xfrm rot="10800000">
              <a:off x="7688196" y="1676668"/>
              <a:ext cx="41342" cy="4202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/>
            <p:nvPr/>
          </p:nvSpPr>
          <p:spPr>
            <a:xfrm rot="10800000">
              <a:off x="6654636" y="1676668"/>
              <a:ext cx="41342" cy="4202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 rot="10800000">
              <a:off x="7481484" y="2390114"/>
              <a:ext cx="248054" cy="93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16200000" flipH="1" flipV="1">
              <a:off x="7372815" y="2033398"/>
              <a:ext cx="713446" cy="91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 rot="16200000" flipH="1">
              <a:off x="6338838" y="2033908"/>
              <a:ext cx="708226" cy="6055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ovéPole 45"/>
            <p:cNvSpPr txBox="1"/>
            <p:nvPr/>
          </p:nvSpPr>
          <p:spPr>
            <a:xfrm>
              <a:off x="7068060" y="2180936"/>
              <a:ext cx="289397" cy="3801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600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7000892" y="2214554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</a:t>
              </a:r>
              <a:endParaRPr lang="cs-CZ" dirty="0"/>
            </a:p>
          </p:txBody>
        </p:sp>
      </p:grpSp>
      <p:sp>
        <p:nvSpPr>
          <p:cNvPr id="52" name="Obdélník 51"/>
          <p:cNvSpPr/>
          <p:nvPr/>
        </p:nvSpPr>
        <p:spPr>
          <a:xfrm>
            <a:off x="4929190" y="357166"/>
            <a:ext cx="3786214" cy="36933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Chceme měřit napětí baterie.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5" name="Přímá spojovací šipka 54"/>
          <p:cNvCxnSpPr>
            <a:endCxn id="56" idx="5"/>
          </p:cNvCxnSpPr>
          <p:nvPr/>
        </p:nvCxnSpPr>
        <p:spPr>
          <a:xfrm rot="10800000">
            <a:off x="4488306" y="4631190"/>
            <a:ext cx="869513" cy="512323"/>
          </a:xfrm>
          <a:prstGeom prst="straightConnector1">
            <a:avLst/>
          </a:prstGeom>
          <a:ln w="444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Prstenec 55"/>
          <p:cNvSpPr/>
          <p:nvPr/>
        </p:nvSpPr>
        <p:spPr>
          <a:xfrm>
            <a:off x="4000496" y="4143380"/>
            <a:ext cx="571504" cy="571504"/>
          </a:xfrm>
          <a:prstGeom prst="donut">
            <a:avLst>
              <a:gd name="adj" fmla="val 1106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35"/>
          <p:cNvGrpSpPr/>
          <p:nvPr/>
        </p:nvGrpSpPr>
        <p:grpSpPr>
          <a:xfrm>
            <a:off x="857224" y="1643050"/>
            <a:ext cx="3807874" cy="3500462"/>
            <a:chOff x="3500430" y="857232"/>
            <a:chExt cx="3807874" cy="3500462"/>
          </a:xfrm>
          <a:solidFill>
            <a:srgbClr val="35EBC0"/>
          </a:solidFill>
        </p:grpSpPr>
        <p:sp>
          <p:nvSpPr>
            <p:cNvPr id="2" name="Ohnutý pruh 1"/>
            <p:cNvSpPr/>
            <p:nvPr/>
          </p:nvSpPr>
          <p:spPr>
            <a:xfrm>
              <a:off x="3500430" y="2285992"/>
              <a:ext cx="3571900" cy="1714512"/>
            </a:xfrm>
            <a:prstGeom prst="blockArc">
              <a:avLst>
                <a:gd name="adj1" fmla="val 10800000"/>
                <a:gd name="adj2" fmla="val 21359571"/>
                <a:gd name="adj3" fmla="val 8767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 rot="5400000">
              <a:off x="5715802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5400000">
              <a:off x="4868070" y="1847046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>
              <a:off x="3439310" y="2204236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5400000">
              <a:off x="6296830" y="2204236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5400000">
              <a:off x="4153690" y="1918484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5400000">
              <a:off x="5582450" y="1918484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>
              <a:off x="5287174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>
              <a:off x="5430050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>
              <a:off x="5572926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>
              <a:off x="5001422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6430182" y="2428074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>
              <a:off x="4858546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4715670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5400000">
              <a:off x="4572794" y="214232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>
              <a:off x="4144166" y="2285198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>
              <a:off x="4287042" y="2213760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>
              <a:off x="4001290" y="2356636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>
              <a:off x="3858414" y="2428074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5400000">
              <a:off x="6287306" y="2356636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5400000">
              <a:off x="6144430" y="2285198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rot="5400000">
              <a:off x="6001554" y="2213760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3643306" y="1214422"/>
              <a:ext cx="357190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0</a:t>
              </a:r>
              <a:endParaRPr lang="cs-CZ" sz="24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857884" y="928670"/>
              <a:ext cx="586324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15</a:t>
              </a:r>
              <a:endParaRPr lang="cs-CZ" sz="2400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572264" y="1285860"/>
              <a:ext cx="736040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20</a:t>
              </a:r>
              <a:endParaRPr lang="cs-CZ" sz="24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004048" y="857232"/>
              <a:ext cx="576064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10</a:t>
              </a:r>
              <a:endParaRPr lang="cs-CZ" sz="2400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4357686" y="928670"/>
              <a:ext cx="357190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5</a:t>
              </a:r>
              <a:endParaRPr lang="cs-CZ" sz="2400" dirty="0"/>
            </a:p>
          </p:txBody>
        </p:sp>
        <p:cxnSp>
          <p:nvCxnSpPr>
            <p:cNvPr id="38" name="Přímá spojovací šipka 37"/>
            <p:cNvCxnSpPr/>
            <p:nvPr/>
          </p:nvCxnSpPr>
          <p:spPr>
            <a:xfrm rot="5400000" flipH="1" flipV="1">
              <a:off x="4822033" y="2821777"/>
              <a:ext cx="1785950" cy="857256"/>
            </a:xfrm>
            <a:prstGeom prst="straightConnector1">
              <a:avLst/>
            </a:prstGeom>
            <a:grpFill/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Elipsa 39"/>
            <p:cNvSpPr/>
            <p:nvPr/>
          </p:nvSpPr>
          <p:spPr>
            <a:xfrm>
              <a:off x="5214942" y="4143380"/>
              <a:ext cx="214314" cy="21431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5500694" y="3500438"/>
              <a:ext cx="78581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</p:grpSp>
      <p:sp>
        <p:nvSpPr>
          <p:cNvPr id="47" name="Obdélník 46"/>
          <p:cNvSpPr/>
          <p:nvPr/>
        </p:nvSpPr>
        <p:spPr>
          <a:xfrm>
            <a:off x="642910" y="5786454"/>
            <a:ext cx="392909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Proud je 16 A.</a:t>
            </a:r>
            <a:endParaRPr lang="cs-CZ" sz="2800" b="1" dirty="0"/>
          </a:p>
        </p:txBody>
      </p:sp>
      <p:sp>
        <p:nvSpPr>
          <p:cNvPr id="39" name="Výbuch 1 38"/>
          <p:cNvSpPr/>
          <p:nvPr/>
        </p:nvSpPr>
        <p:spPr>
          <a:xfrm>
            <a:off x="571472" y="0"/>
            <a:ext cx="6357982" cy="1714488"/>
          </a:xfrm>
          <a:prstGeom prst="irregularSeal1">
            <a:avLst/>
          </a:prstGeom>
          <a:solidFill>
            <a:srgbClr val="35EBC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Kolik ampérů ukazuje ručička?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6" name="Skupina 83"/>
          <p:cNvGrpSpPr/>
          <p:nvPr/>
        </p:nvGrpSpPr>
        <p:grpSpPr>
          <a:xfrm>
            <a:off x="4929190" y="1571612"/>
            <a:ext cx="3571900" cy="3500462"/>
            <a:chOff x="4929190" y="1571612"/>
            <a:chExt cx="3571900" cy="3500462"/>
          </a:xfrm>
          <a:solidFill>
            <a:srgbClr val="35EBC0"/>
          </a:solidFill>
        </p:grpSpPr>
        <p:sp>
          <p:nvSpPr>
            <p:cNvPr id="67" name="TextovéPole 66"/>
            <p:cNvSpPr txBox="1"/>
            <p:nvPr/>
          </p:nvSpPr>
          <p:spPr>
            <a:xfrm>
              <a:off x="8072462" y="1928802"/>
              <a:ext cx="357190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</a:t>
              </a:r>
              <a:endParaRPr lang="cs-CZ" sz="2400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6572264" y="1571612"/>
              <a:ext cx="357190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</a:t>
              </a:r>
              <a:endParaRPr lang="cs-CZ" sz="2400" dirty="0"/>
            </a:p>
          </p:txBody>
        </p:sp>
        <p:sp>
          <p:nvSpPr>
            <p:cNvPr id="41" name="Ohnutý pruh 40"/>
            <p:cNvSpPr/>
            <p:nvPr/>
          </p:nvSpPr>
          <p:spPr>
            <a:xfrm>
              <a:off x="4929190" y="3000372"/>
              <a:ext cx="3571900" cy="1714512"/>
            </a:xfrm>
            <a:prstGeom prst="blockArc">
              <a:avLst>
                <a:gd name="adj1" fmla="val 10800000"/>
                <a:gd name="adj2" fmla="val 21359571"/>
                <a:gd name="adj3" fmla="val 8767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2" name="Přímá spojovací čára 41"/>
            <p:cNvCxnSpPr/>
            <p:nvPr/>
          </p:nvCxnSpPr>
          <p:spPr>
            <a:xfrm rot="5400000">
              <a:off x="7144562" y="285670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 rot="5400000">
              <a:off x="6296830" y="2561426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5400000">
              <a:off x="4868070" y="2918616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 rot="5400000">
              <a:off x="7725590" y="2918616"/>
              <a:ext cx="846938" cy="1031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/>
            <p:nvPr/>
          </p:nvCxnSpPr>
          <p:spPr>
            <a:xfrm rot="5400000">
              <a:off x="5755886" y="2816618"/>
              <a:ext cx="489748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 rot="5400000">
              <a:off x="7148133" y="2780899"/>
              <a:ext cx="561980" cy="794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rot="5400000">
              <a:off x="6715934" y="285670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 rot="5400000">
              <a:off x="6858810" y="285670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čára 51"/>
            <p:cNvCxnSpPr/>
            <p:nvPr/>
          </p:nvCxnSpPr>
          <p:spPr>
            <a:xfrm rot="5400000">
              <a:off x="7001686" y="285670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 rot="5400000">
              <a:off x="6430182" y="285670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3"/>
            <p:cNvCxnSpPr/>
            <p:nvPr/>
          </p:nvCxnSpPr>
          <p:spPr>
            <a:xfrm rot="5400000">
              <a:off x="7858942" y="3142454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54"/>
            <p:cNvCxnSpPr/>
            <p:nvPr/>
          </p:nvCxnSpPr>
          <p:spPr>
            <a:xfrm rot="5400000">
              <a:off x="6287306" y="285670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/>
            <p:nvPr/>
          </p:nvCxnSpPr>
          <p:spPr>
            <a:xfrm rot="5400000">
              <a:off x="6144430" y="285670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/>
            <p:nvPr/>
          </p:nvCxnSpPr>
          <p:spPr>
            <a:xfrm rot="5400000">
              <a:off x="6001554" y="2856702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 rot="5400000">
              <a:off x="5572926" y="2999578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 rot="5400000">
              <a:off x="5715802" y="2928140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 rot="5400000">
              <a:off x="5430050" y="3071016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/>
            <p:nvPr/>
          </p:nvCxnSpPr>
          <p:spPr>
            <a:xfrm rot="5400000">
              <a:off x="5287174" y="3142454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rot="5400000">
              <a:off x="7716066" y="3071016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 rot="5400000">
              <a:off x="7573190" y="2999578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ovací čára 63"/>
            <p:cNvCxnSpPr/>
            <p:nvPr/>
          </p:nvCxnSpPr>
          <p:spPr>
            <a:xfrm rot="5400000">
              <a:off x="7430314" y="2928140"/>
              <a:ext cx="28575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TextovéPole 64"/>
            <p:cNvSpPr txBox="1"/>
            <p:nvPr/>
          </p:nvSpPr>
          <p:spPr>
            <a:xfrm>
              <a:off x="5072066" y="1928802"/>
              <a:ext cx="357190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0</a:t>
              </a:r>
              <a:endParaRPr lang="cs-CZ" sz="2400" dirty="0"/>
            </a:p>
          </p:txBody>
        </p:sp>
        <p:cxnSp>
          <p:nvCxnSpPr>
            <p:cNvPr id="70" name="Přímá spojovací šipka 69"/>
            <p:cNvCxnSpPr/>
            <p:nvPr/>
          </p:nvCxnSpPr>
          <p:spPr>
            <a:xfrm rot="5400000" flipH="1" flipV="1">
              <a:off x="6072198" y="3643314"/>
              <a:ext cx="1857388" cy="571504"/>
            </a:xfrm>
            <a:prstGeom prst="straightConnector1">
              <a:avLst/>
            </a:prstGeom>
            <a:grpFill/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Elipsa 70"/>
            <p:cNvSpPr/>
            <p:nvPr/>
          </p:nvSpPr>
          <p:spPr>
            <a:xfrm>
              <a:off x="6643702" y="4857760"/>
              <a:ext cx="214314" cy="21431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6929454" y="4214818"/>
              <a:ext cx="78581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</p:grpSp>
      <p:sp>
        <p:nvSpPr>
          <p:cNvPr id="85" name="TextovéPole 84"/>
          <p:cNvSpPr txBox="1"/>
          <p:nvPr/>
        </p:nvSpPr>
        <p:spPr>
          <a:xfrm>
            <a:off x="500034" y="1428736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</a:t>
            </a:r>
            <a:endParaRPr lang="cs-CZ" sz="24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4643438" y="1500174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</a:t>
            </a:r>
            <a:endParaRPr lang="cs-CZ" sz="2400" b="1" dirty="0"/>
          </a:p>
        </p:txBody>
      </p:sp>
      <p:sp>
        <p:nvSpPr>
          <p:cNvPr id="73" name="Obdélník 72"/>
          <p:cNvSpPr/>
          <p:nvPr/>
        </p:nvSpPr>
        <p:spPr>
          <a:xfrm>
            <a:off x="5143504" y="5786454"/>
            <a:ext cx="321471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Proud je 1,4 A.</a:t>
            </a:r>
            <a:endParaRPr lang="cs-CZ" sz="2800" b="1" dirty="0"/>
          </a:p>
        </p:txBody>
      </p:sp>
      <p:sp>
        <p:nvSpPr>
          <p:cNvPr id="69" name="Výbuch 1 68"/>
          <p:cNvSpPr/>
          <p:nvPr/>
        </p:nvSpPr>
        <p:spPr>
          <a:xfrm>
            <a:off x="6715140" y="142852"/>
            <a:ext cx="2428860" cy="1500174"/>
          </a:xfrm>
          <a:prstGeom prst="irregularSeal1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Měření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7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hnutý pruh 1"/>
          <p:cNvSpPr/>
          <p:nvPr/>
        </p:nvSpPr>
        <p:spPr>
          <a:xfrm>
            <a:off x="3500430" y="2285992"/>
            <a:ext cx="3571900" cy="1714512"/>
          </a:xfrm>
          <a:prstGeom prst="blockArc">
            <a:avLst>
              <a:gd name="adj1" fmla="val 10800000"/>
              <a:gd name="adj2" fmla="val 21359571"/>
              <a:gd name="adj3" fmla="val 8767"/>
            </a:avLst>
          </a:prstGeom>
          <a:solidFill>
            <a:srgbClr val="35EB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5715802" y="214232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rot="5400000">
            <a:off x="4868070" y="1847046"/>
            <a:ext cx="846938" cy="1031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3439310" y="2204236"/>
            <a:ext cx="846938" cy="1031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6296830" y="2204236"/>
            <a:ext cx="846938" cy="1031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4153690" y="1918484"/>
            <a:ext cx="846938" cy="1031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5582450" y="1918484"/>
            <a:ext cx="846938" cy="1031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5287174" y="214232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5430050" y="214232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5572926" y="214232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5001422" y="214232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430182" y="2428074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4858546" y="214232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4715670" y="214232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4572794" y="214232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4144166" y="228519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4287042" y="221376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4001290" y="235663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3858414" y="2428074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6287306" y="235663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6144430" y="228519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6001554" y="221376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643306" y="1214422"/>
            <a:ext cx="357190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857884" y="928670"/>
            <a:ext cx="586324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15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72264" y="1285860"/>
            <a:ext cx="736040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04048" y="857232"/>
            <a:ext cx="576064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57686" y="928670"/>
            <a:ext cx="357190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cxnSp>
        <p:nvCxnSpPr>
          <p:cNvPr id="38" name="Přímá spojovací šipka 37"/>
          <p:cNvCxnSpPr/>
          <p:nvPr/>
        </p:nvCxnSpPr>
        <p:spPr>
          <a:xfrm rot="5400000" flipH="1" flipV="1">
            <a:off x="4465637" y="3321843"/>
            <a:ext cx="1642280" cy="79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Elipsa 39"/>
          <p:cNvSpPr/>
          <p:nvPr/>
        </p:nvSpPr>
        <p:spPr>
          <a:xfrm>
            <a:off x="5214942" y="4143380"/>
            <a:ext cx="214314" cy="214314"/>
          </a:xfrm>
          <a:prstGeom prst="ellipse">
            <a:avLst/>
          </a:prstGeom>
          <a:solidFill>
            <a:srgbClr val="35EB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5500694" y="3500438"/>
            <a:ext cx="785818" cy="523220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47" name="Obdélník 46"/>
          <p:cNvSpPr/>
          <p:nvPr/>
        </p:nvSpPr>
        <p:spPr>
          <a:xfrm>
            <a:off x="928662" y="5929330"/>
            <a:ext cx="77867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Jeden dílek je ______A.</a:t>
            </a:r>
            <a:endParaRPr lang="cs-CZ" sz="3600" b="1" dirty="0"/>
          </a:p>
        </p:txBody>
      </p:sp>
      <p:sp>
        <p:nvSpPr>
          <p:cNvPr id="39" name="Výbuch 1 38"/>
          <p:cNvSpPr/>
          <p:nvPr/>
        </p:nvSpPr>
        <p:spPr>
          <a:xfrm>
            <a:off x="357158" y="2643182"/>
            <a:ext cx="3995968" cy="2643182"/>
          </a:xfrm>
          <a:prstGeom prst="irregularSeal1">
            <a:avLst/>
          </a:prstGeom>
          <a:solidFill>
            <a:srgbClr val="35EBC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Kolik ampérů znamená jeden dílek?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072066" y="5929330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36" name="Výbuch 1 35"/>
          <p:cNvSpPr/>
          <p:nvPr/>
        </p:nvSpPr>
        <p:spPr>
          <a:xfrm>
            <a:off x="357158" y="214290"/>
            <a:ext cx="3208440" cy="1800770"/>
          </a:xfrm>
          <a:prstGeom prst="irregularSeal1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Měření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09.jpg"/>
          <p:cNvPicPr>
            <a:picLocks noChangeAspect="1"/>
          </p:cNvPicPr>
          <p:nvPr/>
        </p:nvPicPr>
        <p:blipFill>
          <a:blip r:embed="rId2" cstate="print"/>
          <a:srcRect l="15797" r="10862" b="27083"/>
          <a:stretch>
            <a:fillRect/>
          </a:stretch>
        </p:blipFill>
        <p:spPr>
          <a:xfrm>
            <a:off x="357158" y="428604"/>
            <a:ext cx="4643470" cy="500066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286380" y="1500174"/>
            <a:ext cx="3071834" cy="369332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Odpověz na otázky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6380" y="2357430"/>
            <a:ext cx="3224234" cy="646331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Jakou veličinu bude měřit přístroj?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86380" y="3714752"/>
            <a:ext cx="3143272" cy="646331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jakých jednotkách je stupnice?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86380" y="5072074"/>
            <a:ext cx="3143272" cy="369332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Jaký je rozsah stupnice?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Výbuch 1 8"/>
          <p:cNvSpPr/>
          <p:nvPr/>
        </p:nvSpPr>
        <p:spPr>
          <a:xfrm>
            <a:off x="5643570" y="0"/>
            <a:ext cx="3208440" cy="1571612"/>
          </a:xfrm>
          <a:prstGeom prst="irregularSeal1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Měření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14942" y="3214686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Přístroj bude měřit napětí.</a:t>
            </a:r>
            <a:endParaRPr lang="cs-CZ" dirty="0"/>
          </a:p>
        </p:txBody>
      </p:sp>
      <p:cxnSp>
        <p:nvCxnSpPr>
          <p:cNvPr id="12" name="Přímá spojovací šipka 11"/>
          <p:cNvCxnSpPr>
            <a:stCxn id="10" idx="1"/>
          </p:cNvCxnSpPr>
          <p:nvPr/>
        </p:nvCxnSpPr>
        <p:spPr>
          <a:xfrm rot="10800000" flipV="1">
            <a:off x="3143240" y="3399352"/>
            <a:ext cx="2071702" cy="1529846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286380" y="4500570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Stupnice je ve V.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14942" y="5643578"/>
            <a:ext cx="3143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Rozsah stupnice bude </a:t>
            </a:r>
          </a:p>
          <a:p>
            <a:r>
              <a:rPr lang="cs-CZ" dirty="0" smtClean="0"/>
              <a:t>0 – 15 V.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09.jpg"/>
          <p:cNvPicPr>
            <a:picLocks noChangeAspect="1"/>
          </p:cNvPicPr>
          <p:nvPr/>
        </p:nvPicPr>
        <p:blipFill>
          <a:blip r:embed="rId2" cstate="print"/>
          <a:srcRect l="15797" r="10862" b="27083"/>
          <a:stretch>
            <a:fillRect/>
          </a:stretch>
        </p:blipFill>
        <p:spPr>
          <a:xfrm>
            <a:off x="285720" y="357166"/>
            <a:ext cx="4643470" cy="5000660"/>
          </a:xfrm>
          <a:prstGeom prst="rect">
            <a:avLst/>
          </a:prstGeom>
          <a:ln>
            <a:solidFill>
              <a:srgbClr val="C00000"/>
            </a:solidFill>
          </a:ln>
        </p:spPr>
      </p:pic>
      <p:cxnSp>
        <p:nvCxnSpPr>
          <p:cNvPr id="7" name="Přímá spojovací šipka 6"/>
          <p:cNvCxnSpPr/>
          <p:nvPr/>
        </p:nvCxnSpPr>
        <p:spPr>
          <a:xfrm rot="16200000" flipV="1">
            <a:off x="1535885" y="1750207"/>
            <a:ext cx="1071570" cy="42862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14942" y="1142984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86380" y="2786058"/>
            <a:ext cx="3081358" cy="646331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Kolik znamená 1 dílek stupnice?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86380" y="4500570"/>
            <a:ext cx="3143272" cy="646331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Jakou hodnotu ukazuje přístroj?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86380" y="1500174"/>
            <a:ext cx="3071834" cy="369332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Odpověz na otázky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Výbuch 1 11"/>
          <p:cNvSpPr/>
          <p:nvPr/>
        </p:nvSpPr>
        <p:spPr>
          <a:xfrm>
            <a:off x="5715008" y="0"/>
            <a:ext cx="3208440" cy="1500174"/>
          </a:xfrm>
          <a:prstGeom prst="irregularSeal1">
            <a:avLst/>
          </a:prstGeom>
          <a:solidFill>
            <a:srgbClr val="70FF2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Měření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86380" y="3571876"/>
            <a:ext cx="30003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dílek odpovídá 0,5 V.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86380" y="5500702"/>
            <a:ext cx="24394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Přístroj ukazuje 4V.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3714744" y="571480"/>
            <a:ext cx="914400" cy="612648"/>
          </a:xfrm>
          <a:prstGeom prst="wedgeRectCallout">
            <a:avLst>
              <a:gd name="adj1" fmla="val -28333"/>
              <a:gd name="adj2" fmla="val 84888"/>
            </a:avLst>
          </a:prstGeom>
          <a:solidFill>
            <a:srgbClr val="92D05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15 V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85728"/>
            <a:ext cx="8572560" cy="621510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071670" y="3286124"/>
            <a:ext cx="47149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3"/>
              </a:rPr>
              <a:t>www.office.</a:t>
            </a:r>
            <a:r>
              <a:rPr lang="cs-CZ" b="1" u="sng" dirty="0" err="1" smtClean="0">
                <a:hlinkClick r:id="rId3"/>
              </a:rPr>
              <a:t>microsoft.com</a:t>
            </a:r>
            <a:endParaRPr lang="cs-CZ" b="1" u="sng" dirty="0" smtClean="0"/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2125</TotalTime>
  <Words>626</Words>
  <Application>Microsoft Office PowerPoint</Application>
  <PresentationFormat>Předvádění na obrazovce (4:3)</PresentationFormat>
  <Paragraphs>164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Aspekt</vt:lpstr>
      <vt:lpstr>Snímek 1</vt:lpstr>
      <vt:lpstr>Anotace: PowerPointová prezentace  určená k prohlubování znalostí měření napětí a proudu v obvodu.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Jednoduchý elektrický obvod</dc:title>
  <dc:creator>Oem</dc:creator>
  <cp:lastModifiedBy>Oem</cp:lastModifiedBy>
  <cp:revision>234</cp:revision>
  <dcterms:created xsi:type="dcterms:W3CDTF">2013-02-02T20:24:35Z</dcterms:created>
  <dcterms:modified xsi:type="dcterms:W3CDTF">2013-02-26T19:08:36Z</dcterms:modified>
</cp:coreProperties>
</file>