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81" r:id="rId3"/>
    <p:sldId id="256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25. 2. 2013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2.wav"/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Relationship Id="rId6" Type="http://schemas.openxmlformats.org/officeDocument/2006/relationships/slide" Target="slide4.xml"/><Relationship Id="rId5" Type="http://schemas.openxmlformats.org/officeDocument/2006/relationships/slide" Target="slide23.xml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smtClean="0"/>
              <a:t>:  </a:t>
            </a:r>
            <a:r>
              <a:rPr lang="cs-CZ" sz="1700"/>
              <a:t>VY_32_INOVACE_04_24_Ověřování znalostí z </a:t>
            </a:r>
            <a:r>
              <a:rPr lang="cs-CZ" sz="1700"/>
              <a:t>trávicí </a:t>
            </a:r>
            <a:r>
              <a:rPr lang="cs-CZ" sz="1700" smtClean="0"/>
              <a:t>soustavy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PŘÍRODA/ PŘÍRODOPIS 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52438" indent="-452438" eaLnBrk="1" fontAlgn="auto" hangingPunct="1">
              <a:spcAft>
                <a:spcPts val="0"/>
              </a:spcAft>
              <a:buFont typeface="Arial" pitchFamily="34" charset="0"/>
              <a:buNone/>
              <a:tabLst>
                <a:tab pos="452438" algn="l"/>
              </a:tabLst>
              <a:defRPr/>
            </a:pPr>
            <a:r>
              <a:rPr lang="cs-CZ" sz="1700" dirty="0" smtClean="0"/>
              <a:t>Anotace: Ověřování znalostí  z trávicí soustavy formou testu. Žáci mohou sami procvičovat nebo lze použít jako test. Při kliknutí na odpověď se žákovi zobrazí stop  a vybere jinou odpověď nebo se mu zobrazí fajfka (ano) a může pokračovat v testu. 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14.2.2013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14.2. 2013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043658"/>
          </a:xfrm>
        </p:spPr>
        <p:txBody>
          <a:bodyPr>
            <a:normAutofit/>
          </a:bodyPr>
          <a:lstStyle/>
          <a:p>
            <a:r>
              <a:rPr lang="cs-CZ" dirty="0" smtClean="0"/>
              <a:t>OVĚŘOVÁNÍ ZNALOSTÍ Z TRÁVICÍ SOUSTAVY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ČLOVĚK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1431032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1. Napiš, které živiny se štěpí v ústní dutině.</a:t>
            </a:r>
            <a:br>
              <a:rPr lang="cs-CZ" sz="3600" dirty="0" smtClean="0"/>
            </a:b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cukry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tuky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bílkoviny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2. Napiš, kde vzniká žluč.</a:t>
            </a:r>
            <a:br>
              <a:rPr lang="cs-CZ" sz="3600" dirty="0" smtClean="0"/>
            </a:br>
            <a:r>
              <a:rPr lang="cs-CZ" sz="3600" dirty="0" smtClean="0"/>
              <a:t> 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ve žlučníku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játrech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žluč nevzniká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3. Napiš, ve kterých orgánech probíhá trávení živin. 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tenkém a tlustém střevě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žaludku a dvanáctníku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ústní dutině, žaludku a dvanáctníku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4. Napiš, co produkují stěny žaludku.</a:t>
            </a:r>
            <a:endParaRPr lang="cs-CZ" sz="32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kyselinu chlorovodíkovou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kyselinu mléčnou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ptyalin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5. Napiš, který druh zubů chybí v mléčném chrupu.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špičáky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řezáky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třenové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6. Napiš, který enzym je obsažen ve slinách.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pepsin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ptyalin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žluč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7. Napiš, vitamíny rozpustné v tucích.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A,D, E, F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A, D, E, K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B, C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8. Napiš, vzorec BMI.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hmotnost děleno výška na třetí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hmotnost děleno výška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hmotnost děleno výška na druhou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9. Napiš, význam klků.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Zmenšují prostor pro trávení.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Zvětšují prostor pro vstřebávání.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Zvětšují prostor pro trávení.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10. Napiš, hlavní funkce jater.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termoregulace, látková přeměna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produkce kyseliny chlorovodíkové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zánik žluči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11. Napiš, funkci kyseliny chlorovodíkové.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podporuje trávení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podporuje vstřebávání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ničí choroboplodné zárodky a jedovaté látky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12. Napiš, trávicí žlázy.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játra, slinivka břišní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83768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žaludek a játra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játra a dvanáctník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13. Napiš, kolik je zubů mléčného a trvalého chrupu.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24, 36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20, 32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20, 36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14. Napiš, ve kterých orgánech probíhá mechanické trávení.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žaludku a dvanáctníku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žaludku a ústní dutině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ústní dutině a konečníku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15. Napiš, kam se vstřebávají živiny z tenkého a tlustého střeva?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do buněk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do krve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do jater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16. Napiš, části vnitřní stavby zubu.</a:t>
            </a:r>
            <a:endParaRPr lang="cs-CZ" sz="32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korunka, krček, kořen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korunka, zubovina a dřeň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sklovina, zubovina a dřeň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17. Napiš, ve kterých potravinách je zdroj rostlinných bílkovin.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mléčné výrobky a vejce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 luštěninách: čočka, hrách, fazole, sója</a:t>
            </a:r>
            <a:endParaRPr lang="cs-CZ" sz="3200" dirty="0"/>
          </a:p>
        </p:txBody>
      </p:sp>
      <p:sp>
        <p:nvSpPr>
          <p:cNvPr id="9" name="Vývojový diagram: postup 8">
            <a:hlinkClick r:id="rId4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maso a mléčné výrobky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18. Napiš, co je vstřebávání.</a:t>
            </a:r>
            <a:endParaRPr lang="cs-CZ" sz="32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průchod živin skrz stěnu žaludku 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rozklad živin na menší molekuly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průchod látek skrz stěnu střev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19. Napiš, všechny složky potravy.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cukry, tuky, bílkoviny a voda</a:t>
            </a:r>
            <a:endParaRPr lang="cs-CZ" sz="3200" dirty="0"/>
          </a:p>
        </p:txBody>
      </p:sp>
      <p:sp>
        <p:nvSpPr>
          <p:cNvPr id="8" name="Vývojový diagram: postup 7">
            <a:hlinkClick r:id="rId4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cukry, tuky, bílkoviny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voda, živiny, minerální látky, vitamíny 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hlinkClick r:id="rId2" action="ppaction://hlinksldjump">
              <a:snd r:embed="rId3" name="applause.wav"/>
            </a:hlinkClick>
          </p:cNvPr>
          <p:cNvSpPr/>
          <p:nvPr/>
        </p:nvSpPr>
        <p:spPr>
          <a:xfrm>
            <a:off x="1115616" y="2204864"/>
            <a:ext cx="1152128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A)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20. Napiš, části tenkého střeva.</a:t>
            </a:r>
            <a:endParaRPr lang="cs-CZ" sz="3600" dirty="0"/>
          </a:p>
        </p:txBody>
      </p:sp>
      <p:sp>
        <p:nvSpPr>
          <p:cNvPr id="7" name="Vývojový diagram: postup 6">
            <a:hlinkClick r:id="rId4" action="ppaction://hlinksldjump"/>
          </p:cNvPr>
          <p:cNvSpPr/>
          <p:nvPr/>
        </p:nvSpPr>
        <p:spPr>
          <a:xfrm>
            <a:off x="2411760" y="1916832"/>
            <a:ext cx="4680520" cy="1152128"/>
          </a:xfrm>
          <a:prstGeom prst="flowChartProcess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lačník, kyčelník, dvanáctník</a:t>
            </a:r>
            <a:endParaRPr lang="cs-CZ" sz="3200" dirty="0"/>
          </a:p>
        </p:txBody>
      </p:sp>
      <p:sp>
        <p:nvSpPr>
          <p:cNvPr id="8" name="Vývojový diagram: postup 7">
            <a:hlinkClick r:id="rId5" action="ppaction://hlinksldjump"/>
          </p:cNvPr>
          <p:cNvSpPr/>
          <p:nvPr/>
        </p:nvSpPr>
        <p:spPr>
          <a:xfrm>
            <a:off x="2411760" y="3284984"/>
            <a:ext cx="4680520" cy="1152128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dvanáctník, lačník, slepé střevo</a:t>
            </a:r>
            <a:endParaRPr lang="cs-CZ" sz="3200" dirty="0"/>
          </a:p>
        </p:txBody>
      </p:sp>
      <p:sp>
        <p:nvSpPr>
          <p:cNvPr id="9" name="Vývojový diagram: postup 8">
            <a:hlinkClick r:id="rId5" action="ppaction://hlinksldjump"/>
          </p:cNvPr>
          <p:cNvSpPr/>
          <p:nvPr/>
        </p:nvSpPr>
        <p:spPr>
          <a:xfrm>
            <a:off x="2411760" y="4653136"/>
            <a:ext cx="4680520" cy="1152128"/>
          </a:xfrm>
          <a:prstGeom prst="flowChart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dvanáctník, lačník, tračník</a:t>
            </a:r>
            <a:endParaRPr lang="cs-CZ" sz="3200" dirty="0"/>
          </a:p>
        </p:txBody>
      </p:sp>
      <p:sp>
        <p:nvSpPr>
          <p:cNvPr id="11" name="Obdélník 10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3429000"/>
            <a:ext cx="1152128" cy="7920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12" name="Obdélník 11">
            <a:hlinkClick r:id="rId6" action="ppaction://hlinksldjump">
              <a:snd r:embed="rId7" name="explode.wav"/>
            </a:hlinkClick>
          </p:cNvPr>
          <p:cNvSpPr/>
          <p:nvPr/>
        </p:nvSpPr>
        <p:spPr>
          <a:xfrm>
            <a:off x="1115616" y="4797152"/>
            <a:ext cx="1152128" cy="7920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</a:t>
            </a:r>
            <a:endParaRPr lang="cs-CZ" dirty="0"/>
          </a:p>
        </p:txBody>
      </p:sp>
      <p:sp>
        <p:nvSpPr>
          <p:cNvPr id="15" name="Šipka dolů 14">
            <a:hlinkClick r:id="" action="ppaction://hlinkshowjump?jump=nextslide"/>
          </p:cNvPr>
          <p:cNvSpPr/>
          <p:nvPr/>
        </p:nvSpPr>
        <p:spPr>
          <a:xfrm>
            <a:off x="7812360" y="5229200"/>
            <a:ext cx="936104" cy="1296144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User\Local Settings\Temporary Internet Files\Content.IE5\9QIGPH2B\MC900432538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052736"/>
            <a:ext cx="4896543" cy="4825578"/>
          </a:xfrm>
          <a:prstGeom prst="rect">
            <a:avLst/>
          </a:prstGeom>
          <a:noFill/>
        </p:spPr>
      </p:pic>
      <p:sp>
        <p:nvSpPr>
          <p:cNvPr id="6" name="Tlačítko akce: Dopředu nebo Další 5">
            <a:hlinkClick r:id="" action="ppaction://hlinkshowjump?jump=lastslideviewed" highlightClick="1"/>
          </p:cNvPr>
          <p:cNvSpPr/>
          <p:nvPr/>
        </p:nvSpPr>
        <p:spPr>
          <a:xfrm>
            <a:off x="7596336" y="5805264"/>
            <a:ext cx="1224136" cy="792088"/>
          </a:xfrm>
          <a:prstGeom prst="actionButtonForwardNex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Documents and Settings\User\Local Settings\Temporary Internet Files\Content.IE5\KVOEMSOR\MC90043466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345024"/>
            <a:ext cx="4968552" cy="4572445"/>
          </a:xfrm>
          <a:prstGeom prst="rect">
            <a:avLst/>
          </a:prstGeom>
          <a:noFill/>
        </p:spPr>
      </p:pic>
      <p:sp>
        <p:nvSpPr>
          <p:cNvPr id="5" name="Tlačítko akce: Dopředu nebo Další 4">
            <a:hlinkClick r:id="" action="ppaction://hlinkshowjump?jump=lastslideviewed" highlightClick="1"/>
          </p:cNvPr>
          <p:cNvSpPr/>
          <p:nvPr/>
        </p:nvSpPr>
        <p:spPr>
          <a:xfrm>
            <a:off x="7596336" y="5877272"/>
            <a:ext cx="1224136" cy="720080"/>
          </a:xfrm>
          <a:prstGeom prst="actionButtonForwardNex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  <a:defRPr/>
            </a:pPr>
            <a:r>
              <a:rPr lang="cs-CZ" sz="1200" dirty="0" smtClean="0"/>
              <a:t>není-li uvedeno jinak vlastní práce autora</a:t>
            </a:r>
          </a:p>
          <a:p>
            <a:pPr>
              <a:buNone/>
              <a:defRPr/>
            </a:pPr>
            <a:r>
              <a:rPr lang="cs-CZ" sz="1200" dirty="0" smtClean="0"/>
              <a:t>obrázky jsou dostupné pod licencí Microsoft Office 2007 na Office.</a:t>
            </a:r>
            <a:r>
              <a:rPr lang="cs-CZ" sz="1200" dirty="0" err="1" smtClean="0"/>
              <a:t>com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74</TotalTime>
  <Words>618</Words>
  <Application>Microsoft Office PowerPoint</Application>
  <PresentationFormat>Předvádění na obrazovce (4:3)</PresentationFormat>
  <Paragraphs>176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25</vt:i4>
      </vt:variant>
    </vt:vector>
  </HeadingPairs>
  <TitlesOfParts>
    <vt:vector size="27" baseType="lpstr">
      <vt:lpstr>Urbanistický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OVĚŘOVÁNÍ ZNALOSTÍ Z TRÁVICÍ SOUSTAVY</vt:lpstr>
      <vt:lpstr>  1. Napiš, které živiny se štěpí v ústní dutině.  </vt:lpstr>
      <vt:lpstr> 2. Napiš, kde vzniká žluč.  </vt:lpstr>
      <vt:lpstr>3. Napiš, ve kterých orgánech probíhá trávení živin. </vt:lpstr>
      <vt:lpstr>4. Napiš, co produkují stěny žaludku.</vt:lpstr>
      <vt:lpstr>5. Napiš, který druh zubů chybí v mléčném chrupu.</vt:lpstr>
      <vt:lpstr>6. Napiš, který enzym je obsažen ve slinách.</vt:lpstr>
      <vt:lpstr>7. Napiš, vitamíny rozpustné v tucích.</vt:lpstr>
      <vt:lpstr>8. Napiš, vzorec BMI.</vt:lpstr>
      <vt:lpstr>9. Napiš, význam klků.</vt:lpstr>
      <vt:lpstr>10. Napiš, hlavní funkce jater.</vt:lpstr>
      <vt:lpstr>11. Napiš, funkci kyseliny chlorovodíkové.</vt:lpstr>
      <vt:lpstr>12. Napiš, trávicí žlázy.</vt:lpstr>
      <vt:lpstr>13. Napiš, kolik je zubů mléčného a trvalého chrupu.</vt:lpstr>
      <vt:lpstr>14. Napiš, ve kterých orgánech probíhá mechanické trávení.</vt:lpstr>
      <vt:lpstr>15. Napiš, kam se vstřebávají živiny z tenkého a tlustého střeva?</vt:lpstr>
      <vt:lpstr>16. Napiš, části vnitřní stavby zubu.</vt:lpstr>
      <vt:lpstr>17. Napiš, ve kterých potravinách je zdroj rostlinných bílkovin.</vt:lpstr>
      <vt:lpstr>18. Napiš, co je vstřebávání.</vt:lpstr>
      <vt:lpstr>19. Napiš, všechny složky potravy.</vt:lpstr>
      <vt:lpstr>20. Napiš, části tenkého střeva.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Jana Střížková</cp:lastModifiedBy>
  <cp:revision>14</cp:revision>
  <dcterms:modified xsi:type="dcterms:W3CDTF">2013-02-25T10:19:50Z</dcterms:modified>
</cp:coreProperties>
</file>