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-96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DDA6620-DF5B-4CA0-9D00-1BD679F93D88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029090C-5CC1-4289-B715-2193628CFF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3316" name="Zástupný symbol pro záhlaví 4"/>
          <p:cNvSpPr>
            <a:spLocks noGrp="1"/>
          </p:cNvSpPr>
          <p:nvPr>
            <p:ph type="hdr" sz="quarter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200AA-FC67-4D0F-95D0-F19B8E31C630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AE16FE-099E-48F1-BB2C-F62C2D65AA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F916C-1169-4295-A16B-939E7DDCA8CD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9DC8C-31DD-4736-864B-B0297802E9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4FB908-B64F-4A86-A8E5-5F4BF1FE70F1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4BEC2A-8F07-436C-8E0C-219104709D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28D30-EA29-4740-BECB-9F310FB011ED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CD8EF9-27D5-4BEB-8134-270AAB449EA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9A16E-AF18-4CF8-9FD0-43DAF12AD940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B306F-C684-43AC-BDC7-7437CD1AA56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0D245A-0A97-4315-AAA5-65C34B424533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CD4BE-7904-43AD-A490-BC522B92D5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A5C1C-4B37-44C1-A139-BF52AA7007C3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64A82D-1B83-4A2E-86E2-7EFBE72EFE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859841-6A04-456A-9BEE-EE4057866890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BB1840-DC18-4DCF-AE2E-BCBBF83273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03D4-351E-4EA9-A03A-06D83D797F6F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57542-AC48-436E-9D94-17168D0C2B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82812-7329-4DB1-A2F7-AFAFE5BE4EFF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BC579D-18CD-4419-AECF-6FFF0FB9A0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27DEF2-D38B-4F09-89CB-B6817CB9E2FF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92D07-2887-47EC-AC5F-B40E977BE2B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C32662-0703-4477-B26A-B0CE32BDD510}" type="datetimeFigureOut">
              <a:rPr lang="cs-CZ"/>
              <a:pPr>
                <a:defRPr/>
              </a:pPr>
              <a:t>26.2.2013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0E9E96-25C0-4F5E-92AB-3C82CB5BA73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r>
              <a:rPr lang="cs-CZ" sz="2800" smtClean="0"/>
              <a:t>Digitální</a:t>
            </a:r>
            <a:r>
              <a:rPr lang="cs-CZ" sz="2400" smtClean="0"/>
              <a:t> </a:t>
            </a:r>
            <a:r>
              <a:rPr lang="cs-CZ" sz="2800" smtClean="0"/>
              <a:t>učební</a:t>
            </a:r>
            <a:r>
              <a:rPr lang="cs-CZ" sz="2400" smtClean="0"/>
              <a:t> </a:t>
            </a:r>
            <a:r>
              <a:rPr lang="cs-CZ" sz="2800" smtClean="0"/>
              <a:t>materiál</a:t>
            </a:r>
            <a:endParaRPr lang="cs-CZ" sz="240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323850" y="1844675"/>
          <a:ext cx="8496944" cy="4680520"/>
        </p:xfrm>
        <a:graphic>
          <a:graphicData uri="http://schemas.openxmlformats.org/drawingml/2006/table">
            <a:tbl>
              <a:tblPr/>
              <a:tblGrid>
                <a:gridCol w="1262864"/>
                <a:gridCol w="1545448"/>
                <a:gridCol w="2016224"/>
                <a:gridCol w="2304256"/>
                <a:gridCol w="864096"/>
                <a:gridCol w="504056"/>
              </a:tblGrid>
              <a:tr h="341056">
                <a:tc gridSpan="3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Název </a:t>
                      </a:r>
                      <a:r>
                        <a:rPr lang="cs-CZ" sz="1200" b="1" dirty="0">
                          <a:latin typeface="Garamond"/>
                          <a:ea typeface="Calibri"/>
                          <a:cs typeface="Tahoma"/>
                        </a:rPr>
                        <a:t>projektu:</a:t>
                      </a:r>
                      <a:r>
                        <a:rPr lang="cs-CZ" sz="1200" b="1" dirty="0">
                          <a:latin typeface="Garamond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dirty="0">
                          <a:latin typeface="Garamond"/>
                          <a:ea typeface="Calibri"/>
                          <a:cs typeface="Tahoma"/>
                        </a:rPr>
                        <a:t>Inovace vzdělávání na SPŠ a VOŠ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Písek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12128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Číslo projektu: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CZ.1.07/1.5.00/34.0010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024">
                <a:tc gridSpan="6">
                  <a:txBody>
                    <a:bodyPr/>
                    <a:lstStyle/>
                    <a:p>
                      <a:pPr marL="0" marR="0" indent="12128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Škola: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Střední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imes New Roman"/>
                        </a:rPr>
                        <a:t> průmyslová škola a Vyšší odborná škola, Písek, Karla Čapka 402</a:t>
                      </a:r>
                      <a:endParaRPr lang="cs-CZ" sz="12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>
                          <a:latin typeface="Garamond"/>
                          <a:ea typeface="Calibri"/>
                          <a:cs typeface="Tahoma"/>
                        </a:rPr>
                        <a:t>Předmět: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Technické aplikace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>
                          <a:latin typeface="Garamond"/>
                          <a:ea typeface="Calibri"/>
                          <a:cs typeface="Tahoma"/>
                        </a:rPr>
                        <a:t>Ročník: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3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3">
                  <a:txBody>
                    <a:bodyPr/>
                    <a:lstStyle/>
                    <a:p>
                      <a:pPr marL="0" marR="0" indent="121285" algn="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Téma:</a:t>
                      </a:r>
                      <a:endParaRPr lang="cs-CZ" sz="1200" kern="1200" dirty="0" smtClean="0">
                        <a:solidFill>
                          <a:schemeClr val="tx1"/>
                        </a:solidFill>
                        <a:latin typeface="Garamond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indent="12128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20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  <a:p>
                      <a:pPr indent="12128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Projektory</a:t>
                      </a:r>
                      <a:endParaRPr lang="en-US" sz="2800" kern="1200" dirty="0" smtClean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  <a:p>
                      <a:pPr indent="12128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2800" kern="1200" dirty="0" smtClean="0">
                          <a:solidFill>
                            <a:schemeClr val="tx1"/>
                          </a:solidFill>
                          <a:latin typeface="+mj-lt"/>
                          <a:ea typeface="+mj-ea"/>
                          <a:cs typeface="+mj-cs"/>
                        </a:rPr>
                        <a:t>(DLP,LCD)</a:t>
                      </a:r>
                      <a:endParaRPr lang="cs-CZ" sz="280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marL="31790" marR="3179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4036">
                <a:tc gridSpan="3">
                  <a:txBody>
                    <a:bodyPr/>
                    <a:lstStyle/>
                    <a:p>
                      <a:pPr marL="0" marR="0" indent="12128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Tematický okruh: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latin typeface="Garamond"/>
                          <a:ea typeface="Calibri"/>
                          <a:cs typeface="Times New Roman"/>
                        </a:rPr>
                        <a:t>Lineární součástky elektronických obvodů </a:t>
                      </a:r>
                      <a:endParaRPr lang="cs-CZ" sz="12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pPr indent="121285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2400" kern="1200" dirty="0">
                        <a:solidFill>
                          <a:schemeClr val="tx1"/>
                        </a:solidFill>
                        <a:latin typeface="+mj-lt"/>
                        <a:ea typeface="+mj-ea"/>
                        <a:cs typeface="+mj-cs"/>
                      </a:endParaRPr>
                    </a:p>
                  </a:txBody>
                  <a:tcPr marL="31790" marR="317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40">
                <a:tc gridSpan="2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Jméno autora:</a:t>
                      </a:r>
                      <a:r>
                        <a:rPr lang="cs-CZ" sz="1200" b="1" dirty="0" smtClean="0"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Miroslav Široký</a:t>
                      </a:r>
                      <a:endParaRPr lang="cs-CZ" sz="1200" dirty="0" smtClean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121285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Datum tvorby: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únor 2013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076">
                <a:tc gridSpan="3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Kód materiálu: </a:t>
                      </a: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OPVK_1.5_DUM_III/2_TAP3_SR012</a:t>
                      </a:r>
                      <a:endParaRPr lang="cs-CZ" sz="120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Soubor: </a:t>
                      </a:r>
                      <a:r>
                        <a:rPr lang="cs-CZ" sz="1200" dirty="0" smtClean="0">
                          <a:latin typeface="Garamond"/>
                          <a:ea typeface="Calibri"/>
                          <a:cs typeface="Tahoma"/>
                        </a:rPr>
                        <a:t> 09VYSTUPY</a:t>
                      </a:r>
                      <a:r>
                        <a:rPr lang="en-US" sz="1200" dirty="0" smtClean="0">
                          <a:latin typeface="Garamond"/>
                          <a:ea typeface="Calibri"/>
                          <a:cs typeface="Tahoma"/>
                        </a:rPr>
                        <a:t>/</a:t>
                      </a:r>
                      <a:r>
                        <a:rPr lang="cs-CZ" sz="1200" smtClean="0">
                          <a:latin typeface="Garamond"/>
                          <a:ea typeface="Calibri"/>
                          <a:cs typeface="Tahoma"/>
                        </a:rPr>
                        <a:t>VY_32_INOVACE_TAP3_SR012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192">
                <a:tc gridSpan="6">
                  <a:txBody>
                    <a:bodyPr/>
                    <a:lstStyle/>
                    <a:p>
                      <a:pPr indent="121285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200" b="1" dirty="0" smtClean="0">
                          <a:latin typeface="Garamond"/>
                          <a:ea typeface="Calibri"/>
                          <a:cs typeface="Tahoma"/>
                        </a:rPr>
                        <a:t>Anotace: </a:t>
                      </a:r>
                      <a:r>
                        <a:rPr lang="cs-CZ" sz="1200" b="0" dirty="0" smtClean="0">
                          <a:latin typeface="Garamond"/>
                          <a:ea typeface="Calibri"/>
                          <a:cs typeface="Tahoma"/>
                        </a:rPr>
                        <a:t>Projektory (DLP, LCD)</a:t>
                      </a:r>
                      <a:r>
                        <a:rPr lang="cs-CZ" sz="1200" b="0" baseline="0" dirty="0" smtClean="0">
                          <a:latin typeface="Garamond"/>
                          <a:ea typeface="Calibri"/>
                          <a:cs typeface="Tahoma"/>
                        </a:rPr>
                        <a:t>– princip, vlastnosti a využití</a:t>
                      </a:r>
                      <a:endParaRPr lang="cs-CZ" sz="1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1790" marR="3179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ctrTitle"/>
          </p:nvPr>
        </p:nvSpPr>
        <p:spPr>
          <a:xfrm>
            <a:off x="714375" y="357188"/>
            <a:ext cx="7772400" cy="1470025"/>
          </a:xfrm>
        </p:spPr>
        <p:txBody>
          <a:bodyPr/>
          <a:lstStyle/>
          <a:p>
            <a:r>
              <a:rPr lang="cs-CZ" smtClean="0"/>
              <a:t>DLP Projektor</a:t>
            </a:r>
            <a:r>
              <a:rPr lang="cs-CZ" b="1" smtClean="0"/>
              <a:t/>
            </a:r>
            <a:br>
              <a:rPr lang="cs-CZ" b="1" smtClean="0"/>
            </a:br>
            <a:endParaRPr lang="cs-CZ" smtClean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57250" y="1071563"/>
            <a:ext cx="7572375" cy="5429250"/>
          </a:xfrm>
        </p:spPr>
        <p:txBody>
          <a:bodyPr rtlCol="0">
            <a:normAutofit lnSpcReduction="10000"/>
          </a:bodyPr>
          <a:lstStyle/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 DLP (Digital </a:t>
            </a:r>
            <a:r>
              <a:rPr lang="cs-CZ" dirty="0" err="1" smtClean="0">
                <a:solidFill>
                  <a:schemeClr val="tx1"/>
                </a:solidFill>
              </a:rPr>
              <a:t>Light</a:t>
            </a: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dirty="0" err="1" smtClean="0">
                <a:solidFill>
                  <a:schemeClr val="tx1"/>
                </a:solidFill>
              </a:rPr>
              <a:t>Processing</a:t>
            </a:r>
            <a:r>
              <a:rPr lang="cs-CZ" dirty="0" smtClean="0">
                <a:solidFill>
                  <a:schemeClr val="tx1"/>
                </a:solidFill>
              </a:rPr>
              <a:t>)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 Srdcem projektorů je jeden případně více    DMD čipů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l-PL" dirty="0" smtClean="0">
                <a:solidFill>
                  <a:schemeClr val="tx1"/>
                </a:solidFill>
              </a:rPr>
              <a:t>Je to čip, na kterém jsou malá zrcátka</a:t>
            </a:r>
            <a:endParaRPr lang="cs-CZ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 Poté, co lampa vyrobí světlo, projde světlo přes optickou čočku a dopadne na rotující barevný kotouč, který změní vlnovou délku světla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dirty="0" smtClean="0">
                <a:solidFill>
                  <a:schemeClr val="tx1"/>
                </a:solidFill>
              </a:rPr>
              <a:t> Na kotouči bývají tři základní barvy (RGB)</a:t>
            </a:r>
            <a:r>
              <a:rPr lang="cs-CZ" dirty="0" smtClean="0"/>
              <a:t> 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>
                <a:solidFill>
                  <a:schemeClr val="tx1"/>
                </a:solidFill>
              </a:rPr>
              <a:t>a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tx1"/>
                </a:solidFill>
              </a:rPr>
              <a:t>jedna průhledná část pro zvýšení jasu</a:t>
            </a:r>
          </a:p>
          <a:p>
            <a:pPr algn="l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/>
              </a:solidFill>
            </a:endParaRPr>
          </a:p>
          <a:p>
            <a:pPr algn="l"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sah 2"/>
          <p:cNvSpPr>
            <a:spLocks noGrp="1"/>
          </p:cNvSpPr>
          <p:nvPr>
            <p:ph idx="1"/>
          </p:nvPr>
        </p:nvSpPr>
        <p:spPr>
          <a:xfrm>
            <a:off x="785813" y="357188"/>
            <a:ext cx="7900987" cy="5768975"/>
          </a:xfrm>
        </p:spPr>
        <p:txBody>
          <a:bodyPr/>
          <a:lstStyle/>
          <a:p>
            <a:r>
              <a:rPr lang="cs-CZ" smtClean="0"/>
              <a:t>Obarvené světlo z kotouče putuje do další čočky, která je nasměruje na DLP čip</a:t>
            </a:r>
          </a:p>
          <a:p>
            <a:r>
              <a:rPr lang="cs-CZ" smtClean="0"/>
              <a:t>Pohyb kotouče a zrcadel na čipu je velmi přesně synchronizován</a:t>
            </a:r>
          </a:p>
          <a:p>
            <a:r>
              <a:rPr lang="cs-CZ" smtClean="0"/>
              <a:t>DLP čip vytvoří obraz pootočením zrcátek</a:t>
            </a:r>
          </a:p>
          <a:p>
            <a:r>
              <a:rPr lang="cs-CZ" smtClean="0"/>
              <a:t>Uvádí se až 1024 pohybů zrcátek za sekundu</a:t>
            </a:r>
          </a:p>
          <a:p>
            <a:r>
              <a:rPr lang="cs-CZ" smtClean="0"/>
              <a:t>Čím déle je zrcadlo vystaveno světlu, tím světlejší odstín je</a:t>
            </a:r>
          </a:p>
          <a:p>
            <a:endParaRPr lang="cs-CZ" smtClean="0"/>
          </a:p>
          <a:p>
            <a:pPr>
              <a:buFont typeface="Arial" charset="0"/>
              <a:buNone/>
            </a:pPr>
            <a:r>
              <a:rPr lang="en-US" smtClean="0"/>
              <a:t>   [1]</a:t>
            </a: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 descr="lcd_projector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42852"/>
            <a:ext cx="5033678" cy="3214710"/>
          </a:xfrm>
          <a:effectLst>
            <a:softEdge rad="112500"/>
          </a:effectLst>
        </p:spPr>
      </p:pic>
      <p:pic>
        <p:nvPicPr>
          <p:cNvPr id="5" name="Obrázek 4" descr="dlp-projektor-mit-einem-dmd-chip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72131" y="428604"/>
            <a:ext cx="3146641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4" name="Obdélník 6"/>
          <p:cNvSpPr>
            <a:spLocks noChangeArrowheads="1"/>
          </p:cNvSpPr>
          <p:nvPr/>
        </p:nvSpPr>
        <p:spPr bwMode="auto">
          <a:xfrm>
            <a:off x="500063" y="3714750"/>
            <a:ext cx="500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latin typeface="Calibri" pitchFamily="34" charset="0"/>
              </a:rPr>
              <a:t>[2]</a:t>
            </a:r>
            <a:endParaRPr lang="cs-CZ">
              <a:latin typeface="Calibri" pitchFamily="34" charset="0"/>
            </a:endParaRPr>
          </a:p>
        </p:txBody>
      </p:sp>
      <p:sp>
        <p:nvSpPr>
          <p:cNvPr id="5125" name="Obdélník 7"/>
          <p:cNvSpPr>
            <a:spLocks noChangeArrowheads="1"/>
          </p:cNvSpPr>
          <p:nvPr/>
        </p:nvSpPr>
        <p:spPr bwMode="auto">
          <a:xfrm>
            <a:off x="8143875" y="3786188"/>
            <a:ext cx="442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[3]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LCD Projektor</a:t>
            </a:r>
          </a:p>
        </p:txBody>
      </p:sp>
      <p:sp>
        <p:nvSpPr>
          <p:cNvPr id="6147" name="Zástupný symbol pro obsah 2"/>
          <p:cNvSpPr>
            <a:spLocks noGrp="1"/>
          </p:cNvSpPr>
          <p:nvPr>
            <p:ph idx="1"/>
          </p:nvPr>
        </p:nvSpPr>
        <p:spPr>
          <a:xfrm>
            <a:off x="857250" y="1214438"/>
            <a:ext cx="7829550" cy="4911725"/>
          </a:xfrm>
        </p:spPr>
        <p:txBody>
          <a:bodyPr/>
          <a:lstStyle/>
          <a:p>
            <a:r>
              <a:rPr lang="cs-CZ" smtClean="0"/>
              <a:t>LCD (Liquid Crystal Display) </a:t>
            </a:r>
          </a:p>
          <a:p>
            <a:r>
              <a:rPr lang="cs-CZ" smtClean="0"/>
              <a:t>Srdcem projektorů jsou tzv. dichroická zrcadla a LCD panely</a:t>
            </a:r>
          </a:p>
          <a:p>
            <a:r>
              <a:rPr lang="cs-CZ" smtClean="0"/>
              <a:t>Hlavní výhodou dichroického zrcadla je schopnost odrážet a propouštět světlo v závislosti na vlnové délce</a:t>
            </a:r>
          </a:p>
          <a:p>
            <a:r>
              <a:rPr lang="cs-CZ" smtClean="0"/>
              <a:t>Světlo z lampy dopadne na první zrcadlo, to propustí červenou složku a odrazí zbylé světlo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sah 2"/>
          <p:cNvSpPr>
            <a:spLocks noGrp="1"/>
          </p:cNvSpPr>
          <p:nvPr>
            <p:ph idx="1"/>
          </p:nvPr>
        </p:nvSpPr>
        <p:spPr>
          <a:xfrm>
            <a:off x="785813" y="357188"/>
            <a:ext cx="7900987" cy="5768975"/>
          </a:xfrm>
        </p:spPr>
        <p:txBody>
          <a:bodyPr/>
          <a:lstStyle/>
          <a:p>
            <a:r>
              <a:rPr lang="cs-CZ" smtClean="0"/>
              <a:t>Následuje zrcadlo pro zelenou složku a nakonec pro modrou</a:t>
            </a:r>
          </a:p>
          <a:p>
            <a:r>
              <a:rPr lang="cs-CZ" smtClean="0"/>
              <a:t>Odražené paprsky světla pokračují samostatně do přiděleného LCD</a:t>
            </a:r>
          </a:p>
          <a:p>
            <a:r>
              <a:rPr lang="cs-CZ" smtClean="0"/>
              <a:t>Pro zobrazení se využívá tekutých krystalů</a:t>
            </a:r>
          </a:p>
          <a:p>
            <a:r>
              <a:rPr lang="cs-CZ" smtClean="0"/>
              <a:t>Rastr u LCD panelů je z principu znatelně viditelnější než u DLP nebo LCoS projektorů</a:t>
            </a:r>
          </a:p>
          <a:p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Nevýhody LCD projektorů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" smtClean="0"/>
              <a:t>stárnutí a vypalování LCD displejů</a:t>
            </a:r>
            <a:endParaRPr lang="cs-CZ" smtClean="0"/>
          </a:p>
          <a:p>
            <a:r>
              <a:rPr lang="cs-CZ" smtClean="0"/>
              <a:t>klesá kvalita zobrazení s počtem vysvícených hodin</a:t>
            </a:r>
          </a:p>
          <a:p>
            <a:r>
              <a:rPr lang="cs-CZ" smtClean="0"/>
              <a:t>náchylnost na prašné prostředí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Výhody LCD projektorů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38"/>
            <a:ext cx="8229600" cy="4911725"/>
          </a:xfrm>
        </p:spPr>
        <p:txBody>
          <a:bodyPr/>
          <a:lstStyle/>
          <a:p>
            <a:r>
              <a:rPr lang="cs-CZ" smtClean="0"/>
              <a:t>Nízká hlučnost</a:t>
            </a:r>
          </a:p>
          <a:p>
            <a:r>
              <a:rPr lang="cs-CZ" smtClean="0"/>
              <a:t>Jasný obraz</a:t>
            </a:r>
          </a:p>
          <a:p>
            <a:r>
              <a:rPr lang="cs-CZ" smtClean="0"/>
              <a:t>Ostrý obraz</a:t>
            </a:r>
          </a:p>
          <a:p>
            <a:r>
              <a:rPr lang="cs-CZ" smtClean="0"/>
              <a:t>Netrpí duhovým efektem</a:t>
            </a:r>
          </a:p>
          <a:p>
            <a:pPr>
              <a:buFont typeface="Arial" charset="0"/>
              <a:buNone/>
            </a:pPr>
            <a:endParaRPr lang="cs-CZ" smtClean="0"/>
          </a:p>
          <a:p>
            <a:endParaRPr lang="cs-CZ" smtClean="0"/>
          </a:p>
        </p:txBody>
      </p:sp>
      <p:sp>
        <p:nvSpPr>
          <p:cNvPr id="9220" name="Obdélník 3"/>
          <p:cNvSpPr>
            <a:spLocks noChangeArrowheads="1"/>
          </p:cNvSpPr>
          <p:nvPr/>
        </p:nvSpPr>
        <p:spPr bwMode="auto">
          <a:xfrm>
            <a:off x="857250" y="3786188"/>
            <a:ext cx="442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[4]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Zástupný symbol pro obsah 3" descr="lcd_projektor2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625" y="142875"/>
            <a:ext cx="3394075" cy="3857625"/>
          </a:xfrm>
        </p:spPr>
      </p:pic>
      <p:pic>
        <p:nvPicPr>
          <p:cNvPr id="5" name="Obrázek 4" descr="aufbau-eines-ein-tft-panel-lcd-projektors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428604"/>
            <a:ext cx="4898159" cy="33887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244" name="Obdélník 5"/>
          <p:cNvSpPr>
            <a:spLocks noChangeArrowheads="1"/>
          </p:cNvSpPr>
          <p:nvPr/>
        </p:nvSpPr>
        <p:spPr bwMode="auto">
          <a:xfrm>
            <a:off x="714375" y="4071938"/>
            <a:ext cx="4429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</a:t>
            </a:r>
            <a:r>
              <a:rPr lang="cs-CZ">
                <a:latin typeface="Calibri" pitchFamily="34" charset="0"/>
              </a:rPr>
              <a:t>5</a:t>
            </a:r>
            <a:r>
              <a:rPr lang="en-US">
                <a:latin typeface="Calibri" pitchFamily="34" charset="0"/>
              </a:rPr>
              <a:t>]</a:t>
            </a:r>
            <a:endParaRPr lang="cs-CZ">
              <a:latin typeface="Calibri" pitchFamily="34" charset="0"/>
            </a:endParaRPr>
          </a:p>
        </p:txBody>
      </p:sp>
      <p:sp>
        <p:nvSpPr>
          <p:cNvPr id="10245" name="Obdélník 6"/>
          <p:cNvSpPr>
            <a:spLocks noChangeArrowheads="1"/>
          </p:cNvSpPr>
          <p:nvPr/>
        </p:nvSpPr>
        <p:spPr bwMode="auto">
          <a:xfrm>
            <a:off x="8358188" y="3929063"/>
            <a:ext cx="4429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>
                <a:latin typeface="Calibri" pitchFamily="34" charset="0"/>
              </a:rPr>
              <a:t>[</a:t>
            </a:r>
            <a:r>
              <a:rPr lang="cs-CZ">
                <a:latin typeface="Calibri" pitchFamily="34" charset="0"/>
              </a:rPr>
              <a:t>6</a:t>
            </a:r>
            <a:r>
              <a:rPr lang="en-US">
                <a:latin typeface="Calibri" pitchFamily="34" charset="0"/>
              </a:rPr>
              <a:t>]</a:t>
            </a:r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85813" y="1428750"/>
            <a:ext cx="7900987" cy="5214938"/>
          </a:xfrm>
        </p:spPr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00" dirty="0" smtClean="0"/>
              <a:t>[1]. In: </a:t>
            </a:r>
            <a:r>
              <a:rPr lang="en-US" sz="1200" i="1" dirty="0" smtClean="0"/>
              <a:t>Wikipedia: the free encyclopedia</a:t>
            </a:r>
            <a:r>
              <a:rPr lang="en-US" sz="1200" dirty="0" smtClean="0"/>
              <a:t> [online]. San Francisco (CA): Wikimedia Foundation, 2001- [cit. 2013-02-26].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http://cs.wikipedia.org/wiki/Dataprojektor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1200" dirty="0" smtClean="0"/>
              <a:t>[2]. In: [online]. [cit. 2013-02-26]. Dostupné z: http://www.google.cz/search?q=dlp+projektor&amp;hl=cs&amp;source=lnms&amp;tbm=isch&amp;sa=X&amp;ei=oBYtUcu_Co714QTW24CICA&amp;sqi=2&amp;ved=0CAcQ_AUoAQ&amp;biw=1600&amp;bih=796#imgrc=x9D2TwEEPt0PRM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sz="1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1200" dirty="0" smtClean="0"/>
              <a:t>[3]. In: [online]. [cit. 2013-02-26]. Dostupné z: http://www.google.cz/search?q=dlp+projektor&amp;hl=cs&amp;source=lnms&amp;tbm=isch&amp;sa=X&amp;ei=oBYtUcu_Co714QTW24CICA&amp;sqi=2&amp;ved=0CAcQ_AUoAQ&amp;biw=1600&amp;bih=796#imgrc=FXKWMdeRWgsP2M%3A%3B5uG66Sq_slLF5M%3Bhttp%253A%252F%252Fwww.itwissen.info%252Fbilder%252Fdlp-projektor-mit-einem-dmd-chip.png%3Bhttp%253A%252F%252Fwww.itwissen.info%252Fdefinition%252Flexikon%252Fdigital-light-processing-DLP-DLP-Projektor.html%3B406%3B424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sz="1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sz="1200" dirty="0" smtClean="0"/>
              <a:t>[4]. In: </a:t>
            </a:r>
            <a:r>
              <a:rPr lang="en-US" sz="1200" i="1" dirty="0" smtClean="0"/>
              <a:t>Wikipedia: the free encyclopedia</a:t>
            </a:r>
            <a:r>
              <a:rPr lang="en-US" sz="1200" dirty="0" smtClean="0"/>
              <a:t> [online]. San Francisco (CA): Wikimedia Foundation, 2001- [cit. 2013-02-26]. </a:t>
            </a:r>
            <a:r>
              <a:rPr lang="en-US" sz="1200" dirty="0" err="1" smtClean="0"/>
              <a:t>Dostupné</a:t>
            </a:r>
            <a:r>
              <a:rPr lang="en-US" sz="1200" dirty="0" smtClean="0"/>
              <a:t> z: http://cs.wikipedia.org/wiki/Dataprojektor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sz="1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1200" dirty="0" smtClean="0"/>
              <a:t>[5]. In: [online]. [cit. 2013-02-26]. Dostupné z: https://www.google.cz/search?q=lcd+projektor&amp;hl=cs&amp;source=lnms&amp;tbm=isch&amp;sa=X&amp;ei=Dg8tUYTgA4Kl4ASVpYGoDA&amp;ved=0CAoQ_AUoAQ&amp;biw=1600&amp;bih=796#imgrc=9pCFWLygGFDWOM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it-IT" sz="1200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it-IT" sz="1200" dirty="0" smtClean="0"/>
              <a:t>[6]. In: [online]. [cit. 2013-02-26]. Dostupné z: https://www.google.cz/search?q=lcd+projektor&amp;hl=cs&amp;source=lnms&amp;tbm=isch&amp;sa=X&amp;ei=Dg8tUYTgA4Kl4ASVpYGoDA&amp;ved=0CAoQ_AUoAQ&amp;biw=1600&amp;bih=796#imgrc=yblzyiGV_u1kCM%3A%3BCockskBUFnN5EM%3Bhttp%253A%252F%252Fwww.itwissen.info%252Fbilder%252Faufbau-eines-ein-tft-panel-lcd-projektors.png%3Bhttp%253A%252F%252Fwww.itwissen.info%252Fdefinition%252Flexikon%252FLCD-Projektor-LCD-projector.html%3B490%3B339</a:t>
            </a:r>
            <a:endParaRPr lang="cs-CZ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483</Words>
  <Application>Microsoft Office PowerPoint</Application>
  <PresentationFormat>Předvádění na obrazovce (4:3)</PresentationFormat>
  <Paragraphs>68</Paragraphs>
  <Slides>10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6" baseType="lpstr">
      <vt:lpstr>Calibri</vt:lpstr>
      <vt:lpstr>Arial</vt:lpstr>
      <vt:lpstr>Garamond</vt:lpstr>
      <vt:lpstr>Tahoma</vt:lpstr>
      <vt:lpstr>Times New Roman</vt:lpstr>
      <vt:lpstr>Motiv sady Office</vt:lpstr>
      <vt:lpstr>Digitální učební materiál</vt:lpstr>
      <vt:lpstr>DLP Projektor </vt:lpstr>
      <vt:lpstr>Snímek 3</vt:lpstr>
      <vt:lpstr>Snímek 4</vt:lpstr>
      <vt:lpstr>LCD Projektor</vt:lpstr>
      <vt:lpstr>Snímek 6</vt:lpstr>
      <vt:lpstr>Nevýhody LCD projektorů</vt:lpstr>
      <vt:lpstr>Výhody LCD projektorů</vt:lpstr>
      <vt:lpstr>Snímek 9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Digitální učební materiál</dc:title>
  <dc:creator>Windows User</dc:creator>
  <cp:lastModifiedBy>siroky</cp:lastModifiedBy>
  <cp:revision>9</cp:revision>
  <dcterms:created xsi:type="dcterms:W3CDTF">2013-02-26T19:04:07Z</dcterms:created>
  <dcterms:modified xsi:type="dcterms:W3CDTF">2013-02-26T21:32:00Z</dcterms:modified>
</cp:coreProperties>
</file>