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8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997D0AE-FE0B-4F96-A52A-6678114CB530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2157425-9CC1-423F-9E32-847526C4B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záhlaví 4"/>
          <p:cNvSpPr>
            <a:spLocks noGrp="1"/>
          </p:cNvSpPr>
          <p:nvPr>
            <p:ph type="hdr" sz="quarter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14EF8-6022-4BAB-830E-404696F691CF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C68E3-1E26-46DB-880D-BB455F660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2367D-3D8C-49B3-8DE7-A890A50CE8A3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DBC53-CD10-4201-A09C-471EC0301D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15EAC-1739-44A0-AF79-BA78C9366CD7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06DEF-34E7-4512-8DCB-33DC0D6F0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9CAF3-3C8A-4488-AE72-3D1E1B0933E2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39FFE-FDFA-40D6-B409-130CEE4F75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770E7-9EC1-430D-A77D-CBAFCDDD16B3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44591-83B6-4530-962B-5F35F751A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1618C8-E79A-40E3-B999-BFB3C38C316F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21602-7A28-425B-8BCE-99D034610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03639-1B93-4A6D-981D-7EBF9ED28D14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1C508-EA01-47E7-9732-68C8B3D63B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C23B8-83C9-4702-9BB3-35A459D434F9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42CF15-0D2D-43F1-BE49-DE4ECA68FF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7E127-33EE-42F7-94F6-D56CA9F2DB5F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5F26F-8C5C-435F-9ADC-A308823B43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47D9A-1204-4D51-83EF-990129BDFB51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85ADC-BEA2-433C-82EC-24D6DDD0C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4EB78-5870-40DB-A347-192410F6AA30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FE27F-6DC8-4004-AC10-861CE90FF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93A4AB-A3FD-4340-9713-7E121EDAB334}" type="datetimeFigureOut">
              <a:rPr lang="cs-CZ"/>
              <a:pPr>
                <a:defRPr/>
              </a:pPr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58348B1-84CC-4845-865D-132B22571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850" y="1844675"/>
          <a:ext cx="8496944" cy="4680520"/>
        </p:xfrm>
        <a:graphic>
          <a:graphicData uri="http://schemas.openxmlformats.org/drawingml/2006/table">
            <a:tbl>
              <a:tblPr/>
              <a:tblGrid>
                <a:gridCol w="1262864"/>
                <a:gridCol w="1545448"/>
                <a:gridCol w="2016224"/>
                <a:gridCol w="2304256"/>
                <a:gridCol w="864096"/>
                <a:gridCol w="504056"/>
              </a:tblGrid>
              <a:tr h="34105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Název 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projektu:</a:t>
                      </a:r>
                      <a:r>
                        <a:rPr lang="cs-CZ" sz="1200" b="1" dirty="0">
                          <a:latin typeface="Garamond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latin typeface="Garamond"/>
                          <a:ea typeface="Calibri"/>
                          <a:cs typeface="Tahoma"/>
                        </a:rPr>
                        <a:t>Inovace vzdělávání na SPŠ a VOŠ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Písek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Číslo projektu: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CZ.1.07/1.5.00/34.0010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024">
                <a:tc gridSpan="6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Škola: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Střední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imes New Roman"/>
                        </a:rPr>
                        <a:t> průmyslová škola a Vyšší odborná škola, Písek, Karla Čapka 402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Předmět: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Technické aplikace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>
                          <a:latin typeface="Garamond"/>
                          <a:ea typeface="Calibri"/>
                          <a:cs typeface="Tahoma"/>
                        </a:rPr>
                        <a:t>Ročník: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 gridSpan="3">
                  <a:txBody>
                    <a:bodyPr/>
                    <a:lstStyle/>
                    <a:p>
                      <a:pPr marL="0" marR="0" indent="121285" algn="r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Téma: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latin typeface="Garamond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200" kern="1200" dirty="0" smtClean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800" kern="1200" dirty="0" smtClean="0">
                          <a:solidFill>
                            <a:schemeClr val="tx1"/>
                          </a:solidFill>
                          <a:latin typeface="+mj-lt"/>
                          <a:ea typeface="+mj-ea"/>
                          <a:cs typeface="+mj-cs"/>
                        </a:rPr>
                        <a:t>Zesilovače</a:t>
                      </a:r>
                      <a:endParaRPr lang="cs-CZ" sz="28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4036">
                <a:tc gridSpan="3"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Tematický okruh: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Garamond"/>
                          <a:ea typeface="Calibri"/>
                          <a:cs typeface="Times New Roman"/>
                        </a:rPr>
                        <a:t>Lineární součástky elektronických obvodů 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pPr indent="121285"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400" kern="1200" dirty="0">
                        <a:solidFill>
                          <a:schemeClr val="tx1"/>
                        </a:solidFill>
                        <a:latin typeface="+mj-lt"/>
                        <a:ea typeface="+mj-ea"/>
                        <a:cs typeface="+mj-cs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40">
                <a:tc gridSpan="2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Jméno autora:</a:t>
                      </a:r>
                      <a:r>
                        <a:rPr lang="cs-CZ" sz="1200" b="1" dirty="0" smtClean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Miroslav Široký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12128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Datum tvorby: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únor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076">
                <a:tc gridSpan="3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Kód materiálu: OPVK_1.5_DUM_III/2_TAP3_SR013</a:t>
                      </a:r>
                      <a:endParaRPr lang="cs-CZ" sz="12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Soubor: </a:t>
                      </a:r>
                      <a:r>
                        <a:rPr lang="cs-CZ" sz="1200" dirty="0" smtClean="0">
                          <a:latin typeface="Garamond"/>
                          <a:ea typeface="Calibri"/>
                          <a:cs typeface="Tahoma"/>
                        </a:rPr>
                        <a:t> 09VYSTUPY</a:t>
                      </a:r>
                      <a:r>
                        <a:rPr lang="en-US" sz="1200" dirty="0" smtClean="0">
                          <a:latin typeface="Garamond"/>
                          <a:ea typeface="Calibri"/>
                          <a:cs typeface="Tahoma"/>
                        </a:rPr>
                        <a:t>/</a:t>
                      </a:r>
                      <a:r>
                        <a:rPr lang="cs-CZ" sz="1200" smtClean="0">
                          <a:latin typeface="Garamond"/>
                          <a:ea typeface="Calibri"/>
                          <a:cs typeface="Tahoma"/>
                        </a:rPr>
                        <a:t>VY_32_INOVACE_TAP3_SR013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192">
                <a:tc gridSpan="6">
                  <a:txBody>
                    <a:bodyPr/>
                    <a:lstStyle/>
                    <a:p>
                      <a:pPr indent="121285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b="1" dirty="0" smtClean="0">
                          <a:latin typeface="Garamond"/>
                          <a:ea typeface="Calibri"/>
                          <a:cs typeface="Tahoma"/>
                        </a:rPr>
                        <a:t>Anotace: </a:t>
                      </a:r>
                      <a:r>
                        <a:rPr lang="cs-CZ" sz="1200" b="0" dirty="0" smtClean="0">
                          <a:latin typeface="Garamond"/>
                          <a:ea typeface="Calibri"/>
                          <a:cs typeface="Tahoma"/>
                        </a:rPr>
                        <a:t>Zesilovače</a:t>
                      </a:r>
                      <a:r>
                        <a:rPr lang="cs-CZ" sz="1200" b="0" baseline="0" dirty="0" smtClean="0">
                          <a:latin typeface="Garamond"/>
                          <a:ea typeface="Calibri"/>
                          <a:cs typeface="Tahoma"/>
                        </a:rPr>
                        <a:t>– princip, vlastnosti a využití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1790" marR="317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642938" y="0"/>
            <a:ext cx="7772400" cy="1071563"/>
          </a:xfrm>
        </p:spPr>
        <p:txBody>
          <a:bodyPr/>
          <a:lstStyle/>
          <a:p>
            <a:r>
              <a:rPr lang="cs-CZ" smtClean="0"/>
              <a:t>Zesilovače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85813" y="1143000"/>
            <a:ext cx="7572375" cy="5500688"/>
          </a:xfrm>
        </p:spPr>
        <p:txBody>
          <a:bodyPr rtlCol="0">
            <a:normAutofit lnSpcReduction="1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Aktivní </a:t>
            </a:r>
            <a:r>
              <a:rPr lang="cs-CZ" dirty="0" err="1" smtClean="0">
                <a:solidFill>
                  <a:schemeClr val="tx1"/>
                </a:solidFill>
              </a:rPr>
              <a:t>dvojbran</a:t>
            </a:r>
            <a:r>
              <a:rPr lang="cs-CZ" dirty="0" smtClean="0">
                <a:solidFill>
                  <a:schemeClr val="tx1"/>
                </a:solidFill>
              </a:rPr>
              <a:t>, který je tvořen zesilovacím prvkem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Elektronické zařízení, které je schopno transformací elektrické energie z vnějšího napájecího zdroje měnit parametry vstupního signálu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Zesilovač slouží především k zesílení amplitudy signálu, nebo jeho úrovně požadovanou hodnotu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</a:rPr>
              <a:t> Používá se ale i v zapojeních, kde je potřeba změnit tvar signálu a jiných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smtClean="0"/>
              <a:t>Rozdělení zesilovačů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642938" y="928688"/>
            <a:ext cx="8043862" cy="5643562"/>
          </a:xfrm>
        </p:spPr>
        <p:txBody>
          <a:bodyPr/>
          <a:lstStyle/>
          <a:p>
            <a:r>
              <a:rPr lang="cs-CZ" smtClean="0"/>
              <a:t>Dělíme podle konstrukce, zesilovacího média,  velikosti budícího signálu, typu budícího signálu nebo podle třídy zapojení</a:t>
            </a:r>
          </a:p>
          <a:p>
            <a:r>
              <a:rPr lang="cs-CZ" smtClean="0"/>
              <a:t>1) </a:t>
            </a:r>
            <a:r>
              <a:rPr lang="cs-CZ" i="1" smtClean="0"/>
              <a:t>Podle použitých aktivních součástek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elektronkové zesilovače</a:t>
            </a:r>
          </a:p>
          <a:p>
            <a:pPr>
              <a:buFont typeface="Arial" charset="0"/>
              <a:buNone/>
            </a:pPr>
            <a:r>
              <a:rPr lang="cs-CZ" smtClean="0"/>
              <a:t>	tranzistorové zesilovače</a:t>
            </a:r>
          </a:p>
          <a:p>
            <a:pPr>
              <a:buFont typeface="Arial" charset="0"/>
              <a:buNone/>
            </a:pPr>
            <a:r>
              <a:rPr lang="cs-CZ" smtClean="0"/>
              <a:t>	zesilovače s integrovanými obvody</a:t>
            </a:r>
          </a:p>
          <a:p>
            <a:pPr>
              <a:buFont typeface="Arial" charset="0"/>
              <a:buNone/>
            </a:pPr>
            <a:r>
              <a:rPr lang="cs-CZ" smtClean="0"/>
              <a:t>	zesilovače s jinými součástkami (výbojky, relé,)</a:t>
            </a:r>
            <a:endParaRPr lang="cs-CZ" i="1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sah 2"/>
          <p:cNvSpPr>
            <a:spLocks noGrp="1"/>
          </p:cNvSpPr>
          <p:nvPr>
            <p:ph idx="1"/>
          </p:nvPr>
        </p:nvSpPr>
        <p:spPr>
          <a:xfrm>
            <a:off x="642938" y="285750"/>
            <a:ext cx="8043862" cy="5840413"/>
          </a:xfrm>
        </p:spPr>
        <p:txBody>
          <a:bodyPr/>
          <a:lstStyle/>
          <a:p>
            <a:r>
              <a:rPr lang="cs-CZ" smtClean="0"/>
              <a:t>2) </a:t>
            </a:r>
            <a:r>
              <a:rPr lang="cs-CZ" i="1" smtClean="0"/>
              <a:t>Podle druhu a kmitočtu vstupního signálu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nízkofrekvenční (20 Hz - 20 kHz)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vysokofrekvenční (20 kHz a výše)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pt-BR" smtClean="0"/>
              <a:t>impulzové </a:t>
            </a:r>
            <a:r>
              <a:rPr lang="cs-CZ" smtClean="0"/>
              <a:t>(</a:t>
            </a:r>
            <a:r>
              <a:rPr lang="pt-BR" smtClean="0"/>
              <a:t>tam, kde se pracuje s impulzy</a:t>
            </a:r>
            <a:r>
              <a:rPr lang="cs-CZ" smtClean="0"/>
              <a:t>)</a:t>
            </a:r>
          </a:p>
          <a:p>
            <a:pPr>
              <a:buFont typeface="Arial" charset="0"/>
              <a:buNone/>
            </a:pPr>
            <a:r>
              <a:rPr lang="cs-CZ" smtClean="0"/>
              <a:t>	stejnosměrné </a:t>
            </a:r>
          </a:p>
          <a:p>
            <a:pPr>
              <a:buFont typeface="Arial" charset="0"/>
              <a:buNone/>
            </a:pPr>
            <a:r>
              <a:rPr lang="cs-CZ" smtClean="0"/>
              <a:t>	mikrovlnné (řádově GHz)</a:t>
            </a:r>
          </a:p>
          <a:p>
            <a:pPr>
              <a:buFont typeface="Arial" charset="0"/>
              <a:buNone/>
            </a:pPr>
            <a:r>
              <a:rPr lang="cs-CZ" smtClean="0"/>
              <a:t>	operační zesilovač</a:t>
            </a:r>
            <a:r>
              <a:rPr lang="pt-BR" smtClean="0"/>
              <a:t> </a:t>
            </a:r>
            <a:endParaRPr lang="cs-CZ" i="1" smtClean="0"/>
          </a:p>
          <a:p>
            <a:pPr>
              <a:buFont typeface="Arial" charset="0"/>
              <a:buNone/>
            </a:pPr>
            <a:endParaRPr lang="cs-CZ" i="1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28625" y="214313"/>
            <a:ext cx="8429625" cy="5911850"/>
          </a:xfrm>
        </p:spPr>
        <p:txBody>
          <a:bodyPr/>
          <a:lstStyle/>
          <a:p>
            <a:pPr algn="ctr"/>
            <a:r>
              <a:rPr lang="cs-CZ" dirty="0" smtClean="0"/>
              <a:t>3) </a:t>
            </a:r>
            <a:r>
              <a:rPr lang="cs-CZ" i="1" dirty="0" smtClean="0"/>
              <a:t>Podle velikosti vstupního (budícího) signálu</a:t>
            </a:r>
          </a:p>
          <a:p>
            <a:pPr>
              <a:buFont typeface="Arial" charset="0"/>
              <a:buNone/>
            </a:pPr>
            <a:r>
              <a:rPr lang="cs-CZ" dirty="0" smtClean="0"/>
              <a:t>	předzesilovače - zesilují signály malé úrovně</a:t>
            </a:r>
          </a:p>
          <a:p>
            <a:pPr>
              <a:buFont typeface="Arial" charset="0"/>
              <a:buNone/>
            </a:pPr>
            <a:r>
              <a:rPr lang="cs-CZ" dirty="0" smtClean="0"/>
              <a:t>	výkonové zesilovače </a:t>
            </a:r>
            <a:r>
              <a:rPr lang="cs-CZ" dirty="0" smtClean="0"/>
              <a:t>–</a:t>
            </a:r>
          </a:p>
          <a:p>
            <a:pPr>
              <a:buFont typeface="Arial" charset="0"/>
              <a:buNone/>
            </a:pPr>
            <a:r>
              <a:rPr lang="cs-CZ" dirty="0" smtClean="0"/>
              <a:t>	zesilují signály z předzesilovačů na požadovaný výkon</a:t>
            </a:r>
          </a:p>
          <a:p>
            <a:pPr>
              <a:buFont typeface="Arial" charset="0"/>
              <a:buNone/>
            </a:pPr>
            <a:r>
              <a:rPr lang="cs-CZ" dirty="0" smtClean="0"/>
              <a:t>	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	</a:t>
            </a:r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endParaRPr lang="cs-CZ" i="1" dirty="0" smtClean="0"/>
          </a:p>
          <a:p>
            <a:pPr>
              <a:buFont typeface="Arial" charset="0"/>
              <a:buNone/>
            </a:pPr>
            <a:endParaRPr lang="cs-CZ" i="1" dirty="0" smtClean="0"/>
          </a:p>
          <a:p>
            <a:pPr algn="ctr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idx="1"/>
          </p:nvPr>
        </p:nvSpPr>
        <p:spPr>
          <a:xfrm>
            <a:off x="785813" y="285750"/>
            <a:ext cx="8143875" cy="6357938"/>
          </a:xfrm>
        </p:spPr>
        <p:txBody>
          <a:bodyPr/>
          <a:lstStyle/>
          <a:p>
            <a:r>
              <a:rPr lang="cs-CZ" smtClean="0"/>
              <a:t>4) </a:t>
            </a:r>
            <a:r>
              <a:rPr lang="cs-CZ" i="1" smtClean="0"/>
              <a:t>Podle počtu stupňů</a:t>
            </a:r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  <a:r>
              <a:rPr lang="cs-CZ" smtClean="0"/>
              <a:t>jednostupňové</a:t>
            </a:r>
          </a:p>
          <a:p>
            <a:pPr>
              <a:buFont typeface="Arial" charset="0"/>
              <a:buNone/>
            </a:pPr>
            <a:r>
              <a:rPr lang="cs-CZ" smtClean="0"/>
              <a:t>	vícestupňové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5) </a:t>
            </a:r>
            <a:r>
              <a:rPr lang="cs-CZ" i="1" smtClean="0"/>
              <a:t>Podle šířky přenášeného kmitočtového pásma</a:t>
            </a:r>
          </a:p>
          <a:p>
            <a:pPr>
              <a:buFont typeface="Arial" charset="0"/>
              <a:buNone/>
            </a:pPr>
            <a:r>
              <a:rPr lang="cs-CZ" smtClean="0"/>
              <a:t>	úzkopásmové</a:t>
            </a:r>
          </a:p>
          <a:p>
            <a:pPr>
              <a:buFont typeface="Arial" charset="0"/>
              <a:buNone/>
            </a:pPr>
            <a:r>
              <a:rPr lang="cs-CZ" smtClean="0"/>
              <a:t>	širokopásmové</a:t>
            </a:r>
          </a:p>
          <a:p>
            <a:endParaRPr lang="pl-PL" smtClean="0"/>
          </a:p>
          <a:p>
            <a:endParaRPr lang="pl-PL" smtClean="0"/>
          </a:p>
          <a:p>
            <a:endParaRPr lang="pl-PL" smtClean="0"/>
          </a:p>
          <a:p>
            <a:pPr>
              <a:buFont typeface="Arial" charset="0"/>
              <a:buNone/>
            </a:pPr>
            <a:endParaRPr lang="pl-PL" i="1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endParaRPr lang="cs-CZ" i="1" smtClean="0"/>
          </a:p>
          <a:p>
            <a:pPr>
              <a:buFont typeface="Arial" charset="0"/>
              <a:buNone/>
            </a:pPr>
            <a:r>
              <a:rPr lang="cs-CZ" i="1" smtClean="0"/>
              <a:t>	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8"/>
            <a:ext cx="8229600" cy="5768975"/>
          </a:xfrm>
        </p:spPr>
        <p:txBody>
          <a:bodyPr/>
          <a:lstStyle/>
          <a:p>
            <a:r>
              <a:rPr lang="cs-CZ" smtClean="0"/>
              <a:t>6) </a:t>
            </a:r>
            <a:r>
              <a:rPr lang="cs-CZ" i="1" smtClean="0"/>
              <a:t>Podle vazby mezi zesilovacími stupni</a:t>
            </a:r>
          </a:p>
          <a:p>
            <a:pPr>
              <a:buFont typeface="Arial" charset="0"/>
              <a:buNone/>
            </a:pPr>
            <a:r>
              <a:rPr lang="cs-CZ" smtClean="0"/>
              <a:t>	s vazbou RC </a:t>
            </a:r>
          </a:p>
          <a:p>
            <a:pPr>
              <a:buFont typeface="Arial" charset="0"/>
              <a:buNone/>
            </a:pPr>
            <a:r>
              <a:rPr lang="cs-CZ" smtClean="0"/>
              <a:t>	s transformátorovou vazbou</a:t>
            </a:r>
          </a:p>
          <a:p>
            <a:pPr>
              <a:buFont typeface="Arial" charset="0"/>
              <a:buNone/>
            </a:pPr>
            <a:r>
              <a:rPr lang="cs-CZ" smtClean="0"/>
              <a:t>	s přímou vazbou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7) </a:t>
            </a:r>
            <a:r>
              <a:rPr lang="pl-PL" i="1" smtClean="0"/>
              <a:t>Podle polohy klidového pracovního bodu</a:t>
            </a:r>
          </a:p>
          <a:p>
            <a:pPr>
              <a:buFont typeface="Arial" charset="0"/>
              <a:buNone/>
            </a:pPr>
            <a:r>
              <a:rPr lang="cs-CZ" smtClean="0"/>
              <a:t>	Třída A, Třída B, Třída AB, Třída C, Třída D</a:t>
            </a:r>
          </a:p>
          <a:p>
            <a:pPr>
              <a:buFont typeface="Arial" charset="0"/>
              <a:buNone/>
            </a:pPr>
            <a:r>
              <a:rPr lang="cs-CZ" smtClean="0"/>
              <a:t>	Třída G, Třída H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pl-PL" i="1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idx="1"/>
          </p:nvPr>
        </p:nvSpPr>
        <p:spPr>
          <a:xfrm>
            <a:off x="457200" y="285750"/>
            <a:ext cx="8229600" cy="5840413"/>
          </a:xfrm>
        </p:spPr>
        <p:txBody>
          <a:bodyPr/>
          <a:lstStyle/>
          <a:p>
            <a:r>
              <a:rPr lang="cs-CZ" dirty="0" smtClean="0"/>
              <a:t>8) </a:t>
            </a:r>
            <a:r>
              <a:rPr lang="cs-CZ" i="1" dirty="0" smtClean="0"/>
              <a:t>Podle zapojení tranzistorů</a:t>
            </a:r>
          </a:p>
          <a:p>
            <a:pPr>
              <a:buFont typeface="Arial" charset="0"/>
              <a:buNone/>
            </a:pPr>
            <a:r>
              <a:rPr lang="cs-CZ" dirty="0" smtClean="0"/>
              <a:t>	se společným emitorem SE</a:t>
            </a:r>
          </a:p>
          <a:p>
            <a:pPr>
              <a:buFont typeface="Arial" charset="0"/>
              <a:buNone/>
            </a:pPr>
            <a:r>
              <a:rPr lang="cs-CZ" dirty="0" smtClean="0"/>
              <a:t>	se společnou bází SB</a:t>
            </a:r>
          </a:p>
          <a:p>
            <a:pPr>
              <a:buFont typeface="Arial" charset="0"/>
              <a:buNone/>
            </a:pPr>
            <a:r>
              <a:rPr lang="cs-CZ" dirty="0" smtClean="0"/>
              <a:t>	se společným kolektorem SC</a:t>
            </a:r>
            <a:endParaRPr lang="en-US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en-US" dirty="0" smtClean="0"/>
              <a:t>	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Soubor:Electronic Amplifier Class 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140968"/>
            <a:ext cx="4432242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Zástupný symbol pro obsah 3" descr="sch2x25w_tr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4313" y="142875"/>
            <a:ext cx="4857750" cy="3429000"/>
          </a:xfrm>
        </p:spPr>
      </p:pic>
      <p:pic>
        <p:nvPicPr>
          <p:cNvPr id="10243" name="Obrázek 4" descr="stere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3" y="3929063"/>
            <a:ext cx="4017962" cy="273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5" descr="vnitrek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88" y="2786063"/>
            <a:ext cx="3719512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Obdélník 6"/>
          <p:cNvSpPr>
            <a:spLocks noChangeArrowheads="1"/>
          </p:cNvSpPr>
          <p:nvPr/>
        </p:nvSpPr>
        <p:spPr bwMode="auto">
          <a:xfrm>
            <a:off x="3214688" y="3357563"/>
            <a:ext cx="442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[2]</a:t>
            </a:r>
            <a:endParaRPr lang="cs-CZ">
              <a:latin typeface="Calibri" pitchFamily="34" charset="0"/>
            </a:endParaRPr>
          </a:p>
        </p:txBody>
      </p:sp>
      <p:sp>
        <p:nvSpPr>
          <p:cNvPr id="10246" name="Obdélník 7"/>
          <p:cNvSpPr>
            <a:spLocks noChangeArrowheads="1"/>
          </p:cNvSpPr>
          <p:nvPr/>
        </p:nvSpPr>
        <p:spPr bwMode="auto">
          <a:xfrm>
            <a:off x="4357688" y="6286500"/>
            <a:ext cx="442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[3]</a:t>
            </a:r>
            <a:endParaRPr lang="cs-CZ">
              <a:latin typeface="Calibri" pitchFamily="34" charset="0"/>
            </a:endParaRPr>
          </a:p>
        </p:txBody>
      </p:sp>
      <p:sp>
        <p:nvSpPr>
          <p:cNvPr id="10247" name="Obdélník 8"/>
          <p:cNvSpPr>
            <a:spLocks noChangeArrowheads="1"/>
          </p:cNvSpPr>
          <p:nvPr/>
        </p:nvSpPr>
        <p:spPr bwMode="auto">
          <a:xfrm>
            <a:off x="8143875" y="5286375"/>
            <a:ext cx="4429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>
                <a:latin typeface="Calibri" pitchFamily="34" charset="0"/>
              </a:rPr>
              <a:t>[4]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r>
              <a:rPr lang="en-US" sz="1200" dirty="0" smtClean="0"/>
              <a:t>[1]. In: </a:t>
            </a:r>
            <a:r>
              <a:rPr lang="en-US" sz="1200" i="1" dirty="0" smtClean="0"/>
              <a:t>Wikipedia: the free encyclopedia</a:t>
            </a:r>
            <a:r>
              <a:rPr lang="en-US" sz="1200" dirty="0" smtClean="0"/>
              <a:t> [online]. San Francisco (CA): Wikimedia Foundation, 2001- [cit. 2013-02-26].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http</a:t>
            </a:r>
            <a:r>
              <a:rPr lang="en-US" sz="1200" dirty="0" smtClean="0"/>
              <a:t>:// http://upload.wikimedia.org/wikipedia/commons/9/9b/Electronic_Amplifier_Class_A.png</a:t>
            </a:r>
            <a:endParaRPr lang="en-US" sz="1200" dirty="0" smtClean="0"/>
          </a:p>
          <a:p>
            <a:endParaRPr lang="en-US" sz="1200" dirty="0" smtClean="0"/>
          </a:p>
          <a:p>
            <a:r>
              <a:rPr lang="it-IT" sz="1200" dirty="0" smtClean="0"/>
              <a:t>[2]. In: [online]. [cit. 2013-02-26]. Dostupné z: </a:t>
            </a:r>
            <a:r>
              <a:rPr lang="it-IT" sz="1200" dirty="0" smtClean="0"/>
              <a:t>http://svetzesilovacu.blogz.cz/files/sch2x25w_tr.gif</a:t>
            </a:r>
            <a:endParaRPr lang="cs-CZ" sz="1200" dirty="0" smtClean="0"/>
          </a:p>
          <a:p>
            <a:endParaRPr lang="it-IT" sz="1200" dirty="0" smtClean="0"/>
          </a:p>
          <a:p>
            <a:endParaRPr lang="it-IT" sz="1200" dirty="0" smtClean="0"/>
          </a:p>
          <a:p>
            <a:r>
              <a:rPr lang="it-IT" sz="1200" dirty="0" smtClean="0"/>
              <a:t>[3]. In: [online]. [cit. 2013-02-26]. Dostupné z: </a:t>
            </a:r>
            <a:r>
              <a:rPr lang="it-IT" sz="1200" dirty="0" smtClean="0"/>
              <a:t>http://www.postreh.com/phprs/view.php?cisloclanku=2008022402</a:t>
            </a:r>
            <a:endParaRPr lang="cs-CZ" sz="1200" dirty="0" smtClean="0"/>
          </a:p>
          <a:p>
            <a:endParaRPr lang="it-IT" sz="1200" dirty="0" smtClean="0"/>
          </a:p>
          <a:p>
            <a:endParaRPr lang="it-IT" sz="1200" dirty="0" smtClean="0"/>
          </a:p>
          <a:p>
            <a:r>
              <a:rPr lang="it-IT" sz="1200" dirty="0" smtClean="0"/>
              <a:t>[4]. In: [online]. [cit. 2013-02-26]. Dostupné z: </a:t>
            </a:r>
            <a:r>
              <a:rPr lang="it-IT" sz="1200" dirty="0" smtClean="0"/>
              <a:t>http://zmatkar.k25.cz/konstrukce/zesilovac/</a:t>
            </a:r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298</Words>
  <Application>Microsoft Office PowerPoint</Application>
  <PresentationFormat>Předvádění na obrazovce (4:3)</PresentationFormat>
  <Paragraphs>102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Zesilovače</vt:lpstr>
      <vt:lpstr>Rozdělení zesilovačů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Windows User</dc:creator>
  <cp:lastModifiedBy>Dum</cp:lastModifiedBy>
  <cp:revision>9</cp:revision>
  <dcterms:created xsi:type="dcterms:W3CDTF">2013-02-26T20:21:47Z</dcterms:created>
  <dcterms:modified xsi:type="dcterms:W3CDTF">2013-02-26T21:42:27Z</dcterms:modified>
</cp:coreProperties>
</file>