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0099"/>
    <a:srgbClr val="33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02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8383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39006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4286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2660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7515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06084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8045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34049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9582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332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47968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84A70-E7B6-4B2C-9B66-00C2630A25B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A4801-65A2-4C00-B675-EB4D7E2613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0152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136815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348880"/>
            <a:ext cx="7848872" cy="396044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algn="l"/>
            <a:r>
              <a:rPr lang="cs-CZ" dirty="0">
                <a:solidFill>
                  <a:schemeClr val="tx1"/>
                </a:solidFill>
              </a:rPr>
              <a:t>Název projektu: Zkvalitnění výuky cizích jazyků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Číslo projektu: CZ.1.07/1.4.00/21.3228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Datum: </a:t>
            </a:r>
            <a:r>
              <a:rPr lang="cs-CZ" dirty="0" smtClean="0">
                <a:solidFill>
                  <a:schemeClr val="tx1"/>
                </a:solidFill>
              </a:rPr>
              <a:t>7. 2. </a:t>
            </a:r>
            <a:r>
              <a:rPr lang="cs-CZ" dirty="0">
                <a:solidFill>
                  <a:schemeClr val="tx1"/>
                </a:solidFill>
              </a:rPr>
              <a:t>2013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Základní škola Havlíčkův Brod, </a:t>
            </a:r>
            <a:r>
              <a:rPr lang="cs-CZ" dirty="0" err="1">
                <a:solidFill>
                  <a:schemeClr val="tx1"/>
                </a:solidFill>
              </a:rPr>
              <a:t>Štáflova</a:t>
            </a:r>
            <a:r>
              <a:rPr lang="cs-CZ" dirty="0">
                <a:solidFill>
                  <a:schemeClr val="tx1"/>
                </a:solidFill>
              </a:rPr>
              <a:t> 2004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Jméno: Mgr. Kateřina </a:t>
            </a:r>
            <a:r>
              <a:rPr lang="cs-CZ" dirty="0" err="1">
                <a:solidFill>
                  <a:schemeClr val="tx1"/>
                </a:solidFill>
              </a:rPr>
              <a:t>Zimplová</a:t>
            </a:r>
            <a:endParaRPr lang="cs-CZ" dirty="0">
              <a:solidFill>
                <a:schemeClr val="tx1"/>
              </a:solidFill>
            </a:endParaRPr>
          </a:p>
          <a:p>
            <a:pPr algn="l"/>
            <a:r>
              <a:rPr lang="cs-CZ" dirty="0">
                <a:solidFill>
                  <a:schemeClr val="tx1"/>
                </a:solidFill>
              </a:rPr>
              <a:t>Ročník: 8.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Vzdělávací oblast: člověk a příroda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Vzdělávací obor: Chemie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Tematický okruh, téma</a:t>
            </a:r>
            <a:r>
              <a:rPr lang="cs-CZ">
                <a:solidFill>
                  <a:schemeClr val="tx1"/>
                </a:solidFill>
              </a:rPr>
              <a:t>: </a:t>
            </a:r>
            <a:r>
              <a:rPr lang="cs-CZ" smtClean="0">
                <a:solidFill>
                  <a:schemeClr val="tx1"/>
                </a:solidFill>
              </a:rPr>
              <a:t>VY_32_INOVACE_CH_07_Halogenidy_8.ročník</a:t>
            </a:r>
            <a:endParaRPr lang="cs-CZ" dirty="0">
              <a:solidFill>
                <a:schemeClr val="tx1"/>
              </a:solidFill>
            </a:endParaRPr>
          </a:p>
          <a:p>
            <a:pPr algn="l"/>
            <a:r>
              <a:rPr lang="cs-CZ" dirty="0">
                <a:solidFill>
                  <a:schemeClr val="tx1"/>
                </a:solidFill>
              </a:rPr>
              <a:t>Metodické doporučení/anotace: DUM slouží k výkladu a rozšíření učiva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704856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20026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554461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7200" b="1" dirty="0" smtClean="0"/>
              <a:t>HALOGENIDY</a:t>
            </a:r>
            <a:endParaRPr lang="cs-CZ" sz="7200" b="1" dirty="0"/>
          </a:p>
        </p:txBody>
      </p:sp>
    </p:spTree>
    <p:extLst>
      <p:ext uri="{BB962C8B-B14F-4D97-AF65-F5344CB8AC3E}">
        <p14:creationId xmlns="" xmlns:p14="http://schemas.microsoft.com/office/powerpoint/2010/main" val="48905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3200" dirty="0" smtClean="0"/>
              <a:t>Co jsou to halogenidy?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99992" y="1412776"/>
            <a:ext cx="4104456" cy="4713387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FLUOR → Fluoridy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CHLOR → Chloridy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BROM → Bromidy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JOD → Jodidy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Halogenidy jsou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dvouprvkové sloučeniny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halogenů a nějakého dalšího prvku, nejčastěji kovu.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Příkladem je: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chlorid sodný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jodid stříbrný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37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Názvosloví halogenidů…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16016" y="1412776"/>
            <a:ext cx="3970784" cy="4713387"/>
          </a:xfrm>
          <a:ln>
            <a:solidFill>
              <a:schemeClr val="accent1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u="sng" dirty="0" smtClean="0"/>
              <a:t>První pravidlo: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 marL="0" indent="0" algn="ctr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CHLORID SODNÝ</a:t>
            </a:r>
          </a:p>
          <a:p>
            <a:pPr marL="0" indent="0" algn="ctr">
              <a:buNone/>
            </a:pP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×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Cl</a:t>
            </a:r>
          </a:p>
          <a:p>
            <a:pPr marL="0" indent="0">
              <a:buNone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Prvek, který je v názvu na prvním místě napíšeme značkou ve vzorci na místo druhé a naopak.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042792" cy="4691063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Každou chemickou sloučeninu, tedy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halogenid můžeme označit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názvem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např. sůl kamenná je halogenid: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CHLORID SODNÝ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můžeme sůl kamennou zapsat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chemickým vzorcem 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NaCl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98237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/>
              <a:t>Názvosloví halogenidů…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/>
              <a:t>Druhé pravidlo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 marL="0" indent="0">
              <a:buNone/>
            </a:pPr>
            <a:r>
              <a:rPr lang="cs-CZ" sz="2800" b="1" dirty="0" smtClean="0"/>
              <a:t>Doplníme u prvků oxidační čísla</a:t>
            </a:r>
          </a:p>
          <a:p>
            <a:pPr marL="0" indent="0">
              <a:buNone/>
            </a:pPr>
            <a:r>
              <a:rPr lang="cs-CZ" sz="2800" dirty="0" smtClean="0"/>
              <a:t>Oxidační číslo u halogenů </a:t>
            </a:r>
            <a:br>
              <a:rPr lang="cs-CZ" sz="2800" dirty="0" smtClean="0"/>
            </a:br>
            <a:r>
              <a:rPr lang="cs-CZ" sz="2800" dirty="0" smtClean="0"/>
              <a:t>v halogenidech je vždy –I</a:t>
            </a:r>
          </a:p>
          <a:p>
            <a:pPr marL="0" indent="0">
              <a:buNone/>
            </a:pPr>
            <a:r>
              <a:rPr lang="cs-CZ" sz="2800" b="1" dirty="0"/>
              <a:t>f</a:t>
            </a:r>
            <a:r>
              <a:rPr lang="cs-CZ" sz="2800" b="1" dirty="0" smtClean="0"/>
              <a:t>luor → fluorid → F</a:t>
            </a:r>
            <a:r>
              <a:rPr lang="cs-CZ" sz="2800" b="1" baseline="30000" dirty="0" smtClean="0"/>
              <a:t>-I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/>
              <a:t>c</a:t>
            </a:r>
            <a:r>
              <a:rPr lang="cs-CZ" sz="2800" b="1" dirty="0" smtClean="0"/>
              <a:t>hlor → chlorid → Cl</a:t>
            </a:r>
            <a:r>
              <a:rPr lang="cs-CZ" sz="2800" b="1" baseline="30000" dirty="0" smtClean="0"/>
              <a:t>-I</a:t>
            </a:r>
          </a:p>
          <a:p>
            <a:pPr marL="0" indent="0">
              <a:buNone/>
            </a:pPr>
            <a:r>
              <a:rPr lang="cs-CZ" sz="2800" b="1" dirty="0"/>
              <a:t>b</a:t>
            </a:r>
            <a:r>
              <a:rPr lang="cs-CZ" sz="2800" b="1" dirty="0" smtClean="0"/>
              <a:t>rom → bromid → Br</a:t>
            </a:r>
            <a:r>
              <a:rPr lang="cs-CZ" sz="2800" b="1" baseline="30000" dirty="0" smtClean="0"/>
              <a:t>-I</a:t>
            </a:r>
          </a:p>
          <a:p>
            <a:pPr marL="0" indent="0">
              <a:buNone/>
            </a:pPr>
            <a:r>
              <a:rPr lang="cs-CZ" sz="2800" b="1" dirty="0"/>
              <a:t>j</a:t>
            </a:r>
            <a:r>
              <a:rPr lang="cs-CZ" sz="2800" b="1" dirty="0" smtClean="0"/>
              <a:t>od → jodid → I</a:t>
            </a:r>
            <a:r>
              <a:rPr lang="cs-CZ" sz="2800" b="1" baseline="30000" dirty="0" smtClean="0"/>
              <a:t>-</a:t>
            </a:r>
            <a:r>
              <a:rPr lang="cs-CZ" sz="2800" baseline="30000" dirty="0" smtClean="0"/>
              <a:t>I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Oxidační číslo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každý atom ve sloučenině nese oxidační číslo,  zapisuje se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římskými čísly, jako horní index vpravo nahoře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  <a:r>
              <a:rPr lang="cs-CZ" sz="2800" baseline="30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+l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Cl</a:t>
            </a:r>
            <a:r>
              <a:rPr lang="cs-CZ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264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/>
              <a:t>Názvosloví halogenidů…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3968" y="1412776"/>
            <a:ext cx="4402832" cy="504056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koncovky:</a:t>
            </a:r>
          </a:p>
          <a:p>
            <a:pPr marL="0" indent="0">
              <a:buNone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ný       I  chlorid sod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ný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II  chlorid vápe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natý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III chlorid hlin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itý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ičitý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IV chlorid uhl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ičitý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čný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 chlorid vanad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ičný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čný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 chlorid fosfor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ečný</a:t>
            </a:r>
          </a:p>
          <a:p>
            <a:pPr>
              <a:buFontTx/>
              <a:buChar char="-"/>
            </a:pPr>
            <a:r>
              <a:rPr lang="cs-CZ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VI chlorid sír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ový</a:t>
            </a:r>
          </a:p>
          <a:p>
            <a:pPr>
              <a:buFontTx/>
              <a:buChar char="-"/>
            </a:pPr>
            <a:r>
              <a:rPr lang="cs-CZ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VII chlorid mangan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istý</a:t>
            </a:r>
          </a:p>
          <a:p>
            <a:pPr>
              <a:buFontTx/>
              <a:buChar char="-"/>
            </a:pP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ičelý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VIII chlorid osm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ičelý</a:t>
            </a:r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682752" cy="4946228"/>
          </a:xfrm>
          <a:ln>
            <a:solidFill>
              <a:schemeClr val="accent5">
                <a:lumMod val="50000"/>
              </a:schemeClr>
            </a:solidFill>
          </a:ln>
        </p:spPr>
        <p:txBody>
          <a:bodyPr/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Oxidační číslo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„nehalogenového“ prvku určíme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dle názvoslovné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koncovky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Pozor!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Pátý oxidační stupeň má dvě možná zakončení.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765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Názvosloví halogenidů…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99992" y="1412776"/>
            <a:ext cx="4186808" cy="4713387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/>
              <a:t>Třetí pravidlo:</a:t>
            </a:r>
          </a:p>
          <a:p>
            <a:pPr marL="0" indent="0">
              <a:buNone/>
            </a:pPr>
            <a:endParaRPr lang="cs-CZ" sz="2800" b="1" u="sng" dirty="0"/>
          </a:p>
          <a:p>
            <a:pPr marL="0" indent="0">
              <a:buNone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Pomocí stechiometrických koeficientů upravíme vzorec tak, aby součet všech oxidačních čísel ve sloučenině byl roven nule</a:t>
            </a:r>
            <a:r>
              <a:rPr lang="cs-CZ" sz="2800" dirty="0" smtClean="0"/>
              <a:t>!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Stechiometrický koeficient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číslo, které udává počet atomů daného prvku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molekule.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Píše se jako dolní index u každého prvku ve sloučenině.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Jednička se neudává!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282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Názvosloví halogenidů…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115350" cy="4713387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Vysvětlení třetího pravidla – postup vytvoření vzorce:</a:t>
            </a:r>
          </a:p>
          <a:p>
            <a:pPr marL="0" indent="0">
              <a:buNone/>
            </a:pPr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chlor</a:t>
            </a:r>
            <a:r>
              <a:rPr lang="cs-CZ" sz="2800" b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uhli</a:t>
            </a:r>
            <a:r>
              <a:rPr lang="cs-CZ" sz="2800" b="1" u="sng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čitý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koncovka -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ičitý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íslo IV</a:t>
            </a:r>
            <a:endParaRPr lang="cs-CZ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X</a:t>
            </a:r>
          </a:p>
          <a:p>
            <a:pPr marL="0" indent="0">
              <a:buNone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sz="2800" baseline="300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+IV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Cl</a:t>
            </a:r>
            <a:r>
              <a:rPr lang="cs-CZ" sz="2800" baseline="30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-I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kontrola 1 x IV  + 4 x (-I) = 0</a:t>
            </a:r>
          </a:p>
          <a:p>
            <a:pPr marL="0" indent="0">
              <a:buNone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↓↓</a:t>
            </a:r>
          </a:p>
          <a:p>
            <a:pPr marL="0" indent="0">
              <a:buNone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výsledný vzorec</a:t>
            </a:r>
          </a:p>
          <a:p>
            <a:pPr marL="0" indent="0">
              <a:buNone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CCl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28595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Příklady názvosloví halogenidů…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611560" y="1556792"/>
            <a:ext cx="3384376" cy="21602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3200" dirty="0" smtClean="0"/>
              <a:t>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chlorid zineč</a:t>
            </a:r>
            <a:r>
              <a:rPr lang="cs-CZ" sz="32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natý</a:t>
            </a:r>
          </a:p>
          <a:p>
            <a:pPr algn="ctr"/>
            <a:endParaRPr lang="cs-CZ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</a:t>
            </a:r>
            <a:r>
              <a:rPr lang="cs-CZ" sz="3200" baseline="30000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+II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Cl</a:t>
            </a:r>
            <a:r>
              <a:rPr lang="cs-CZ" sz="32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-I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932040" y="1556830"/>
            <a:ext cx="3384376" cy="21602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 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bromid želez</a:t>
            </a:r>
            <a:r>
              <a:rPr lang="cs-CZ" sz="32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itý</a:t>
            </a:r>
          </a:p>
          <a:p>
            <a:pPr algn="ctr"/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</a:t>
            </a:r>
            <a:r>
              <a:rPr lang="cs-CZ" sz="3200" baseline="30000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+III</a:t>
            </a:r>
            <a:r>
              <a:rPr lang="cs-C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</a:t>
            </a:r>
            <a:r>
              <a:rPr lang="cs-CZ" sz="32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-I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11560" y="4149080"/>
            <a:ext cx="3384376" cy="21602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chlorid vanad</a:t>
            </a:r>
            <a:r>
              <a:rPr lang="cs-CZ" sz="32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ičný</a:t>
            </a:r>
          </a:p>
          <a:p>
            <a:pPr algn="ctr"/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aseline="30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+V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Cl</a:t>
            </a:r>
            <a:r>
              <a:rPr lang="cs-CZ" sz="32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-I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006612" y="4149080"/>
            <a:ext cx="3384376" cy="21602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jodid stříbr</a:t>
            </a:r>
            <a:r>
              <a:rPr lang="cs-CZ" sz="32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ný</a:t>
            </a:r>
          </a:p>
          <a:p>
            <a:pPr algn="ctr"/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</a:t>
            </a:r>
            <a:r>
              <a:rPr lang="cs-CZ" sz="3200" baseline="30000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+I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</a:t>
            </a:r>
            <a:r>
              <a:rPr lang="cs-CZ" sz="32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-I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671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Halogenidy – procvičení názvosloví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68761"/>
            <a:ext cx="4906888" cy="576063"/>
          </a:xfrm>
        </p:spPr>
        <p:txBody>
          <a:bodyPr/>
          <a:lstStyle/>
          <a:p>
            <a:r>
              <a:rPr lang="cs-CZ" sz="2800" dirty="0" smtClean="0"/>
              <a:t>Napište vzorce halogenidů: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1895128"/>
            <a:ext cx="403244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hlorid draselný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16732" y="2960948"/>
            <a:ext cx="403244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romid kobaltnatý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14872" y="3933056"/>
            <a:ext cx="403244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odid arsenitý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14872" y="4941168"/>
            <a:ext cx="403244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fluorid  vápenatý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38858" y="5877272"/>
            <a:ext cx="403244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hlorid cíničitý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012160" y="1895128"/>
            <a:ext cx="2592288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KCl</a:t>
            </a:r>
            <a:endParaRPr lang="cs-CZ" sz="28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6012160" y="2960948"/>
            <a:ext cx="2592288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CoBr</a:t>
            </a:r>
            <a:r>
              <a:rPr lang="cs-CZ" sz="2800" b="1" baseline="-25000" dirty="0" smtClean="0"/>
              <a:t>2</a:t>
            </a:r>
            <a:endParaRPr lang="cs-CZ" sz="28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6012160" y="3933056"/>
            <a:ext cx="2592288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AsI</a:t>
            </a:r>
            <a:r>
              <a:rPr lang="cs-CZ" sz="2800" b="1" baseline="-25000" dirty="0" smtClean="0"/>
              <a:t>3</a:t>
            </a:r>
            <a:endParaRPr lang="cs-CZ" sz="28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5970562" y="4941168"/>
            <a:ext cx="2592288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CaF</a:t>
            </a:r>
            <a:r>
              <a:rPr lang="cs-CZ" sz="2800" b="1" baseline="-25000" dirty="0" smtClean="0"/>
              <a:t>2</a:t>
            </a:r>
            <a:endParaRPr lang="cs-CZ" sz="28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5986214" y="5867586"/>
            <a:ext cx="2592288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SnCl</a:t>
            </a:r>
            <a:r>
              <a:rPr lang="cs-CZ" sz="2800" b="1" baseline="-25000" dirty="0" smtClean="0"/>
              <a:t>4</a:t>
            </a:r>
            <a:endParaRPr lang="cs-CZ" sz="2800" b="1" dirty="0"/>
          </a:p>
        </p:txBody>
      </p:sp>
    </p:spTree>
    <p:extLst>
      <p:ext uri="{BB962C8B-B14F-4D97-AF65-F5344CB8AC3E}">
        <p14:creationId xmlns="" xmlns:p14="http://schemas.microsoft.com/office/powerpoint/2010/main" val="359167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720079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Použité zdroje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12776"/>
            <a:ext cx="7704856" cy="446449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Autorkou materiálu a všech </a:t>
            </a:r>
            <a:r>
              <a:rPr lang="cs-CZ" sz="2800" dirty="0">
                <a:solidFill>
                  <a:schemeClr val="tx1"/>
                </a:solidFill>
              </a:rPr>
              <a:t>j</a:t>
            </a:r>
            <a:r>
              <a:rPr lang="cs-CZ" sz="2800" dirty="0" smtClean="0">
                <a:solidFill>
                  <a:schemeClr val="tx1"/>
                </a:solidFill>
              </a:rPr>
              <a:t>eho částí je 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Mgr. Kateřina </a:t>
            </a:r>
            <a:r>
              <a:rPr lang="cs-CZ" sz="2800" dirty="0" err="1" smtClean="0">
                <a:solidFill>
                  <a:schemeClr val="tx1"/>
                </a:solidFill>
              </a:rPr>
              <a:t>Zimplová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04319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317</Words>
  <Application>Microsoft Office PowerPoint</Application>
  <PresentationFormat>Předvádění na obrazovce (4:3)</PresentationFormat>
  <Paragraphs>102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HALOGENIDY</vt:lpstr>
      <vt:lpstr>Co jsou to halogenidy?</vt:lpstr>
      <vt:lpstr>Názvosloví halogenidů…</vt:lpstr>
      <vt:lpstr>Názvosloví halogenidů…</vt:lpstr>
      <vt:lpstr>Názvosloví halogenidů…</vt:lpstr>
      <vt:lpstr>Názvosloví halogenidů…</vt:lpstr>
      <vt:lpstr>Názvosloví halogenidů…</vt:lpstr>
      <vt:lpstr>Příklady názvosloví halogenidů…</vt:lpstr>
      <vt:lpstr>Halogenidy – procvičení názvosloví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HALOGENIDY</dc:title>
  <dc:creator>Uživatel</dc:creator>
  <cp:lastModifiedBy>Aleš</cp:lastModifiedBy>
  <cp:revision>40</cp:revision>
  <dcterms:created xsi:type="dcterms:W3CDTF">2013-02-07T09:28:25Z</dcterms:created>
  <dcterms:modified xsi:type="dcterms:W3CDTF">2013-02-26T21:26:46Z</dcterms:modified>
</cp:coreProperties>
</file>