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63" r:id="rId4"/>
    <p:sldId id="262" r:id="rId5"/>
    <p:sldId id="260" r:id="rId6"/>
    <p:sldId id="257" r:id="rId7"/>
    <p:sldId id="258" r:id="rId8"/>
    <p:sldId id="264" r:id="rId9"/>
    <p:sldId id="261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002" y="-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List_aplikace_Microsoft_Office_Excel1.xlsx"/><Relationship Id="rId1" Type="http://schemas.openxmlformats.org/officeDocument/2006/relationships/image" Target="../media/image3.jpeg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title>
      <c:tx>
        <c:rich>
          <a:bodyPr/>
          <a:lstStyle/>
          <a:p>
            <a:pPr>
              <a:defRPr/>
            </a:pPr>
            <a:r>
              <a:rPr lang="en-US" sz="2800" dirty="0" err="1"/>
              <a:t>Využití</a:t>
            </a:r>
            <a:r>
              <a:rPr lang="en-US" sz="2800" dirty="0"/>
              <a:t> </a:t>
            </a:r>
            <a:r>
              <a:rPr lang="cs-CZ" sz="2800" dirty="0" smtClean="0"/>
              <a:t>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SO</a:t>
            </a:r>
            <a:r>
              <a:rPr lang="cs-CZ" sz="2800" baseline="-25000" dirty="0" smtClean="0"/>
              <a:t>4</a:t>
            </a:r>
            <a:r>
              <a:rPr lang="en-US" sz="2800" dirty="0" smtClean="0"/>
              <a:t> </a:t>
            </a:r>
            <a:r>
              <a:rPr lang="en-US" sz="2800" dirty="0" err="1"/>
              <a:t>při</a:t>
            </a:r>
            <a:r>
              <a:rPr lang="en-US" sz="2800" dirty="0"/>
              <a:t> </a:t>
            </a:r>
            <a:r>
              <a:rPr lang="en-US" sz="2800" dirty="0" err="1"/>
              <a:t>výrobě</a:t>
            </a:r>
            <a:r>
              <a:rPr lang="en-US" sz="2800" dirty="0"/>
              <a:t> </a:t>
            </a:r>
            <a:r>
              <a:rPr lang="en-US" sz="2800" dirty="0" err="1"/>
              <a:t>důležitých</a:t>
            </a:r>
            <a:r>
              <a:rPr lang="en-US" sz="2800" dirty="0"/>
              <a:t> </a:t>
            </a:r>
            <a:r>
              <a:rPr lang="en-US" sz="2800" dirty="0" err="1"/>
              <a:t>látek</a:t>
            </a:r>
            <a:endParaRPr lang="cs-CZ" sz="2800" dirty="0"/>
          </a:p>
          <a:p>
            <a:pPr>
              <a:defRPr/>
            </a:pPr>
            <a:r>
              <a:rPr lang="cs-CZ" dirty="0" smtClean="0"/>
              <a:t>                      </a:t>
            </a:r>
            <a:r>
              <a:rPr lang="cs-CZ" sz="1800" b="0" dirty="0" smtClean="0"/>
              <a:t> (Obr.2)</a:t>
            </a:r>
            <a:endParaRPr lang="en-US" sz="1800" b="0" dirty="0"/>
          </a:p>
        </c:rich>
      </c:tx>
      <c:layout>
        <c:manualLayout>
          <c:xMode val="edge"/>
          <c:yMode val="edge"/>
          <c:x val="0.15195498833471208"/>
          <c:y val="5.2112680522223565E-2"/>
        </c:manualLayout>
      </c:layout>
    </c:title>
    <c:view3D>
      <c:rotX val="30"/>
      <c:perspective val="30"/>
    </c:view3D>
    <c:plotArea>
      <c:layout/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Využití kyseliny sírové při výrobě důležitých látek</c:v>
                </c:pt>
              </c:strCache>
            </c:strRef>
          </c:tx>
          <c:explosion val="25"/>
          <c:cat>
            <c:strRef>
              <c:f>List1!$A$2:$A$8</c:f>
              <c:strCache>
                <c:ptCount val="7"/>
                <c:pt idx="0">
                  <c:v>1. Umělá hnojiva 62%</c:v>
                </c:pt>
                <c:pt idx="1">
                  <c:v>2. Jiné chemické látky 19%</c:v>
                </c:pt>
                <c:pt idx="2">
                  <c:v>3. Výbušniny, guma, baterie 7%</c:v>
                </c:pt>
                <c:pt idx="3">
                  <c:v>4. Nátěrové hmoty, barviva 6%</c:v>
                </c:pt>
                <c:pt idx="4">
                  <c:v>5. Textil, umělé hedvábí 3%</c:v>
                </c:pt>
                <c:pt idx="5">
                  <c:v>6. Výroba nafty 2%</c:v>
                </c:pt>
                <c:pt idx="6">
                  <c:v>7. Výroba železa a oceli 1%</c:v>
                </c:pt>
              </c:strCache>
            </c:strRef>
          </c:cat>
          <c:val>
            <c:numRef>
              <c:f>List1!$B$2:$B$8</c:f>
              <c:numCache>
                <c:formatCode>0%</c:formatCode>
                <c:ptCount val="7"/>
                <c:pt idx="0">
                  <c:v>0.62000000000000022</c:v>
                </c:pt>
                <c:pt idx="1">
                  <c:v>0.19000000000000006</c:v>
                </c:pt>
                <c:pt idx="2">
                  <c:v>7.0000000000000034E-2</c:v>
                </c:pt>
                <c:pt idx="3">
                  <c:v>6.0000000000000019E-2</c:v>
                </c:pt>
                <c:pt idx="4">
                  <c:v>3.0000000000000009E-2</c:v>
                </c:pt>
                <c:pt idx="5">
                  <c:v>2.0000000000000007E-2</c:v>
                </c:pt>
                <c:pt idx="6">
                  <c:v>1.0000000000000004E-2</c:v>
                </c:pt>
              </c:numCache>
            </c:numRef>
          </c:val>
        </c:ser>
      </c:pie3DChart>
      <c:spPr>
        <a:blipFill>
          <a:blip xmlns:r="http://schemas.openxmlformats.org/officeDocument/2006/relationships" r:embed="rId1"/>
          <a:tile tx="0" ty="0" sx="100000" sy="100000" flip="none" algn="tl"/>
        </a:blipFill>
      </c:spPr>
    </c:plotArea>
    <c:legend>
      <c:legendPos val="r"/>
      <c:layout>
        <c:manualLayout>
          <c:xMode val="edge"/>
          <c:yMode val="edge"/>
          <c:x val="0.67597024980062514"/>
          <c:y val="0.21373267985449493"/>
          <c:w val="0.31459349814990034"/>
          <c:h val="0.7676253795841772"/>
        </c:manualLayout>
      </c:layout>
    </c:legend>
    <c:plotVisOnly val="1"/>
    <c:dispBlanksAs val="zero"/>
  </c:chart>
  <c:txPr>
    <a:bodyPr/>
    <a:lstStyle/>
    <a:p>
      <a:pPr>
        <a:defRPr sz="1800"/>
      </a:pPr>
      <a:endParaRPr lang="cs-CZ"/>
    </a:p>
  </c:txPr>
  <c:externalData r:id="rId2"/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E4285-153B-4963-A816-D81CB0EEF17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795E1-29FF-4DBA-A70C-BC0207EFA9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287236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E4285-153B-4963-A816-D81CB0EEF17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795E1-29FF-4DBA-A70C-BC0207EFA9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3904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E4285-153B-4963-A816-D81CB0EEF17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795E1-29FF-4DBA-A70C-BC0207EFA9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038679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E4285-153B-4963-A816-D81CB0EEF17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795E1-29FF-4DBA-A70C-BC0207EFA9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545189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E4285-153B-4963-A816-D81CB0EEF17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795E1-29FF-4DBA-A70C-BC0207EFA9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83431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E4285-153B-4963-A816-D81CB0EEF17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795E1-29FF-4DBA-A70C-BC0207EFA9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38953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E4285-153B-4963-A816-D81CB0EEF17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795E1-29FF-4DBA-A70C-BC0207EFA9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45643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E4285-153B-4963-A816-D81CB0EEF17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795E1-29FF-4DBA-A70C-BC0207EFA9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41553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E4285-153B-4963-A816-D81CB0EEF17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795E1-29FF-4DBA-A70C-BC0207EFA9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615557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E4285-153B-4963-A816-D81CB0EEF17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795E1-29FF-4DBA-A70C-BC0207EFA9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183597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E4285-153B-4963-A816-D81CB0EEF17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795E1-29FF-4DBA-A70C-BC0207EFA9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926984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9E4285-153B-4963-A816-D81CB0EEF173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7795E1-29FF-4DBA-A70C-BC0207EFA9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10577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cid_rain_woods1.JPG" TargetMode="External"/><Relationship Id="rId2" Type="http://schemas.openxmlformats.org/officeDocument/2006/relationships/hyperlink" Target="http://cs.wikipedia.org/wiki/Soubor:Salpetersaeure.jpg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upload.wikimedia.org/wikipedia/commons/2/27/Sulfuric_acid_burning_tissue_pap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99"/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/>
              <a:t>Název projektu: Zkvalitnění výuky cizích jazyků</a:t>
            </a:r>
          </a:p>
          <a:p>
            <a:pPr marL="0" indent="0">
              <a:buNone/>
            </a:pPr>
            <a:r>
              <a:rPr lang="cs-CZ" dirty="0"/>
              <a:t>Číslo projektu: CZ.1.07/1.4.00/21.3228</a:t>
            </a:r>
          </a:p>
          <a:p>
            <a:pPr marL="0" indent="0">
              <a:buNone/>
            </a:pPr>
            <a:r>
              <a:rPr lang="cs-CZ" dirty="0"/>
              <a:t>Datum: </a:t>
            </a:r>
            <a:r>
              <a:rPr lang="cs-CZ" dirty="0" smtClean="0"/>
              <a:t>25. 2. </a:t>
            </a:r>
            <a:r>
              <a:rPr lang="cs-CZ" dirty="0"/>
              <a:t>2013</a:t>
            </a:r>
          </a:p>
          <a:p>
            <a:pPr marL="0" indent="0">
              <a:buNone/>
            </a:pPr>
            <a:r>
              <a:rPr lang="cs-CZ" dirty="0"/>
              <a:t>Základní škola Havlíčkův Brod, </a:t>
            </a:r>
            <a:r>
              <a:rPr lang="cs-CZ" dirty="0" err="1"/>
              <a:t>Štáflova</a:t>
            </a:r>
            <a:r>
              <a:rPr lang="cs-CZ" dirty="0"/>
              <a:t> 2004</a:t>
            </a:r>
          </a:p>
          <a:p>
            <a:pPr marL="0" indent="0">
              <a:buNone/>
            </a:pPr>
            <a:r>
              <a:rPr lang="cs-CZ" dirty="0"/>
              <a:t>Jméno: Mgr. Kateřina </a:t>
            </a:r>
            <a:r>
              <a:rPr lang="cs-CZ" dirty="0" err="1"/>
              <a:t>Zimplová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Ročník: 8.</a:t>
            </a:r>
          </a:p>
          <a:p>
            <a:pPr marL="0" indent="0">
              <a:buNone/>
            </a:pPr>
            <a:r>
              <a:rPr lang="cs-CZ" dirty="0"/>
              <a:t>Vzdělávací oblast: člověk a příroda</a:t>
            </a:r>
          </a:p>
          <a:p>
            <a:pPr marL="0" indent="0">
              <a:buNone/>
            </a:pPr>
            <a:r>
              <a:rPr lang="cs-CZ" dirty="0"/>
              <a:t>Vzdělávací obor: Chemie</a:t>
            </a:r>
          </a:p>
          <a:p>
            <a:pPr marL="0" indent="0">
              <a:buNone/>
            </a:pPr>
            <a:r>
              <a:rPr lang="cs-CZ" dirty="0"/>
              <a:t>Tematický okruh, téma: </a:t>
            </a:r>
            <a:r>
              <a:rPr lang="cs-CZ" dirty="0" smtClean="0"/>
              <a:t>VY_32_INOVACE_CH_09_Kyslíkaté_kyseliny_8.ročník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Metodické doporučení/anotace: DUM slouží k výkladu a rozšíření učiva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61367"/>
            <a:ext cx="6810375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485621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8"/>
            <a:ext cx="7772400" cy="5472608"/>
          </a:xfrm>
          <a:solidFill>
            <a:srgbClr val="FFFF99"/>
          </a:solidFill>
        </p:spPr>
        <p:txBody>
          <a:bodyPr/>
          <a:lstStyle/>
          <a:p>
            <a:r>
              <a:rPr lang="cs-CZ" b="1" dirty="0" smtClean="0"/>
              <a:t>DŮLEŽITÉ KYSLÍKATÉ KYSELINY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3839427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91264" cy="707678"/>
          </a:xfrm>
          <a:solidFill>
            <a:srgbClr val="FFFF99"/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Kyselina sírová – H</a:t>
            </a:r>
            <a:r>
              <a:rPr lang="cs-CZ" sz="3200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</a:t>
            </a:r>
            <a:r>
              <a:rPr lang="cs-CZ" sz="3200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196752"/>
            <a:ext cx="8291264" cy="4929411"/>
          </a:xfrm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Kyselina sírová je čirá kapalina, dodává se jako 97% roztok. Molekuly kyseliny sírové se ve vodě chovají takto:</a:t>
            </a: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2800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</a:t>
            </a:r>
            <a:r>
              <a:rPr lang="cs-CZ" sz="2800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 2 H</a:t>
            </a:r>
            <a:r>
              <a:rPr lang="cs-CZ" sz="2800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SO</a:t>
            </a:r>
            <a:r>
              <a:rPr lang="cs-CZ" sz="2800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2800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</a:p>
          <a:p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H</a:t>
            </a:r>
            <a:r>
              <a:rPr lang="cs-CZ" sz="2800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+ 2 H</a:t>
            </a:r>
            <a:r>
              <a:rPr lang="cs-CZ" sz="2800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→ 2 H</a:t>
            </a:r>
            <a:r>
              <a:rPr lang="cs-CZ" sz="2800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2800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</a:t>
            </a:r>
          </a:p>
          <a:p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Jedná se tedy o silnou dvojsytnou kyselinu.</a:t>
            </a: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Reaguje s neušlechtilými kovy za vzniku vodíku např.:</a:t>
            </a: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2800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</a:t>
            </a:r>
            <a:r>
              <a:rPr lang="cs-CZ" sz="2800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2800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ZnSO</a:t>
            </a:r>
            <a:r>
              <a:rPr lang="cs-CZ" sz="2800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60253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rgbClr val="FFFF99"/>
          </a:solidFill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Účinky kyseliny sírové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24745"/>
            <a:ext cx="8219256" cy="792088"/>
          </a:xfrm>
          <a:ln>
            <a:solidFill>
              <a:srgbClr val="FFC000"/>
            </a:solidFill>
          </a:ln>
        </p:spPr>
        <p:txBody>
          <a:bodyPr>
            <a:normAutofit fontScale="92500"/>
          </a:bodyPr>
          <a:lstStyle/>
          <a:p>
            <a:r>
              <a:rPr lang="cs-CZ" dirty="0" smtClean="0"/>
              <a:t>Koncentrovaná kyselina sírová je velmi nebezpečná žíravina, odebírá látkám vodu a způsobuje zuhelnatění – účinky  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r>
              <a:rPr lang="cs-CZ" dirty="0" smtClean="0"/>
              <a:t> na papír 	obr.4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132856"/>
            <a:ext cx="8208912" cy="4104456"/>
          </a:xfrm>
        </p:spPr>
      </p:pic>
    </p:spTree>
    <p:extLst>
      <p:ext uri="{BB962C8B-B14F-4D97-AF65-F5344CB8AC3E}">
        <p14:creationId xmlns="" xmlns:p14="http://schemas.microsoft.com/office/powerpoint/2010/main" val="41140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FFFF99"/>
          </a:solidFill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Výroba kyseliny sírové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  <a:ln>
            <a:solidFill>
              <a:srgbClr val="FFC000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Výroba kyselina má tři fáze: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Příprava oxidu siřičitého např. přímým spálením síry.</a:t>
            </a:r>
          </a:p>
          <a:p>
            <a:pPr marL="0" indent="0">
              <a:buNone/>
            </a:pP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+ O</a:t>
            </a:r>
            <a:r>
              <a:rPr lang="cs-CZ" sz="2800" b="1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→ SO</a:t>
            </a:r>
            <a:r>
              <a:rPr lang="cs-CZ" sz="2800" b="1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pPr marL="0" indent="0"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Oxidace oxidu siřičitého na oxid sírový, používá se katalyzátor V</a:t>
            </a:r>
            <a:r>
              <a:rPr lang="cs-CZ" sz="2800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2800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0" indent="0">
              <a:buNone/>
            </a:pPr>
            <a:r>
              <a:rPr lang="cs-CZ" sz="2800" baseline="-25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de-DE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</a:t>
            </a:r>
            <a:r>
              <a:rPr lang="de-DE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</a:t>
            </a:r>
            <a:r>
              <a:rPr lang="de-DE" sz="2800" b="1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de-DE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</a:t>
            </a:r>
            <a:r>
              <a:rPr lang="de-DE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de-DE" sz="2800" b="1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de-DE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 2 </a:t>
            </a:r>
            <a:r>
              <a:rPr lang="de-DE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</a:t>
            </a:r>
            <a:r>
              <a:rPr lang="de-DE" sz="2800" b="1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b="1" baseline="-25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Oxid sírový se rozpouští ve vodě (v průmyslu je často voda nahrazena kyselinou sírovou).</a:t>
            </a:r>
          </a:p>
          <a:p>
            <a:pPr marL="0" indent="0">
              <a:buNone/>
            </a:pP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de-DE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</a:t>
            </a:r>
            <a:r>
              <a:rPr lang="cs-CZ" sz="2800" b="1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</a:t>
            </a:r>
            <a:r>
              <a:rPr lang="de-DE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de-DE" sz="2800" b="1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de-DE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 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2800" b="1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de-DE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</a:t>
            </a:r>
            <a:r>
              <a:rPr lang="cs-CZ" sz="2800" b="1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20047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32137698"/>
              </p:ext>
            </p:extLst>
          </p:nvPr>
        </p:nvGraphicFramePr>
        <p:xfrm>
          <a:off x="611560" y="836712"/>
          <a:ext cx="8075240" cy="53614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="" xmlns:p14="http://schemas.microsoft.com/office/powerpoint/2010/main" val="1002371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91264" cy="707678"/>
          </a:xfrm>
          <a:solidFill>
            <a:srgbClr val="FFFF99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Kyselina dusičná – HNO</a:t>
            </a:r>
            <a:r>
              <a:rPr lang="cs-CZ" sz="3200" baseline="-25000" dirty="0" smtClean="0"/>
              <a:t>3</a:t>
            </a:r>
            <a:endParaRPr lang="cs-CZ" sz="32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3694" y="1196752"/>
            <a:ext cx="3584769" cy="4929411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196752"/>
            <a:ext cx="4546848" cy="4929411"/>
          </a:xfrm>
          <a:ln>
            <a:solidFill>
              <a:srgbClr val="FFC000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Kyselina dusičná je silná a nebezpečná kyselina, dodává se jako 67% roztok.</a:t>
            </a:r>
          </a:p>
          <a:p>
            <a:endParaRPr lang="cs-CZ" sz="2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vodě se rozkládá dle rovnic:</a:t>
            </a:r>
          </a:p>
          <a:p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HNO</a:t>
            </a:r>
            <a:r>
              <a:rPr lang="cs-CZ" sz="2600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2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→ 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2600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NO</a:t>
            </a:r>
            <a:r>
              <a:rPr lang="cs-CZ" sz="2600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2600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</a:p>
          <a:p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2600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H</a:t>
            </a:r>
            <a:r>
              <a:rPr lang="cs-CZ" sz="2600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→ H</a:t>
            </a:r>
            <a:r>
              <a:rPr lang="cs-CZ" sz="2600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2600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</a:t>
            </a:r>
          </a:p>
          <a:p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Jedná se tedy o jednosytnou kyselinu. </a:t>
            </a:r>
            <a:endParaRPr lang="cs-CZ" sz="2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Čerstvá je čirá na světle se rozkládá:</a:t>
            </a:r>
          </a:p>
          <a:p>
            <a:r>
              <a:rPr lang="cs-CZ" sz="2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4HNO</a:t>
            </a:r>
            <a:r>
              <a:rPr lang="cs-CZ" sz="2600" baseline="-25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2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→ 4NO</a:t>
            </a:r>
            <a:r>
              <a:rPr lang="cs-CZ" sz="2600" baseline="-25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+ O</a:t>
            </a:r>
            <a:r>
              <a:rPr lang="cs-CZ" sz="2600" baseline="-25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+ 2H</a:t>
            </a:r>
            <a:r>
              <a:rPr lang="cs-CZ" sz="2600" baseline="-25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</a:p>
          <a:p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Oxid dusičitý ji zabarvuje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žluta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endParaRPr lang="cs-CZ" sz="2000" dirty="0"/>
          </a:p>
          <a:p>
            <a:r>
              <a:rPr lang="cs-CZ" sz="2000" dirty="0" smtClean="0"/>
              <a:t>			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			obr. 1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3483243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91264" cy="635670"/>
          </a:xfrm>
          <a:solidFill>
            <a:srgbClr val="FFFF99"/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Práce s kyselinami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196752"/>
            <a:ext cx="8219256" cy="4929411"/>
          </a:xfrm>
          <a:ln>
            <a:solidFill>
              <a:srgbClr val="FFC000"/>
            </a:solidFill>
          </a:ln>
        </p:spPr>
        <p:txBody>
          <a:bodyPr>
            <a:normAutofit lnSpcReduction="1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Kyselina sírová a kyselina dusičná jsou velmi nebezpečné kyseliny. Platí: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práci s nimi používáme ochranné pomůcky.</a:t>
            </a:r>
          </a:p>
          <a:p>
            <a:pPr marL="514350" indent="-514350">
              <a:buAutoNum type="arabicPeriod"/>
            </a:pP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>
              <a:buAutoNum type="arabicPeriod"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Během ředění kyselin se uvolňuje velké množství tepla, proto vždy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lijeme opatrně kyselinu do vody, nikdy ne naopak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</a:t>
            </a:r>
          </a:p>
          <a:p>
            <a:pPr marL="514350" indent="-514350">
              <a:buAutoNum type="arabicPeriod"/>
            </a:pP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>
              <a:buAutoNum type="arabicPeriod"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potřísnění je nutné oplachovat místo studenou vodou, případně neutralizujeme roztokem jedlé sody.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00987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91264" cy="563662"/>
          </a:xfrm>
          <a:solidFill>
            <a:srgbClr val="FFFF99"/>
          </a:solidFill>
        </p:spPr>
        <p:txBody>
          <a:bodyPr>
            <a:normAutofit fontScale="90000"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Kyselé deště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124744"/>
            <a:ext cx="4618856" cy="4824535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052736"/>
            <a:ext cx="3394720" cy="5073427"/>
          </a:xfrm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cs-CZ" sz="2800" b="1" dirty="0" smtClean="0"/>
              <a:t>Oxidy síry a oxidy dusíku</a:t>
            </a:r>
            <a:r>
              <a:rPr lang="cs-CZ" sz="2800" dirty="0" smtClean="0"/>
              <a:t>, které se dostávají do ovzduší lidskou činností (auta, továrny, spalování uhlí) </a:t>
            </a:r>
            <a:r>
              <a:rPr lang="cs-CZ" sz="2800" b="1" dirty="0" smtClean="0"/>
              <a:t>reagují se vzdušnou vlhkostí</a:t>
            </a:r>
            <a:r>
              <a:rPr lang="cs-CZ" sz="2800" dirty="0" smtClean="0"/>
              <a:t>, následně prší slabé roztoky kyselin. Tento jev nazýváme </a:t>
            </a:r>
            <a:r>
              <a:rPr lang="cs-CZ" sz="2800" b="1" smtClean="0"/>
              <a:t>kyselý déšť.</a:t>
            </a:r>
            <a:r>
              <a:rPr lang="cs-CZ" sz="2800" b="1" dirty="0" smtClean="0"/>
              <a:t>		</a:t>
            </a:r>
            <a:r>
              <a:rPr lang="cs-CZ" sz="1800" dirty="0" smtClean="0"/>
              <a:t>obr. 3</a:t>
            </a:r>
            <a:endParaRPr lang="cs-CZ" sz="1800" dirty="0"/>
          </a:p>
        </p:txBody>
      </p:sp>
    </p:spTree>
    <p:extLst>
      <p:ext uri="{BB962C8B-B14F-4D97-AF65-F5344CB8AC3E}">
        <p14:creationId xmlns="" xmlns:p14="http://schemas.microsoft.com/office/powerpoint/2010/main" val="1040360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648071"/>
          </a:xfrm>
          <a:solidFill>
            <a:srgbClr val="FFFF99"/>
          </a:solidFill>
        </p:spPr>
        <p:txBody>
          <a:bodyPr/>
          <a:lstStyle/>
          <a:p>
            <a:pPr algn="l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zdroje: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412776"/>
            <a:ext cx="7776864" cy="4536504"/>
          </a:xfrm>
        </p:spPr>
        <p:txBody>
          <a:bodyPr>
            <a:normAutofit/>
          </a:bodyPr>
          <a:lstStyle/>
          <a:p>
            <a:pPr marL="457200" indent="-457200" algn="l">
              <a:buAutoNum type="arabicPeriod"/>
            </a:pPr>
            <a:r>
              <a:rPr lang="cs-CZ" sz="2400" b="1" dirty="0" smtClean="0">
                <a:solidFill>
                  <a:schemeClr val="tx1"/>
                </a:solidFill>
                <a:hlinkClick r:id="rId2"/>
              </a:rPr>
              <a:t>http</a:t>
            </a:r>
            <a:r>
              <a:rPr lang="cs-CZ" sz="2400" b="1" dirty="0">
                <a:solidFill>
                  <a:schemeClr val="tx1"/>
                </a:solidFill>
                <a:hlinkClick r:id="rId2"/>
              </a:rPr>
              <a:t>://</a:t>
            </a:r>
            <a:r>
              <a:rPr lang="cs-CZ" sz="2400" b="1" dirty="0" smtClean="0">
                <a:solidFill>
                  <a:schemeClr val="tx1"/>
                </a:solidFill>
                <a:hlinkClick r:id="rId2"/>
              </a:rPr>
              <a:t>cs.wikipedia.org/wiki/Soubor:Salpetersaeure.jpg</a:t>
            </a:r>
            <a:endParaRPr lang="cs-CZ" sz="2400" b="1" dirty="0" smtClean="0">
              <a:solidFill>
                <a:schemeClr val="tx1"/>
              </a:solidFill>
            </a:endParaRPr>
          </a:p>
          <a:p>
            <a:pPr marL="457200" indent="-457200" algn="l">
              <a:buAutoNum type="arabicPeriod"/>
            </a:pPr>
            <a:r>
              <a:rPr lang="cs-CZ" sz="2400" b="1" dirty="0" smtClean="0">
                <a:solidFill>
                  <a:schemeClr val="tx1"/>
                </a:solidFill>
              </a:rPr>
              <a:t>Zpracováno dle Chemie 8 učebnice pro základní školy a víceletá gymnázia Jiří Škoda, Pavel </a:t>
            </a:r>
            <a:r>
              <a:rPr lang="cs-CZ" sz="2400" b="1" dirty="0" err="1">
                <a:solidFill>
                  <a:schemeClr val="tx1"/>
                </a:solidFill>
              </a:rPr>
              <a:t>D</a:t>
            </a:r>
            <a:r>
              <a:rPr lang="cs-CZ" sz="2400" b="1" dirty="0" err="1" smtClean="0">
                <a:solidFill>
                  <a:schemeClr val="tx1"/>
                </a:solidFill>
              </a:rPr>
              <a:t>oulík</a:t>
            </a:r>
            <a:r>
              <a:rPr lang="cs-CZ" sz="2400" b="1" dirty="0" smtClean="0">
                <a:solidFill>
                  <a:schemeClr val="tx1"/>
                </a:solidFill>
              </a:rPr>
              <a:t>, nakladatelství Fraus str. 41.</a:t>
            </a:r>
          </a:p>
          <a:p>
            <a:pPr marL="457200" indent="-457200" algn="l">
              <a:buAutoNum type="arabicPeriod"/>
            </a:pPr>
            <a:r>
              <a:rPr lang="cs-CZ" sz="2400" b="1" dirty="0">
                <a:solidFill>
                  <a:schemeClr val="tx1"/>
                </a:solidFill>
                <a:hlinkClick r:id="rId3"/>
              </a:rPr>
              <a:t>http://</a:t>
            </a:r>
            <a:r>
              <a:rPr lang="cs-CZ" sz="2400" b="1" dirty="0" smtClean="0">
                <a:solidFill>
                  <a:schemeClr val="tx1"/>
                </a:solidFill>
                <a:hlinkClick r:id="rId3"/>
              </a:rPr>
              <a:t>cs.wikipedia.org/wiki/Soubor:Acid_rain_woods1.JPG</a:t>
            </a:r>
            <a:endParaRPr lang="cs-CZ" sz="2400" b="1" dirty="0" smtClean="0">
              <a:solidFill>
                <a:schemeClr val="tx1"/>
              </a:solidFill>
            </a:endParaRPr>
          </a:p>
          <a:p>
            <a:pPr marL="457200" indent="-457200" algn="l">
              <a:buAutoNum type="arabicPeriod"/>
            </a:pPr>
            <a:r>
              <a:rPr lang="cs-CZ" sz="2400" b="1" dirty="0">
                <a:solidFill>
                  <a:schemeClr val="tx1"/>
                </a:solidFill>
                <a:hlinkClick r:id="rId4"/>
              </a:rPr>
              <a:t>http://</a:t>
            </a:r>
            <a:r>
              <a:rPr lang="cs-CZ" sz="2400" b="1" dirty="0" smtClean="0">
                <a:solidFill>
                  <a:schemeClr val="tx1"/>
                </a:solidFill>
                <a:hlinkClick r:id="rId4"/>
              </a:rPr>
              <a:t>upload.wikimedia.org/wikipedia/commons/2/27/Sulfuric_acid_burning_tissue_paper.jpg</a:t>
            </a:r>
            <a:endParaRPr lang="cs-CZ" sz="2400" b="1" dirty="0" smtClean="0">
              <a:solidFill>
                <a:schemeClr val="tx1"/>
              </a:solidFill>
            </a:endParaRPr>
          </a:p>
          <a:p>
            <a:pPr marL="457200" indent="-457200" algn="l">
              <a:buAutoNum type="arabicPeriod"/>
            </a:pPr>
            <a:endParaRPr lang="cs-CZ" sz="2400" b="1" dirty="0">
              <a:solidFill>
                <a:schemeClr val="tx1"/>
              </a:solidFill>
            </a:endParaRPr>
          </a:p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Vlastní obsah prezentace zpracovala, pokud není uvedeno jinak Mgr. Kateřina </a:t>
            </a:r>
            <a:r>
              <a:rPr lang="cs-CZ" sz="2400" b="1" dirty="0" err="1" smtClean="0">
                <a:solidFill>
                  <a:schemeClr val="tx1"/>
                </a:solidFill>
              </a:rPr>
              <a:t>Zimplová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33985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383</Words>
  <Application>Microsoft Office PowerPoint</Application>
  <PresentationFormat>Předvádění na obrazovce (4:3)</PresentationFormat>
  <Paragraphs>61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DŮLEŽITÉ KYSLÍKATÉ KYSELINY</vt:lpstr>
      <vt:lpstr>Kyselina sírová – H2SO4</vt:lpstr>
      <vt:lpstr>Účinky kyseliny sírové</vt:lpstr>
      <vt:lpstr>Výroba kyseliny sírové</vt:lpstr>
      <vt:lpstr>Snímek 6</vt:lpstr>
      <vt:lpstr>Kyselina dusičná – HNO3</vt:lpstr>
      <vt:lpstr>Práce s kyselinami</vt:lpstr>
      <vt:lpstr>Kyselé deště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DŮLEŽITÉ KYSLÍKATÉ KYSELINY</dc:title>
  <dc:creator>Uživatel</dc:creator>
  <cp:lastModifiedBy>Aleš</cp:lastModifiedBy>
  <cp:revision>26</cp:revision>
  <dcterms:created xsi:type="dcterms:W3CDTF">2013-02-25T14:55:07Z</dcterms:created>
  <dcterms:modified xsi:type="dcterms:W3CDTF">2013-02-26T21:32:55Z</dcterms:modified>
</cp:coreProperties>
</file>