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>
        <p:scale>
          <a:sx n="100" d="100"/>
          <a:sy n="10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F54rqDh2mWA" TargetMode="External"/><Relationship Id="rId3" Type="http://schemas.openxmlformats.org/officeDocument/2006/relationships/hyperlink" Target="http://www.youtube.com/watch?v=hXsO95mIBzA" TargetMode="External"/><Relationship Id="rId7" Type="http://schemas.openxmlformats.org/officeDocument/2006/relationships/hyperlink" Target="http://www.youtube.com/watch?v=zrg8XlHEDJ8" TargetMode="External"/><Relationship Id="rId2" Type="http://schemas.openxmlformats.org/officeDocument/2006/relationships/hyperlink" Target="http://www.youtube.com/watch?v=fq7gFxw_5Z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8PbZnZy1qr8" TargetMode="External"/><Relationship Id="rId5" Type="http://schemas.openxmlformats.org/officeDocument/2006/relationships/hyperlink" Target="http://www.youtube.com/watch?v=MMB2VR0087w" TargetMode="External"/><Relationship Id="rId4" Type="http://schemas.openxmlformats.org/officeDocument/2006/relationships/hyperlink" Target="http://www.youtube.com/watch?v=DjcztiNGg_8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49461356"/>
              </p:ext>
            </p:extLst>
          </p:nvPr>
        </p:nvGraphicFramePr>
        <p:xfrm>
          <a:off x="428596" y="571480"/>
          <a:ext cx="8358217" cy="348847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VY_32_INOVACE_II.CH1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20. 11. 2012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606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Vodík: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 vodíku,  výroba, laboratorní příprava, vybraná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použití.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složí k obeznámení žáků s nejvýznamnějšími vlastnostmi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vodíku (prezentace je doplněna 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výkladem učitele).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VODÍK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latinský název: Hydrogenium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značka: H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protonové číslo: 1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I.A skupina, 1. perioda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nekov</a:t>
            </a:r>
          </a:p>
          <a:p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v</a:t>
            </a:r>
            <a:r>
              <a:rPr lang="cs-CZ" b="1" dirty="0">
                <a:solidFill>
                  <a:srgbClr val="FFFF00"/>
                </a:solidFill>
              </a:rPr>
              <a:t> = -253°C, </a:t>
            </a:r>
            <a:r>
              <a:rPr lang="cs-CZ" b="1" dirty="0" err="1">
                <a:solidFill>
                  <a:srgbClr val="FFFF00"/>
                </a:solidFill>
              </a:rPr>
              <a:t>t</a:t>
            </a:r>
            <a:r>
              <a:rPr lang="cs-CZ" b="1" baseline="-25000" dirty="0" err="1">
                <a:solidFill>
                  <a:srgbClr val="FFFF00"/>
                </a:solidFill>
              </a:rPr>
              <a:t>t</a:t>
            </a:r>
            <a:r>
              <a:rPr lang="cs-CZ" b="1" dirty="0">
                <a:solidFill>
                  <a:srgbClr val="FFFF00"/>
                </a:solidFill>
              </a:rPr>
              <a:t> = -</a:t>
            </a:r>
            <a:r>
              <a:rPr lang="cs-CZ" b="1" dirty="0" smtClean="0">
                <a:solidFill>
                  <a:srgbClr val="FFFF00"/>
                </a:solidFill>
              </a:rPr>
              <a:t>259°C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skupenství (normální p,T): plyn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00"/>
                </a:solidFill>
              </a:rPr>
              <a:t>tvoří dvouatomové molekuly H</a:t>
            </a:r>
            <a:r>
              <a:rPr lang="cs-CZ" b="1" baseline="-25000" dirty="0">
                <a:solidFill>
                  <a:srgbClr val="FFFF00"/>
                </a:solidFill>
              </a:rPr>
              <a:t>2</a:t>
            </a:r>
          </a:p>
          <a:p>
            <a:r>
              <a:rPr lang="cs-CZ" b="1" dirty="0">
                <a:solidFill>
                  <a:srgbClr val="FFFF00"/>
                </a:solidFill>
              </a:rPr>
              <a:t>za normální teploty stabilní, za zvýšené významně reaktivnější</a:t>
            </a:r>
          </a:p>
          <a:p>
            <a:r>
              <a:rPr lang="cs-CZ" b="1" dirty="0">
                <a:solidFill>
                  <a:srgbClr val="FFFF00"/>
                </a:solidFill>
              </a:rPr>
              <a:t>tvoří sloučeniny s téměř všemi prvky PSP (kromě vzácných plynů)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3 izotopy</a:t>
            </a:r>
            <a:r>
              <a:rPr lang="cs-CZ" b="1" dirty="0">
                <a:solidFill>
                  <a:srgbClr val="FFFF00"/>
                </a:solidFill>
              </a:rPr>
              <a:t>: </a:t>
            </a:r>
            <a:r>
              <a:rPr lang="cs-CZ" b="1" baseline="30000" dirty="0">
                <a:solidFill>
                  <a:srgbClr val="FFFF00"/>
                </a:solidFill>
              </a:rPr>
              <a:t>1</a:t>
            </a:r>
            <a:r>
              <a:rPr lang="cs-CZ" b="1" dirty="0">
                <a:solidFill>
                  <a:srgbClr val="FFFF00"/>
                </a:solidFill>
              </a:rPr>
              <a:t>H, </a:t>
            </a:r>
            <a:r>
              <a:rPr lang="cs-CZ" b="1" baseline="30000" dirty="0">
                <a:solidFill>
                  <a:srgbClr val="FFFF00"/>
                </a:solidFill>
              </a:rPr>
              <a:t>2</a:t>
            </a:r>
            <a:r>
              <a:rPr lang="cs-CZ" b="1" dirty="0">
                <a:solidFill>
                  <a:srgbClr val="FFFF00"/>
                </a:solidFill>
              </a:rPr>
              <a:t>H, </a:t>
            </a:r>
            <a:r>
              <a:rPr lang="cs-CZ" b="1" baseline="30000" dirty="0">
                <a:solidFill>
                  <a:srgbClr val="FFFF00"/>
                </a:solidFill>
              </a:rPr>
              <a:t>3</a:t>
            </a:r>
            <a:r>
              <a:rPr lang="cs-CZ" b="1" dirty="0">
                <a:solidFill>
                  <a:srgbClr val="FFFF00"/>
                </a:solidFill>
              </a:rPr>
              <a:t>H ( </a:t>
            </a:r>
            <a:r>
              <a:rPr lang="cs-CZ" b="1" dirty="0" err="1">
                <a:solidFill>
                  <a:srgbClr val="FFFF00"/>
                </a:solidFill>
              </a:rPr>
              <a:t>protium</a:t>
            </a:r>
            <a:r>
              <a:rPr lang="cs-CZ" b="1" dirty="0">
                <a:solidFill>
                  <a:srgbClr val="FFFF00"/>
                </a:solidFill>
              </a:rPr>
              <a:t>, deuterium, tritium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hořlavý, směs se vzduchem výbušná</a:t>
            </a:r>
            <a:endParaRPr lang="cs-CZ" b="1" dirty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>
                <a:solidFill>
                  <a:srgbClr val="FFFF00"/>
                </a:solidFill>
              </a:rPr>
              <a:t>Hoření</a:t>
            </a:r>
            <a:r>
              <a:rPr lang="cs-CZ" b="1" dirty="0">
                <a:solidFill>
                  <a:srgbClr val="FFFF00"/>
                </a:solidFill>
              </a:rPr>
              <a:t>: </a:t>
            </a:r>
            <a:r>
              <a:rPr lang="cs-CZ" b="1" dirty="0" smtClean="0">
                <a:solidFill>
                  <a:srgbClr val="FFFF00"/>
                </a:solidFill>
              </a:rPr>
              <a:t>2H</a:t>
            </a:r>
            <a:r>
              <a:rPr lang="cs-CZ" b="1" baseline="-25000" dirty="0" smtClean="0">
                <a:solidFill>
                  <a:srgbClr val="FFFF00"/>
                </a:solidFill>
              </a:rPr>
              <a:t>2 </a:t>
            </a:r>
            <a:r>
              <a:rPr lang="cs-CZ" b="1" dirty="0" smtClean="0">
                <a:solidFill>
                  <a:srgbClr val="FFFF00"/>
                </a:solidFill>
              </a:rPr>
              <a:t>+ O</a:t>
            </a:r>
            <a:r>
              <a:rPr lang="cs-CZ" b="1" baseline="-25000" dirty="0" smtClean="0">
                <a:solidFill>
                  <a:srgbClr val="FFFF00"/>
                </a:solidFill>
              </a:rPr>
              <a:t>2 </a:t>
            </a:r>
            <a:r>
              <a:rPr lang="cs-CZ" b="1" dirty="0" smtClean="0">
                <a:solidFill>
                  <a:srgbClr val="FFFF00"/>
                </a:solidFill>
              </a:rPr>
              <a:t>= 2H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Příprava</a:t>
            </a:r>
            <a:r>
              <a:rPr lang="cs-CZ" b="1" dirty="0" smtClean="0">
                <a:solidFill>
                  <a:srgbClr val="FFFF00"/>
                </a:solidFill>
              </a:rPr>
              <a:t>: neoxidující kyselina a kov (zpravidla 2HCl + </a:t>
            </a:r>
            <a:r>
              <a:rPr lang="cs-CZ" b="1" dirty="0" err="1" smtClean="0">
                <a:solidFill>
                  <a:srgbClr val="FFFF00"/>
                </a:solidFill>
              </a:rPr>
              <a:t>Zn</a:t>
            </a:r>
            <a:r>
              <a:rPr lang="cs-CZ" b="1" dirty="0" smtClean="0">
                <a:solidFill>
                  <a:srgbClr val="FFFF00"/>
                </a:solidFill>
              </a:rPr>
              <a:t> =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+ ZnCl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Výroba</a:t>
            </a:r>
            <a:r>
              <a:rPr lang="cs-CZ" b="1" dirty="0" smtClean="0">
                <a:solidFill>
                  <a:srgbClr val="FFFF00"/>
                </a:solidFill>
              </a:rPr>
              <a:t>: při koksování uhlí, rozklad </a:t>
            </a:r>
            <a:r>
              <a:rPr lang="cs-CZ" b="1" dirty="0" err="1" smtClean="0">
                <a:solidFill>
                  <a:srgbClr val="FFFF00"/>
                </a:solidFill>
              </a:rPr>
              <a:t>methanu</a:t>
            </a:r>
            <a:r>
              <a:rPr lang="cs-CZ" b="1" dirty="0" smtClean="0">
                <a:solidFill>
                  <a:srgbClr val="FFFF00"/>
                </a:solidFill>
              </a:rPr>
              <a:t>, elektrolýza vody, solanky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b="1" u="sng" dirty="0">
                <a:solidFill>
                  <a:srgbClr val="FFFF00"/>
                </a:solidFill>
              </a:rPr>
              <a:t>výskyt</a:t>
            </a:r>
            <a:r>
              <a:rPr lang="cs-CZ" b="1" dirty="0">
                <a:solidFill>
                  <a:srgbClr val="FFFF00"/>
                </a:solidFill>
              </a:rPr>
              <a:t>: ve vesmíru zcela běžný – </a:t>
            </a:r>
            <a:r>
              <a:rPr lang="cs-CZ" b="1" dirty="0" err="1">
                <a:solidFill>
                  <a:srgbClr val="FFFF00"/>
                </a:solidFill>
              </a:rPr>
              <a:t>termonuklearní</a:t>
            </a:r>
            <a:r>
              <a:rPr lang="cs-CZ" b="1" dirty="0">
                <a:solidFill>
                  <a:srgbClr val="FFFF00"/>
                </a:solidFill>
              </a:rPr>
              <a:t> palivo hvězd (možná až 90% všech atomů ve vesmíru)</a:t>
            </a:r>
          </a:p>
          <a:p>
            <a:r>
              <a:rPr lang="cs-CZ" b="1" dirty="0">
                <a:solidFill>
                  <a:srgbClr val="FFFF00"/>
                </a:solidFill>
              </a:rPr>
              <a:t>na Zemi elementární vzácný, hojný </a:t>
            </a:r>
            <a:r>
              <a:rPr lang="cs-CZ" b="1" dirty="0" smtClean="0">
                <a:solidFill>
                  <a:srgbClr val="FFFF00"/>
                </a:solidFill>
              </a:rPr>
              <a:t>vázaný – např. voda, organická hmota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sloučeniny</a:t>
            </a:r>
            <a:r>
              <a:rPr lang="cs-CZ" b="1" dirty="0" smtClean="0">
                <a:solidFill>
                  <a:srgbClr val="FFFF00"/>
                </a:solidFill>
              </a:rPr>
              <a:t>: voda, amoniak (čpavek, </a:t>
            </a:r>
            <a:r>
              <a:rPr lang="cs-CZ" b="1" dirty="0" err="1" smtClean="0">
                <a:solidFill>
                  <a:srgbClr val="FFFF00"/>
                </a:solidFill>
              </a:rPr>
              <a:t>azan</a:t>
            </a:r>
            <a:r>
              <a:rPr lang="cs-CZ" b="1" dirty="0" smtClean="0">
                <a:solidFill>
                  <a:srgbClr val="FFFF00"/>
                </a:solidFill>
              </a:rPr>
              <a:t>), </a:t>
            </a:r>
            <a:r>
              <a:rPr lang="cs-CZ" b="1" dirty="0" err="1" smtClean="0">
                <a:solidFill>
                  <a:srgbClr val="FFFF00"/>
                </a:solidFill>
              </a:rPr>
              <a:t>sulfan</a:t>
            </a:r>
            <a:r>
              <a:rPr lang="cs-CZ" b="1" dirty="0" smtClean="0">
                <a:solidFill>
                  <a:srgbClr val="FFFF00"/>
                </a:solidFill>
              </a:rPr>
              <a:t> (sirovodík), </a:t>
            </a:r>
            <a:r>
              <a:rPr lang="cs-CZ" b="1" dirty="0" err="1" smtClean="0">
                <a:solidFill>
                  <a:srgbClr val="FFFF00"/>
                </a:solidFill>
              </a:rPr>
              <a:t>halogenvodíky</a:t>
            </a:r>
            <a:r>
              <a:rPr lang="cs-CZ" b="1" dirty="0" smtClean="0">
                <a:solidFill>
                  <a:srgbClr val="FFFF00"/>
                </a:solidFill>
              </a:rPr>
              <a:t>, kyseliny, hydroxidy, hydráty, peroxid vodíku, organické sloučeniny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Vybrané použití</a:t>
            </a:r>
            <a:r>
              <a:rPr lang="cs-CZ" b="1" dirty="0" smtClean="0">
                <a:solidFill>
                  <a:srgbClr val="FFFF00"/>
                </a:solidFill>
              </a:rPr>
              <a:t>: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chemický průmysl (výroba řady sloučenin, ztužování tuků)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energetika (termojaderná syntéza – energie budoucnosti?)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palivové články, raketové palivo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?v=fq7gFxw_5ZQ</a:t>
            </a:r>
            <a:r>
              <a:rPr lang="cs-CZ" sz="2400" dirty="0" smtClean="0"/>
              <a:t> – příprava</a:t>
            </a:r>
          </a:p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?v=hXsO95mIBzA</a:t>
            </a:r>
            <a:r>
              <a:rPr lang="cs-CZ" sz="2400" dirty="0" smtClean="0"/>
              <a:t> – příprava</a:t>
            </a:r>
          </a:p>
          <a:p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</a:t>
            </a:r>
            <a:r>
              <a:rPr lang="cs-CZ" sz="2400" dirty="0" err="1" smtClean="0">
                <a:hlinkClick r:id="rId4"/>
              </a:rPr>
              <a:t>DjcztiNGg</a:t>
            </a:r>
            <a:r>
              <a:rPr lang="cs-CZ" sz="2400" dirty="0" smtClean="0">
                <a:hlinkClick r:id="rId4"/>
              </a:rPr>
              <a:t>_8</a:t>
            </a:r>
            <a:r>
              <a:rPr lang="cs-CZ" sz="2400" dirty="0" smtClean="0"/>
              <a:t> – exploze balónků plněných směsí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H</a:t>
            </a:r>
            <a:r>
              <a:rPr lang="cs-CZ" sz="2400" baseline="-25000" dirty="0" smtClean="0"/>
              <a:t>2</a:t>
            </a:r>
          </a:p>
          <a:p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?v=MMB2VR0087w</a:t>
            </a:r>
            <a:r>
              <a:rPr lang="cs-CZ" sz="2400" dirty="0" smtClean="0"/>
              <a:t> - exploze balónu plněného směsí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H</a:t>
            </a:r>
            <a:r>
              <a:rPr lang="cs-CZ" sz="2400" baseline="-25000" dirty="0" smtClean="0"/>
              <a:t>2</a:t>
            </a:r>
          </a:p>
          <a:p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?v=8PbZnZy1qr8</a:t>
            </a:r>
            <a:r>
              <a:rPr lang="cs-CZ" sz="2400" dirty="0" smtClean="0"/>
              <a:t> – výbuch vodíkové pumy, pravděpodobně bomba Car</a:t>
            </a:r>
          </a:p>
          <a:p>
            <a:r>
              <a:rPr lang="cs-CZ" sz="2400" dirty="0" smtClean="0">
                <a:hlinkClick r:id="rId7"/>
              </a:rPr>
              <a:t>http://www.</a:t>
            </a:r>
            <a:r>
              <a:rPr lang="cs-CZ" sz="2400" dirty="0" err="1" smtClean="0">
                <a:hlinkClick r:id="rId7"/>
              </a:rPr>
              <a:t>youtube.com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watch</a:t>
            </a:r>
            <a:r>
              <a:rPr lang="cs-CZ" sz="2400" dirty="0" smtClean="0">
                <a:hlinkClick r:id="rId7"/>
              </a:rPr>
              <a:t>?v=zrg8XlHEDJ8</a:t>
            </a:r>
            <a:r>
              <a:rPr lang="cs-CZ" sz="2400" dirty="0" smtClean="0"/>
              <a:t> – mýdlové bublinky se směsí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H</a:t>
            </a:r>
            <a:r>
              <a:rPr lang="cs-CZ" sz="2400" baseline="-25000" dirty="0" smtClean="0"/>
              <a:t>2</a:t>
            </a:r>
          </a:p>
          <a:p>
            <a:r>
              <a:rPr lang="cs-CZ" sz="2400" dirty="0" smtClean="0">
                <a:hlinkClick r:id="rId8"/>
              </a:rPr>
              <a:t>http://www.</a:t>
            </a:r>
            <a:r>
              <a:rPr lang="cs-CZ" sz="2400" dirty="0" err="1" smtClean="0">
                <a:hlinkClick r:id="rId8"/>
              </a:rPr>
              <a:t>youtube.com</a:t>
            </a:r>
            <a:r>
              <a:rPr lang="cs-CZ" sz="2400" dirty="0" smtClean="0">
                <a:hlinkClick r:id="rId8"/>
              </a:rPr>
              <a:t>/</a:t>
            </a:r>
            <a:r>
              <a:rPr lang="cs-CZ" sz="2400" dirty="0" err="1" smtClean="0">
                <a:hlinkClick r:id="rId8"/>
              </a:rPr>
              <a:t>watch</a:t>
            </a:r>
            <a:r>
              <a:rPr lang="cs-CZ" sz="2400" dirty="0" smtClean="0">
                <a:hlinkClick r:id="rId8"/>
              </a:rPr>
              <a:t>?v=F54rqDh2mWA</a:t>
            </a:r>
            <a:r>
              <a:rPr lang="cs-CZ" sz="2400" dirty="0" smtClean="0"/>
              <a:t> – tragédie vzducholodi </a:t>
            </a:r>
            <a:r>
              <a:rPr lang="cs-CZ" sz="2400" smtClean="0"/>
              <a:t>Hindenburg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solidFill>
                  <a:srgbClr val="FFFF00"/>
                </a:solidFill>
              </a:rPr>
              <a:t>Při práci s vodíkem je třeba dbát zvýšené opatrnosti.</a:t>
            </a:r>
            <a:endParaRPr lang="cs-CZ" sz="60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</TotalTime>
  <Words>399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VODÍK</vt:lpstr>
      <vt:lpstr>VODÍK</vt:lpstr>
      <vt:lpstr>VODÍK</vt:lpstr>
      <vt:lpstr>VODÍK</vt:lpstr>
      <vt:lpstr>VODÍK</vt:lpstr>
      <vt:lpstr>VODÍK</vt:lpstr>
      <vt:lpstr>VODÍK</vt:lpstr>
      <vt:lpstr>VODÍK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User1</dc:creator>
  <cp:lastModifiedBy>bendji</cp:lastModifiedBy>
  <cp:revision>29</cp:revision>
  <dcterms:created xsi:type="dcterms:W3CDTF">2012-11-21T17:26:46Z</dcterms:created>
  <dcterms:modified xsi:type="dcterms:W3CDTF">2013-02-27T07:11:09Z</dcterms:modified>
</cp:coreProperties>
</file>