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80" r:id="rId4"/>
    <p:sldId id="274" r:id="rId5"/>
    <p:sldId id="275" r:id="rId6"/>
    <p:sldId id="277" r:id="rId7"/>
    <p:sldId id="278" r:id="rId8"/>
    <p:sldId id="281" r:id="rId9"/>
    <p:sldId id="271" r:id="rId10"/>
    <p:sldId id="266" r:id="rId11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</a:t>
              </a:r>
              <a:r>
                <a:rPr lang="cs-CZ" sz="1200" dirty="0" smtClean="0">
                  <a:latin typeface="Calibri"/>
                </a:rPr>
                <a:t>17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 Mechanické vlastnosti kapalin -test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smtClean="0">
                <a:solidFill>
                  <a:srgbClr val="0000FF"/>
                </a:solidFill>
                <a:latin typeface="Arial" pitchFamily="18"/>
              </a:rPr>
              <a:t>Anotace</a:t>
            </a:r>
            <a:endParaRPr lang="cs-CZ" sz="2200" dirty="0">
              <a:solidFill>
                <a:srgbClr val="0000FF"/>
              </a:solidFill>
              <a:latin typeface="Arial" pitchFamily="18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r>
              <a:rPr lang="cs-CZ" sz="1400" dirty="0" smtClean="0">
                <a:solidFill>
                  <a:schemeClr val="tx1"/>
                </a:solidFill>
              </a:rPr>
              <a:t> je určena pro žáky 7. ročníku. Slouží ke společnému zopakování učiva s využitím interaktivní tabule, nebo lze tento materiál  použít  v tištěné podobě  jako pracovní list k samostatné práci žáků.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Autor :  Jiří Toman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Očekávaný výstup : žáci si zopakují formou testu a řešením příkladů učivo na téma  </a:t>
            </a:r>
            <a:r>
              <a:rPr lang="cs-CZ" sz="1400" dirty="0" smtClean="0">
                <a:solidFill>
                  <a:schemeClr val="tx1"/>
                </a:solidFill>
              </a:rPr>
              <a:t>MECHANICKÉ </a:t>
            </a:r>
          </a:p>
          <a:p>
            <a:pPr lvl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        VLASTNOSTI KAPALIN</a:t>
            </a:r>
            <a:r>
              <a:rPr lang="cs-CZ" sz="1400" dirty="0" smtClean="0">
                <a:solidFill>
                  <a:srgbClr val="FF0000"/>
                </a:solidFill>
              </a:rPr>
              <a:t>                              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Speciální potřeby : kalkulátor, tabulky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Druh učebního materiálu : prezentace – test, pracovní listy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Stupeň a typ vzdělávání : základní vzdělávání 2. stupeň 2.období, věková skupina : 13 - 14 let</a:t>
            </a:r>
          </a:p>
          <a:p>
            <a:pPr lvl="0"/>
            <a:endParaRPr lang="cs-CZ" sz="1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3650975" y="3233728"/>
            <a:ext cx="1237233" cy="1207075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650976" y="3233728"/>
            <a:ext cx="1237233" cy="1207075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solidFill>
            <a:schemeClr val="bg1"/>
          </a:solidFill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Nabídka odpovědí</a:t>
            </a:r>
          </a:p>
          <a:p>
            <a:pPr marL="457200" lvl="0" indent="-45720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Kapalná tělesa mají                              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A</a:t>
            </a:r>
            <a:r>
              <a:rPr lang="cs-CZ" sz="2000" dirty="0">
                <a:latin typeface="Calibri"/>
              </a:rPr>
              <a:t>  stálý objem, stlačitelnost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vlastnosti :                                             </a:t>
            </a: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dirty="0">
                <a:latin typeface="Calibri"/>
              </a:rPr>
              <a:t>  stálý tvar, jsou nestlačitelná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C</a:t>
            </a:r>
            <a:r>
              <a:rPr lang="cs-CZ" sz="2000" dirty="0">
                <a:latin typeface="Calibri"/>
              </a:rPr>
              <a:t>   nemají stálý tvar, jsou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nestlačitelná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endParaRPr lang="cs-CZ" sz="1600" b="1" u="sng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2"/>
            </a:pPr>
            <a:r>
              <a:rPr lang="cs-CZ" sz="2000" dirty="0" smtClean="0">
                <a:latin typeface="Calibri"/>
              </a:rPr>
              <a:t> Nádoba naplněná vodou je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největší tlak je v bodě K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uzavřena pístem, na který působí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tlak je v bodech K a L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síla F. Jak veliký je tlak                                              </a:t>
            </a:r>
            <a:r>
              <a:rPr lang="cs-CZ" sz="2000" b="1" dirty="0" smtClean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stejně veliký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v bodech K a L ?                              F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největší tlak je v bodě L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                                     K</a:t>
            </a:r>
            <a:endParaRPr lang="cs-CZ" sz="18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                                      L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------------------------------------------------------------------------------------------------------------------- </a:t>
            </a:r>
            <a:endParaRPr lang="cs-CZ" sz="18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Mechanické vlastnosti kapalin, test – List </a:t>
            </a:r>
            <a:r>
              <a:rPr lang="cs-CZ" sz="2000" b="1" u="sng" dirty="0">
                <a:solidFill>
                  <a:srgbClr val="0000FF"/>
                </a:solidFill>
              </a:rPr>
              <a:t>1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3635896" y="3933056"/>
            <a:ext cx="1252313" cy="2081420"/>
            <a:chOff x="3635896" y="2359383"/>
            <a:chExt cx="1252313" cy="2081420"/>
          </a:xfrm>
        </p:grpSpPr>
        <p:sp>
          <p:nvSpPr>
            <p:cNvPr id="9" name="Oblouk 8"/>
            <p:cNvSpPr/>
            <p:nvPr/>
          </p:nvSpPr>
          <p:spPr>
            <a:xfrm>
              <a:off x="3635896" y="3203202"/>
              <a:ext cx="1252313" cy="1237601"/>
            </a:xfrm>
            <a:prstGeom prst="arc">
              <a:avLst>
                <a:gd name="adj1" fmla="val 17171137"/>
                <a:gd name="adj2" fmla="val 15069802"/>
              </a:avLst>
            </a:prstGeom>
            <a:ln w="285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" name="Skupina 6"/>
            <p:cNvGrpSpPr/>
            <p:nvPr/>
          </p:nvGrpSpPr>
          <p:grpSpPr>
            <a:xfrm>
              <a:off x="3744793" y="2359383"/>
              <a:ext cx="980070" cy="1968911"/>
              <a:chOff x="3744793" y="2359383"/>
              <a:chExt cx="980070" cy="1968911"/>
            </a:xfrm>
          </p:grpSpPr>
          <p:cxnSp>
            <p:nvCxnSpPr>
              <p:cNvPr id="10" name="Přímá spojovací čára 8"/>
              <p:cNvCxnSpPr>
                <a:stCxn id="9" idx="2"/>
              </p:cNvCxnSpPr>
              <p:nvPr/>
            </p:nvCxnSpPr>
            <p:spPr>
              <a:xfrm flipV="1">
                <a:off x="4067812" y="2640656"/>
                <a:ext cx="3671" cy="593072"/>
              </a:xfrm>
              <a:prstGeom prst="line">
                <a:avLst/>
              </a:prstGeom>
              <a:ln w="28575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flipV="1">
                <a:off x="4452622" y="2640656"/>
                <a:ext cx="23062" cy="585099"/>
              </a:xfrm>
              <a:prstGeom prst="line">
                <a:avLst/>
              </a:prstGeom>
              <a:ln w="28575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" name="Obdélník 11"/>
              <p:cNvSpPr/>
              <p:nvPr/>
            </p:nvSpPr>
            <p:spPr>
              <a:xfrm>
                <a:off x="4071483" y="2978184"/>
                <a:ext cx="381139" cy="112509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ovací šipka 14"/>
              <p:cNvCxnSpPr>
                <a:endCxn id="12" idx="0"/>
              </p:cNvCxnSpPr>
              <p:nvPr/>
            </p:nvCxnSpPr>
            <p:spPr>
              <a:xfrm flipH="1">
                <a:off x="4262053" y="2359383"/>
                <a:ext cx="27224" cy="618801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6"/>
              <p:cNvCxnSpPr/>
              <p:nvPr/>
            </p:nvCxnSpPr>
            <p:spPr>
              <a:xfrm>
                <a:off x="3744793" y="3371966"/>
                <a:ext cx="54448" cy="56255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7"/>
              <p:cNvCxnSpPr/>
              <p:nvPr/>
            </p:nvCxnSpPr>
            <p:spPr>
              <a:xfrm>
                <a:off x="3799241" y="4272039"/>
                <a:ext cx="54448" cy="56255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8"/>
              <p:cNvCxnSpPr/>
              <p:nvPr/>
            </p:nvCxnSpPr>
            <p:spPr>
              <a:xfrm>
                <a:off x="4670415" y="4272039"/>
                <a:ext cx="54448" cy="56255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9"/>
              <p:cNvCxnSpPr/>
              <p:nvPr/>
            </p:nvCxnSpPr>
            <p:spPr>
              <a:xfrm>
                <a:off x="4670415" y="3315711"/>
                <a:ext cx="54448" cy="56255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šipka 21"/>
              <p:cNvCxnSpPr/>
              <p:nvPr/>
            </p:nvCxnSpPr>
            <p:spPr>
              <a:xfrm flipV="1">
                <a:off x="4507070" y="3371966"/>
                <a:ext cx="163345" cy="225018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šipka 22"/>
              <p:cNvCxnSpPr/>
              <p:nvPr/>
            </p:nvCxnSpPr>
            <p:spPr>
              <a:xfrm rot="5400000" flipV="1">
                <a:off x="4477137" y="4078761"/>
                <a:ext cx="168764" cy="217794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šipka 23"/>
              <p:cNvCxnSpPr/>
              <p:nvPr/>
            </p:nvCxnSpPr>
            <p:spPr>
              <a:xfrm rot="16200000" flipV="1">
                <a:off x="3823756" y="3403705"/>
                <a:ext cx="168764" cy="217794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šipka 24"/>
              <p:cNvCxnSpPr/>
              <p:nvPr/>
            </p:nvCxnSpPr>
            <p:spPr>
              <a:xfrm rot="10800000" flipV="1">
                <a:off x="3853690" y="4047021"/>
                <a:ext cx="163345" cy="225018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="" xmlns:p14="http://schemas.microsoft.com/office/powerpoint/2010/main" val="231995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Mechanické vlastnosti kapalin, test – List 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Nabídka odpovědí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3</a:t>
            </a:r>
            <a:r>
              <a:rPr lang="cs-CZ" sz="2000" dirty="0" smtClean="0">
                <a:latin typeface="Calibri"/>
              </a:rPr>
              <a:t>.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Ve které kádince bude u dna                             </a:t>
            </a:r>
            <a:r>
              <a:rPr lang="cs-CZ" sz="2000" b="1" dirty="0" smtClean="0">
                <a:latin typeface="Calibri"/>
              </a:rPr>
              <a:t>A                B                C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největší hydrostatický tlak ?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Výška kapalin je ve všech kádinkách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stejná.                                                               voda           olej             rtuť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4</a:t>
            </a:r>
            <a:r>
              <a:rPr lang="cs-CZ" sz="2000" dirty="0" smtClean="0">
                <a:latin typeface="Calibri"/>
              </a:rPr>
              <a:t>.       Dvě nádoby různého tvaru (obsah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tlak u dna je v obou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</a:t>
            </a:r>
            <a:r>
              <a:rPr lang="cs-CZ" sz="2000" dirty="0" smtClean="0">
                <a:latin typeface="Calibri"/>
              </a:rPr>
              <a:t>dna je stejný) jsou naplněny do stejné                    </a:t>
            </a:r>
            <a:r>
              <a:rPr lang="cs-CZ" sz="2000" b="1" dirty="0" smtClean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nádobách stejný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výše vodou. Ve které nádobě je </a:t>
            </a:r>
            <a:r>
              <a:rPr lang="cs-CZ" sz="2000" b="1" dirty="0" smtClean="0">
                <a:latin typeface="Calibri"/>
              </a:rPr>
              <a:t>                               B   </a:t>
            </a:r>
            <a:r>
              <a:rPr lang="cs-CZ" sz="2000" dirty="0" smtClean="0">
                <a:latin typeface="Calibri"/>
              </a:rPr>
              <a:t>v nádobě 1.</a:t>
            </a:r>
            <a:r>
              <a:rPr lang="cs-CZ" sz="2000" b="1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u dna větší hydrostatický tlak  ?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 v nádobě 2.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1.               2.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5436096" y="1844824"/>
            <a:ext cx="2664296" cy="864096"/>
            <a:chOff x="5436096" y="3068960"/>
            <a:chExt cx="2664296" cy="864096"/>
          </a:xfrm>
        </p:grpSpPr>
        <p:sp>
          <p:nvSpPr>
            <p:cNvPr id="4" name="Vývojový diagram: magnetický disk 3"/>
            <p:cNvSpPr/>
            <p:nvPr/>
          </p:nvSpPr>
          <p:spPr>
            <a:xfrm>
              <a:off x="5436096" y="3068960"/>
              <a:ext cx="504056" cy="864096"/>
            </a:xfrm>
            <a:prstGeom prst="flowChartMagneticDis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ývojový diagram: magnetický disk 5"/>
            <p:cNvSpPr/>
            <p:nvPr/>
          </p:nvSpPr>
          <p:spPr>
            <a:xfrm>
              <a:off x="6516216" y="3068960"/>
              <a:ext cx="504056" cy="864096"/>
            </a:xfrm>
            <a:prstGeom prst="flowChartMagneticDisk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ývojový diagram: magnetický disk 6"/>
            <p:cNvSpPr/>
            <p:nvPr/>
          </p:nvSpPr>
          <p:spPr>
            <a:xfrm>
              <a:off x="7596336" y="3068960"/>
              <a:ext cx="504056" cy="864096"/>
            </a:xfrm>
            <a:prstGeom prst="flowChartMagneticDisk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Lichoběžník 8"/>
          <p:cNvSpPr/>
          <p:nvPr/>
        </p:nvSpPr>
        <p:spPr>
          <a:xfrm rot="10800000">
            <a:off x="2780291" y="5373216"/>
            <a:ext cx="999620" cy="864096"/>
          </a:xfrm>
          <a:prstGeom prst="trapezoid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87624" y="6237312"/>
            <a:ext cx="2808312" cy="21602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ruční operace 12"/>
          <p:cNvSpPr/>
          <p:nvPr/>
        </p:nvSpPr>
        <p:spPr>
          <a:xfrm>
            <a:off x="2843808" y="5661248"/>
            <a:ext cx="864096" cy="576064"/>
          </a:xfrm>
          <a:prstGeom prst="flowChartManualOpe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 flipH="1">
            <a:off x="1331640" y="5661248"/>
            <a:ext cx="25922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Lichoběžník 15"/>
          <p:cNvSpPr/>
          <p:nvPr/>
        </p:nvSpPr>
        <p:spPr>
          <a:xfrm>
            <a:off x="1619672" y="5661248"/>
            <a:ext cx="576064" cy="576064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1619672" y="5373216"/>
            <a:ext cx="576064" cy="864096"/>
            <a:chOff x="1619672" y="5373216"/>
            <a:chExt cx="576064" cy="864096"/>
          </a:xfrm>
        </p:grpSpPr>
        <p:cxnSp>
          <p:nvCxnSpPr>
            <p:cNvPr id="18" name="Přímá spojovací čára 17"/>
            <p:cNvCxnSpPr/>
            <p:nvPr/>
          </p:nvCxnSpPr>
          <p:spPr>
            <a:xfrm flipV="1">
              <a:off x="1619672" y="5373216"/>
              <a:ext cx="216024" cy="864096"/>
            </a:xfrm>
            <a:prstGeom prst="line">
              <a:avLst/>
            </a:prstGeom>
            <a:ln w="285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flipH="1" flipV="1">
              <a:off x="1979712" y="5373216"/>
              <a:ext cx="216024" cy="864096"/>
            </a:xfrm>
            <a:prstGeom prst="line">
              <a:avLst/>
            </a:prstGeom>
            <a:ln w="285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1835696" y="5373216"/>
              <a:ext cx="144016" cy="0"/>
            </a:xfrm>
            <a:prstGeom prst="line">
              <a:avLst/>
            </a:prstGeom>
            <a:ln w="285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23556496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Obdélník 45"/>
          <p:cNvSpPr/>
          <p:nvPr/>
        </p:nvSpPr>
        <p:spPr>
          <a:xfrm>
            <a:off x="3995936" y="5229200"/>
            <a:ext cx="432048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55776" y="5949280"/>
            <a:ext cx="1440160" cy="2880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547664" y="5517232"/>
            <a:ext cx="1008112" cy="720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Mechanické vlastnosti kapalin, 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Nabídka odpovědí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5</a:t>
            </a:r>
            <a:r>
              <a:rPr lang="cs-CZ" sz="2000" dirty="0" smtClean="0">
                <a:latin typeface="Calibri"/>
              </a:rPr>
              <a:t>.      Hydrostatický tlak vypočítáme                            </a:t>
            </a:r>
            <a:r>
              <a:rPr lang="cs-CZ" sz="2000" b="1" dirty="0" smtClean="0">
                <a:latin typeface="Calibri"/>
              </a:rPr>
              <a:t> A  </a:t>
            </a:r>
            <a:r>
              <a:rPr lang="cs-CZ" sz="2000" dirty="0" err="1" smtClean="0">
                <a:latin typeface="Calibri"/>
              </a:rPr>
              <a:t>p</a:t>
            </a:r>
            <a:r>
              <a:rPr lang="cs-CZ" sz="2000" baseline="-25000" dirty="0" err="1" smtClean="0">
                <a:latin typeface="Calibri"/>
              </a:rPr>
              <a:t>h</a:t>
            </a:r>
            <a:r>
              <a:rPr lang="cs-CZ" sz="2000" dirty="0" smtClean="0">
                <a:latin typeface="Calibri"/>
              </a:rPr>
              <a:t> = F.S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podle vztahu :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err="1" smtClean="0">
                <a:latin typeface="Calibri"/>
              </a:rPr>
              <a:t>p</a:t>
            </a:r>
            <a:r>
              <a:rPr lang="cs-CZ" sz="2000" baseline="-25000" dirty="0" err="1" smtClean="0">
                <a:latin typeface="Calibri"/>
              </a:rPr>
              <a:t>h</a:t>
            </a:r>
            <a:r>
              <a:rPr lang="cs-CZ" sz="2000" dirty="0" smtClean="0">
                <a:latin typeface="Calibri"/>
              </a:rPr>
              <a:t> = </a:t>
            </a:r>
            <a:r>
              <a:rPr lang="cs-CZ" sz="2000" dirty="0" err="1" smtClean="0">
                <a:latin typeface="Calibri"/>
              </a:rPr>
              <a:t>h</a:t>
            </a:r>
            <a:r>
              <a:rPr lang="cs-CZ" sz="2000" dirty="0" smtClean="0">
                <a:latin typeface="Calibri"/>
              </a:rPr>
              <a:t>.</a:t>
            </a:r>
            <a:r>
              <a:rPr lang="el-GR" sz="2000" dirty="0" smtClean="0">
                <a:latin typeface="Calibri"/>
              </a:rPr>
              <a:t>ρ</a:t>
            </a:r>
            <a:r>
              <a:rPr lang="cs-CZ" sz="2000" dirty="0" smtClean="0">
                <a:latin typeface="Calibri"/>
              </a:rPr>
              <a:t>.g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C  </a:t>
            </a:r>
            <a:r>
              <a:rPr lang="cs-CZ" sz="2000" dirty="0" err="1" smtClean="0">
                <a:latin typeface="Calibri"/>
              </a:rPr>
              <a:t>p</a:t>
            </a:r>
            <a:r>
              <a:rPr lang="cs-CZ" sz="2000" baseline="-25000" dirty="0" err="1" smtClean="0">
                <a:latin typeface="Calibri"/>
              </a:rPr>
              <a:t>h</a:t>
            </a:r>
            <a:r>
              <a:rPr lang="cs-CZ" sz="2000" dirty="0" smtClean="0">
                <a:latin typeface="Calibri"/>
              </a:rPr>
              <a:t> = S:F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6</a:t>
            </a:r>
            <a:r>
              <a:rPr lang="cs-CZ" sz="2000" dirty="0" smtClean="0">
                <a:latin typeface="Calibri"/>
              </a:rPr>
              <a:t>.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V hydraulickém zvedáku působí                                          </a:t>
            </a:r>
            <a:r>
              <a:rPr lang="cs-CZ" sz="2000" b="1" dirty="0" smtClean="0">
                <a:latin typeface="Calibri"/>
              </a:rPr>
              <a:t>A    </a:t>
            </a:r>
            <a:r>
              <a:rPr lang="cs-CZ" sz="2000" dirty="0" smtClean="0">
                <a:latin typeface="Calibri"/>
              </a:rPr>
              <a:t>5000 N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na malý píst o obsahu 5 cm</a:t>
            </a:r>
            <a:r>
              <a:rPr lang="cs-CZ" sz="2000" baseline="30000" dirty="0" smtClean="0">
                <a:latin typeface="Calibri"/>
              </a:rPr>
              <a:t>2</a:t>
            </a:r>
            <a:r>
              <a:rPr lang="cs-CZ" sz="2000" dirty="0" smtClean="0">
                <a:latin typeface="Calibri"/>
              </a:rPr>
              <a:t> síla 10 N.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  1000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Jak velikou tlakovou silou je zvedán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   500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velký píst o obsahu 500 cm</a:t>
            </a:r>
            <a:r>
              <a:rPr lang="cs-CZ" sz="2000" baseline="30000" dirty="0" smtClean="0">
                <a:latin typeface="Calibri"/>
              </a:rPr>
              <a:t>2</a:t>
            </a:r>
            <a:r>
              <a:rPr lang="cs-CZ" sz="2000" dirty="0" smtClean="0">
                <a:latin typeface="Calibri"/>
              </a:rPr>
              <a:t> ?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1547664" y="4653136"/>
            <a:ext cx="3312368" cy="1593468"/>
            <a:chOff x="1547664" y="4653136"/>
            <a:chExt cx="3312368" cy="1593468"/>
          </a:xfrm>
        </p:grpSpPr>
        <p:grpSp>
          <p:nvGrpSpPr>
            <p:cNvPr id="27" name="Skupina 26"/>
            <p:cNvGrpSpPr/>
            <p:nvPr/>
          </p:nvGrpSpPr>
          <p:grpSpPr>
            <a:xfrm>
              <a:off x="1547664" y="4653136"/>
              <a:ext cx="2880320" cy="1584176"/>
              <a:chOff x="1547664" y="4653136"/>
              <a:chExt cx="2880320" cy="1584176"/>
            </a:xfrm>
          </p:grpSpPr>
          <p:cxnSp>
            <p:nvCxnSpPr>
              <p:cNvPr id="16" name="Přímá spojovací čára 15"/>
              <p:cNvCxnSpPr/>
              <p:nvPr/>
            </p:nvCxnSpPr>
            <p:spPr>
              <a:xfrm>
                <a:off x="1547664" y="4725144"/>
                <a:ext cx="0" cy="151216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>
                <a:off x="1547664" y="6237312"/>
                <a:ext cx="288032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 flipV="1">
                <a:off x="4427984" y="4653136"/>
                <a:ext cx="0" cy="1584176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>
                <a:off x="2555776" y="4725144"/>
                <a:ext cx="0" cy="1224136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>
                <a:off x="2555776" y="5949280"/>
                <a:ext cx="144016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flipV="1">
                <a:off x="3995936" y="4653136"/>
                <a:ext cx="0" cy="1296144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Obdélník 27"/>
            <p:cNvSpPr/>
            <p:nvPr/>
          </p:nvSpPr>
          <p:spPr>
            <a:xfrm>
              <a:off x="1547664" y="5373216"/>
              <a:ext cx="1008112" cy="144016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3995936" y="5085184"/>
              <a:ext cx="432048" cy="144016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ovací šipka 30"/>
            <p:cNvCxnSpPr>
              <a:stCxn id="28" idx="0"/>
            </p:cNvCxnSpPr>
            <p:nvPr/>
          </p:nvCxnSpPr>
          <p:spPr>
            <a:xfrm flipV="1">
              <a:off x="2051720" y="4725144"/>
              <a:ext cx="0" cy="648072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šipka 32"/>
            <p:cNvCxnSpPr>
              <a:stCxn id="29" idx="2"/>
            </p:cNvCxnSpPr>
            <p:nvPr/>
          </p:nvCxnSpPr>
          <p:spPr>
            <a:xfrm>
              <a:off x="4211960" y="5229200"/>
              <a:ext cx="0" cy="432048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ovéPole 34"/>
            <p:cNvSpPr txBox="1"/>
            <p:nvPr/>
          </p:nvSpPr>
          <p:spPr>
            <a:xfrm>
              <a:off x="2051720" y="479715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F</a:t>
              </a:r>
              <a:r>
                <a:rPr lang="cs-CZ" baseline="-25000" dirty="0" smtClean="0"/>
                <a:t>2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355976" y="5301208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F</a:t>
              </a:r>
              <a:r>
                <a:rPr lang="cs-CZ" baseline="-25000" dirty="0" smtClean="0"/>
                <a:t>1</a:t>
              </a:r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763688" y="551723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aseline="-25000" dirty="0" smtClean="0"/>
                <a:t>2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995936" y="4725144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r>
                <a:rPr lang="cs-CZ" baseline="-25000" dirty="0" smtClean="0"/>
                <a:t>1</a:t>
              </a:r>
              <a:endParaRPr lang="cs-CZ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411760" y="587727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</a:t>
              </a:r>
              <a:endParaRPr lang="cs-CZ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13313852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Obdélník 45"/>
          <p:cNvSpPr/>
          <p:nvPr/>
        </p:nvSpPr>
        <p:spPr>
          <a:xfrm>
            <a:off x="3995936" y="5229200"/>
            <a:ext cx="432048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55776" y="5949280"/>
            <a:ext cx="1440160" cy="2880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547664" y="5517232"/>
            <a:ext cx="1008112" cy="720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Mechanické vlastnosti kapalin, test – List </a:t>
            </a:r>
            <a:r>
              <a:rPr lang="cs-CZ" sz="2000" b="1" u="sng" dirty="0">
                <a:solidFill>
                  <a:srgbClr val="0000FF"/>
                </a:solidFill>
              </a:rPr>
              <a:t>4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solidFill>
            <a:schemeClr val="bg1"/>
          </a:solidFill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Nabídka odpovědí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7</a:t>
            </a:r>
            <a:r>
              <a:rPr lang="cs-CZ" sz="2000" dirty="0" smtClean="0">
                <a:latin typeface="Calibri"/>
              </a:rPr>
              <a:t>.      Jak velká </a:t>
            </a:r>
            <a:r>
              <a:rPr lang="cs-CZ" sz="2000" b="1" dirty="0" smtClean="0">
                <a:latin typeface="Calibri"/>
              </a:rPr>
              <a:t>vztlaková síla </a:t>
            </a:r>
            <a:r>
              <a:rPr lang="cs-CZ" sz="2000" dirty="0" smtClean="0">
                <a:latin typeface="Calibri"/>
              </a:rPr>
              <a:t>působí                                   </a:t>
            </a:r>
            <a:r>
              <a:rPr lang="cs-CZ" sz="2000" b="1" dirty="0" smtClean="0">
                <a:latin typeface="Calibri"/>
              </a:rPr>
              <a:t> A   </a:t>
            </a:r>
            <a:r>
              <a:rPr lang="cs-CZ" sz="2000" dirty="0" smtClean="0">
                <a:latin typeface="Calibri"/>
              </a:rPr>
              <a:t>0,01 N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na těleso z olova, které je                                            </a:t>
            </a:r>
            <a:r>
              <a:rPr lang="cs-CZ" sz="2000" b="1" dirty="0" smtClean="0">
                <a:latin typeface="Calibri"/>
              </a:rPr>
              <a:t>B   </a:t>
            </a:r>
            <a:r>
              <a:rPr lang="cs-CZ" sz="2000" dirty="0" smtClean="0">
                <a:latin typeface="Calibri"/>
              </a:rPr>
              <a:t>0,1134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ponořené ve vodě a má objem 1cm</a:t>
            </a:r>
            <a:r>
              <a:rPr lang="cs-CZ" sz="2000" baseline="30000" dirty="0" smtClean="0">
                <a:latin typeface="Calibri"/>
              </a:rPr>
              <a:t>3</a:t>
            </a:r>
            <a:r>
              <a:rPr lang="cs-CZ" sz="2000" dirty="0" smtClean="0">
                <a:latin typeface="Calibri"/>
              </a:rPr>
              <a:t> ?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 1 N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(</a:t>
            </a:r>
            <a:r>
              <a:rPr lang="el-GR" sz="2000" dirty="0" smtClean="0">
                <a:latin typeface="Calibri"/>
              </a:rPr>
              <a:t>ρ</a:t>
            </a:r>
            <a:r>
              <a:rPr lang="cs-CZ" sz="2000" baseline="-25000" dirty="0" smtClean="0">
                <a:latin typeface="Calibri"/>
              </a:rPr>
              <a:t>vody</a:t>
            </a:r>
            <a:r>
              <a:rPr lang="cs-CZ" sz="2000" dirty="0" smtClean="0">
                <a:latin typeface="Calibri"/>
              </a:rPr>
              <a:t> = 1000 kg/m</a:t>
            </a:r>
            <a:r>
              <a:rPr lang="cs-CZ" sz="2000" baseline="30000" dirty="0" smtClean="0">
                <a:latin typeface="Calibri"/>
              </a:rPr>
              <a:t>3</a:t>
            </a:r>
            <a:r>
              <a:rPr lang="cs-CZ" sz="2000" dirty="0" smtClean="0">
                <a:latin typeface="Calibri"/>
              </a:rPr>
              <a:t>, </a:t>
            </a:r>
            <a:r>
              <a:rPr lang="el-GR" sz="2000" dirty="0" smtClean="0">
                <a:latin typeface="Calibri"/>
              </a:rPr>
              <a:t>ρ</a:t>
            </a:r>
            <a:r>
              <a:rPr lang="cs-CZ" sz="2000" baseline="-25000" dirty="0" smtClean="0">
                <a:latin typeface="Calibri"/>
              </a:rPr>
              <a:t>olova</a:t>
            </a:r>
            <a:r>
              <a:rPr lang="cs-CZ" sz="2000" dirty="0" smtClean="0">
                <a:latin typeface="Calibri"/>
              </a:rPr>
              <a:t> = 11340 kg/m</a:t>
            </a:r>
            <a:r>
              <a:rPr lang="cs-CZ" sz="2000" baseline="30000" dirty="0" smtClean="0">
                <a:latin typeface="Calibri"/>
              </a:rPr>
              <a:t>3 </a:t>
            </a:r>
            <a:r>
              <a:rPr lang="cs-CZ" sz="2000" dirty="0" smtClean="0">
                <a:latin typeface="Calibri"/>
              </a:rPr>
              <a:t>)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8</a:t>
            </a:r>
            <a:r>
              <a:rPr lang="cs-CZ" sz="2000" dirty="0" smtClean="0">
                <a:latin typeface="Calibri"/>
              </a:rPr>
              <a:t>.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Ponoříme-li do vody čerstvé                      </a:t>
            </a:r>
            <a:r>
              <a:rPr lang="cs-CZ" sz="2000" b="1" dirty="0" smtClean="0">
                <a:latin typeface="Calibri"/>
              </a:rPr>
              <a:t>A   </a:t>
            </a:r>
            <a:r>
              <a:rPr lang="cs-CZ" sz="2000" dirty="0" smtClean="0">
                <a:latin typeface="Calibri"/>
              </a:rPr>
              <a:t>obě se vznášet ve stejné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 a starší vejce, budou :                                       hloubce pod hladinou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nové bude plavat na hladině,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starší se bude vznášet pod hladinou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 starší bude plavat na hladině,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nové se bude vznášet pod hladinou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pic>
        <p:nvPicPr>
          <p:cNvPr id="25" name="Picture 5" descr="C:\Documents and Settings\User\Local Settings\Temporary Internet Files\Content.IE5\P37I1YD3\MC9004417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93096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313852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Obdélník 45"/>
          <p:cNvSpPr/>
          <p:nvPr/>
        </p:nvSpPr>
        <p:spPr>
          <a:xfrm>
            <a:off x="3995936" y="5229200"/>
            <a:ext cx="432048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55776" y="5949280"/>
            <a:ext cx="1440160" cy="2880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547664" y="5517232"/>
            <a:ext cx="1008112" cy="720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83731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Mechanické vlastnosti kapalin, test – List </a:t>
            </a:r>
            <a:r>
              <a:rPr lang="cs-CZ" sz="2000" b="1" u="sng" dirty="0">
                <a:solidFill>
                  <a:srgbClr val="0000FF"/>
                </a:solidFill>
              </a:rPr>
              <a:t>5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  <a:solidFill>
            <a:schemeClr val="bg1"/>
          </a:solidFill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Nabídka odpovědí, odpověď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9.         Uvnitř kapaliny je tlak 2 </a:t>
            </a:r>
            <a:r>
              <a:rPr lang="cs-CZ" sz="2000" dirty="0" err="1" smtClean="0">
                <a:latin typeface="Calibri"/>
              </a:rPr>
              <a:t>kPa</a:t>
            </a:r>
            <a:r>
              <a:rPr lang="cs-CZ" sz="2000" dirty="0" smtClean="0">
                <a:latin typeface="Calibri"/>
              </a:rPr>
              <a:t>. Jak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6 </a:t>
            </a:r>
            <a:r>
              <a:rPr lang="cs-CZ" sz="2000" dirty="0" err="1" smtClean="0">
                <a:latin typeface="Calibri"/>
              </a:rPr>
              <a:t>kN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velikou tlakovou silou působí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6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kapalina na rovinnou plochu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600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o obsahu 3 m</a:t>
            </a:r>
            <a:r>
              <a:rPr lang="cs-CZ" sz="2000" baseline="30000" dirty="0" smtClean="0">
                <a:latin typeface="Calibri"/>
              </a:rPr>
              <a:t>2</a:t>
            </a:r>
            <a:r>
              <a:rPr lang="cs-CZ" sz="2000" dirty="0" smtClean="0">
                <a:latin typeface="Calibri"/>
              </a:rPr>
              <a:t> ?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10"/>
            </a:pPr>
            <a:r>
              <a:rPr lang="cs-CZ" sz="1800" dirty="0" smtClean="0">
                <a:latin typeface="Calibri"/>
              </a:rPr>
              <a:t>    Vypočítej velikost hydrostatické            </a:t>
            </a:r>
            <a:r>
              <a:rPr lang="cs-CZ" sz="1800" u="sng" dirty="0" smtClean="0">
                <a:latin typeface="Calibri"/>
              </a:rPr>
              <a:t>Řešení</a:t>
            </a:r>
            <a:r>
              <a:rPr lang="cs-CZ" sz="1800" dirty="0" smtClean="0">
                <a:latin typeface="Calibri"/>
              </a:rPr>
              <a:t>: (dosaď chybějící hodnoty a vztahy)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tlakové, síly, která působí na dno                        S = 20 cm</a:t>
            </a:r>
            <a:r>
              <a:rPr lang="cs-CZ" sz="1800" baseline="30000" dirty="0" smtClean="0">
                <a:latin typeface="Calibri"/>
              </a:rPr>
              <a:t>2 </a:t>
            </a:r>
            <a:r>
              <a:rPr lang="cs-CZ" sz="1800" dirty="0" smtClean="0">
                <a:latin typeface="Calibri"/>
              </a:rPr>
              <a:t> = ……………… m</a:t>
            </a:r>
            <a:r>
              <a:rPr lang="cs-CZ" sz="1800" baseline="30000" dirty="0" smtClean="0">
                <a:latin typeface="Calibri"/>
              </a:rPr>
              <a:t>2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kádinky o obsahu 20 cm</a:t>
            </a:r>
            <a:r>
              <a:rPr lang="cs-CZ" sz="1800" baseline="30000" dirty="0" smtClean="0">
                <a:latin typeface="Calibri"/>
              </a:rPr>
              <a:t>2 </a:t>
            </a:r>
            <a:r>
              <a:rPr lang="cs-CZ" sz="1800" dirty="0" smtClean="0">
                <a:latin typeface="Calibri"/>
              </a:rPr>
              <a:t>. Výška                         h = 10 cm  =  ……………….m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rtuti v kádince je 10 cm.                                       g =  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( </a:t>
            </a:r>
            <a:r>
              <a:rPr lang="el-GR" sz="1800" dirty="0" smtClean="0">
                <a:latin typeface="Calibri"/>
              </a:rPr>
              <a:t>ρ</a:t>
            </a:r>
            <a:r>
              <a:rPr lang="cs-CZ" sz="1800" baseline="-25000" dirty="0" smtClean="0">
                <a:latin typeface="Calibri"/>
              </a:rPr>
              <a:t>rtuti</a:t>
            </a:r>
            <a:r>
              <a:rPr lang="cs-CZ" sz="1800" dirty="0" smtClean="0">
                <a:latin typeface="Calibri"/>
              </a:rPr>
              <a:t> = 13546 kg/m</a:t>
            </a:r>
            <a:r>
              <a:rPr lang="cs-CZ" sz="1800" baseline="30000" dirty="0" smtClean="0">
                <a:latin typeface="Calibri"/>
              </a:rPr>
              <a:t>3</a:t>
            </a:r>
            <a:r>
              <a:rPr lang="cs-CZ" sz="1800" dirty="0" smtClean="0">
                <a:latin typeface="Calibri"/>
              </a:rPr>
              <a:t> )                                          </a:t>
            </a:r>
            <a:r>
              <a:rPr lang="cs-CZ" sz="1800" u="sng" dirty="0" smtClean="0">
                <a:latin typeface="Calibri"/>
              </a:rPr>
              <a:t>F = ?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F = …………………….(vztah)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F = ……………………. (N)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F = …………………….  N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Odpověď :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313852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Obdélník 45"/>
          <p:cNvSpPr/>
          <p:nvPr/>
        </p:nvSpPr>
        <p:spPr>
          <a:xfrm>
            <a:off x="3995936" y="5229200"/>
            <a:ext cx="432048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55776" y="5949280"/>
            <a:ext cx="1440160" cy="2880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547664" y="5517232"/>
            <a:ext cx="1008112" cy="720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83731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Mechanické vlastnosti kapalin, test – List </a:t>
            </a:r>
            <a:r>
              <a:rPr lang="cs-CZ" sz="2000" b="1" u="sng" dirty="0">
                <a:solidFill>
                  <a:srgbClr val="0000FF"/>
                </a:solidFill>
              </a:rPr>
              <a:t>6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  <a:solidFill>
            <a:schemeClr val="bg1"/>
          </a:solidFill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Nabídka odpovědí, odpověď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11.       Olověná kulička v nádobě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klesne ke dnu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se rtutí :      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bude se vznášet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</a:t>
            </a:r>
            <a:r>
              <a:rPr lang="cs-CZ" sz="2000" dirty="0">
                <a:latin typeface="Calibri"/>
              </a:rPr>
              <a:t> ( </a:t>
            </a:r>
            <a:r>
              <a:rPr lang="el-GR" sz="2000" dirty="0">
                <a:latin typeface="Calibri"/>
              </a:rPr>
              <a:t>ρ</a:t>
            </a:r>
            <a:r>
              <a:rPr lang="cs-CZ" sz="2000" baseline="-25000" dirty="0">
                <a:latin typeface="Calibri"/>
              </a:rPr>
              <a:t>rtuti</a:t>
            </a:r>
            <a:r>
              <a:rPr lang="cs-CZ" sz="2000" dirty="0">
                <a:latin typeface="Calibri"/>
              </a:rPr>
              <a:t> = 13546 kg/m</a:t>
            </a:r>
            <a:r>
              <a:rPr lang="cs-CZ" sz="2000" baseline="30000" dirty="0">
                <a:latin typeface="Calibri"/>
              </a:rPr>
              <a:t>3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) </a:t>
            </a:r>
            <a:r>
              <a:rPr lang="cs-CZ" sz="2000" b="1" dirty="0" smtClean="0">
                <a:latin typeface="Calibri"/>
              </a:rPr>
              <a:t>                                      C</a:t>
            </a:r>
            <a:r>
              <a:rPr lang="cs-CZ" sz="2000" dirty="0" smtClean="0">
                <a:latin typeface="Calibri"/>
              </a:rPr>
              <a:t>  bude plavat na hladině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</a:t>
            </a:r>
            <a:r>
              <a:rPr lang="cs-CZ" sz="2000" dirty="0">
                <a:latin typeface="Calibri"/>
              </a:rPr>
              <a:t>( </a:t>
            </a:r>
            <a:r>
              <a:rPr lang="el-GR" sz="2000" dirty="0" smtClean="0">
                <a:latin typeface="Calibri"/>
              </a:rPr>
              <a:t>ρ</a:t>
            </a:r>
            <a:r>
              <a:rPr lang="cs-CZ" sz="2000" baseline="-25000" dirty="0" smtClean="0">
                <a:latin typeface="Calibri"/>
              </a:rPr>
              <a:t>olova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= </a:t>
            </a:r>
            <a:r>
              <a:rPr lang="cs-CZ" sz="2000" dirty="0" smtClean="0">
                <a:latin typeface="Calibri"/>
              </a:rPr>
              <a:t>11340 </a:t>
            </a:r>
            <a:r>
              <a:rPr lang="cs-CZ" sz="2000" dirty="0">
                <a:latin typeface="Calibri"/>
              </a:rPr>
              <a:t>kg/m</a:t>
            </a:r>
            <a:r>
              <a:rPr lang="cs-CZ" sz="2000" baseline="30000" dirty="0">
                <a:latin typeface="Calibri"/>
              </a:rPr>
              <a:t>3</a:t>
            </a:r>
            <a:r>
              <a:rPr lang="cs-CZ" sz="2000" dirty="0">
                <a:latin typeface="Calibri"/>
              </a:rPr>
              <a:t> )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12.   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Jaká je výsledná síla působící           </a:t>
            </a:r>
            <a:r>
              <a:rPr lang="cs-CZ" sz="1800" u="sng" dirty="0" smtClean="0">
                <a:latin typeface="Calibri"/>
              </a:rPr>
              <a:t>Řešení</a:t>
            </a:r>
            <a:r>
              <a:rPr lang="cs-CZ" sz="1800" dirty="0" smtClean="0">
                <a:latin typeface="Calibri"/>
              </a:rPr>
              <a:t>: (dosaď chybějící hodnoty a vztahy)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na železnou krychli o objemu                              </a:t>
            </a:r>
            <a:r>
              <a:rPr lang="cs-CZ" sz="1800" dirty="0">
                <a:latin typeface="Calibri"/>
              </a:rPr>
              <a:t>V</a:t>
            </a:r>
            <a:r>
              <a:rPr lang="cs-CZ" sz="1800" dirty="0" smtClean="0">
                <a:latin typeface="Calibri"/>
              </a:rPr>
              <a:t> = 2 cm</a:t>
            </a:r>
            <a:r>
              <a:rPr lang="cs-CZ" sz="1800" baseline="30000" dirty="0">
                <a:latin typeface="Calibri"/>
              </a:rPr>
              <a:t>3</a:t>
            </a:r>
            <a:r>
              <a:rPr lang="cs-CZ" sz="1800" baseline="300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= ……………… m</a:t>
            </a:r>
            <a:r>
              <a:rPr lang="cs-CZ" sz="1800" baseline="30000" dirty="0">
                <a:latin typeface="Calibri"/>
              </a:rPr>
              <a:t>3</a:t>
            </a:r>
            <a:endParaRPr lang="cs-CZ" sz="1800" dirty="0" smtClean="0"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2 dm</a:t>
            </a:r>
            <a:r>
              <a:rPr lang="cs-CZ" sz="1800" baseline="30000" dirty="0">
                <a:latin typeface="Calibri"/>
              </a:rPr>
              <a:t>3</a:t>
            </a:r>
            <a:r>
              <a:rPr lang="cs-CZ" sz="1800" baseline="30000" dirty="0" smtClean="0">
                <a:latin typeface="Calibri"/>
              </a:rPr>
              <a:t> </a:t>
            </a:r>
            <a:r>
              <a:rPr lang="cs-CZ" sz="1800" dirty="0">
                <a:latin typeface="Calibri"/>
              </a:rPr>
              <a:t>,</a:t>
            </a:r>
            <a:r>
              <a:rPr lang="cs-CZ" sz="1800" dirty="0" smtClean="0">
                <a:latin typeface="Calibri"/>
              </a:rPr>
              <a:t> která je </a:t>
            </a:r>
            <a:r>
              <a:rPr lang="cs-CZ" sz="1800" dirty="0">
                <a:latin typeface="Calibri"/>
              </a:rPr>
              <a:t>celá ponořená                            g =  </a:t>
            </a:r>
            <a:r>
              <a:rPr lang="cs-CZ" sz="1800" dirty="0" smtClean="0">
                <a:latin typeface="Calibri"/>
              </a:rPr>
              <a:t>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ve vodě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?                                                                F</a:t>
            </a:r>
            <a:r>
              <a:rPr lang="cs-CZ" sz="1800" baseline="-25000" dirty="0" smtClean="0">
                <a:solidFill>
                  <a:schemeClr val="tx1"/>
                </a:solidFill>
                <a:latin typeface="Calibri"/>
              </a:rPr>
              <a:t>VZ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= ?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        </a:t>
            </a:r>
            <a:r>
              <a:rPr lang="cs-CZ" sz="1800" dirty="0">
                <a:solidFill>
                  <a:schemeClr val="tx1"/>
                </a:solidFill>
                <a:latin typeface="Calibri"/>
              </a:rPr>
              <a:t>( </a:t>
            </a:r>
            <a:r>
              <a:rPr lang="el-GR" sz="1800" dirty="0" smtClean="0">
                <a:solidFill>
                  <a:schemeClr val="tx1"/>
                </a:solidFill>
                <a:latin typeface="Calibri"/>
              </a:rPr>
              <a:t>ρ</a:t>
            </a:r>
            <a:r>
              <a:rPr lang="cs-CZ" sz="1800" baseline="-25000" dirty="0" smtClean="0">
                <a:solidFill>
                  <a:schemeClr val="tx1"/>
                </a:solidFill>
                <a:latin typeface="Calibri"/>
              </a:rPr>
              <a:t>vody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800" dirty="0">
                <a:solidFill>
                  <a:schemeClr val="tx1"/>
                </a:solidFill>
                <a:latin typeface="Calibri"/>
              </a:rPr>
              <a:t>=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1000 </a:t>
            </a:r>
            <a:r>
              <a:rPr lang="cs-CZ" sz="1800" dirty="0">
                <a:solidFill>
                  <a:schemeClr val="tx1"/>
                </a:solidFill>
                <a:latin typeface="Calibri"/>
              </a:rPr>
              <a:t>kg/m</a:t>
            </a:r>
            <a:r>
              <a:rPr lang="cs-CZ" sz="1800" baseline="30000" dirty="0">
                <a:solidFill>
                  <a:schemeClr val="tx1"/>
                </a:solidFill>
                <a:latin typeface="Calibri"/>
              </a:rPr>
              <a:t>3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)                                            F</a:t>
            </a:r>
            <a:r>
              <a:rPr lang="cs-CZ" sz="1800" baseline="-25000" dirty="0" smtClean="0">
                <a:solidFill>
                  <a:schemeClr val="tx1"/>
                </a:solidFill>
                <a:latin typeface="Calibri"/>
              </a:rPr>
              <a:t>G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= ?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        ( </a:t>
            </a:r>
            <a:r>
              <a:rPr lang="el-GR" sz="1800" dirty="0">
                <a:solidFill>
                  <a:schemeClr val="tx1"/>
                </a:solidFill>
                <a:latin typeface="Calibri"/>
              </a:rPr>
              <a:t>ρ</a:t>
            </a:r>
            <a:r>
              <a:rPr lang="cs-CZ" sz="1800" baseline="-25000" dirty="0">
                <a:solidFill>
                  <a:schemeClr val="tx1"/>
                </a:solidFill>
                <a:latin typeface="Calibri"/>
              </a:rPr>
              <a:t>železa</a:t>
            </a:r>
            <a:r>
              <a:rPr lang="cs-CZ" sz="1800" dirty="0">
                <a:solidFill>
                  <a:schemeClr val="tx1"/>
                </a:solidFill>
                <a:latin typeface="Calibri"/>
              </a:rPr>
              <a:t> = 7800 kg/m</a:t>
            </a:r>
            <a:r>
              <a:rPr lang="cs-CZ" sz="1800" baseline="30000" dirty="0">
                <a:solidFill>
                  <a:schemeClr val="tx1"/>
                </a:solidFill>
                <a:latin typeface="Calibri"/>
              </a:rPr>
              <a:t>3</a:t>
            </a:r>
            <a:r>
              <a:rPr lang="cs-CZ" sz="1800" dirty="0">
                <a:solidFill>
                  <a:schemeClr val="tx1"/>
                </a:solidFill>
                <a:latin typeface="Calibri"/>
              </a:rPr>
              <a:t> )                                       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</a:t>
            </a:r>
            <a:r>
              <a:rPr lang="cs-CZ" sz="1800" u="sng" dirty="0" smtClean="0">
                <a:solidFill>
                  <a:schemeClr val="tx1"/>
                </a:solidFill>
                <a:latin typeface="Calibri"/>
              </a:rPr>
              <a:t>F =  ?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                                                                             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F =…………….(vztah)       F</a:t>
            </a:r>
            <a:r>
              <a:rPr lang="cs-CZ" sz="1800" baseline="-25000" dirty="0" smtClean="0">
                <a:solidFill>
                  <a:schemeClr val="tx1"/>
                </a:solidFill>
                <a:latin typeface="Calibri"/>
              </a:rPr>
              <a:t>VZ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= 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                                                                          F = …………….                   F</a:t>
            </a:r>
            <a:r>
              <a:rPr lang="cs-CZ" sz="1800" baseline="-25000" dirty="0" smtClean="0">
                <a:solidFill>
                  <a:schemeClr val="tx1"/>
                </a:solidFill>
                <a:latin typeface="Calibri"/>
              </a:rPr>
              <a:t>VZ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= 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                                                                          F = …………….                   F</a:t>
            </a:r>
            <a:r>
              <a:rPr lang="cs-CZ" sz="1800" baseline="-25000" dirty="0" smtClean="0">
                <a:solidFill>
                  <a:schemeClr val="tx1"/>
                </a:solidFill>
                <a:latin typeface="Calibri"/>
              </a:rPr>
              <a:t>G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=  ………………..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      Odpověď :                                                                                           F</a:t>
            </a:r>
            <a:r>
              <a:rPr lang="cs-CZ" sz="1800" baseline="-25000" dirty="0" smtClean="0">
                <a:solidFill>
                  <a:schemeClr val="tx1"/>
                </a:solidFill>
                <a:latin typeface="Calibri"/>
              </a:rPr>
              <a:t>G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=  ………………..</a:t>
            </a:r>
            <a:endParaRPr lang="cs-CZ" sz="3600" dirty="0">
              <a:solidFill>
                <a:schemeClr val="tx1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836748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Mechanické vlastnosti kapalin -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1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                                                   </a:t>
            </a:r>
            <a:r>
              <a:rPr lang="cs-CZ" sz="1800" b="1" u="sng" dirty="0" smtClean="0">
                <a:latin typeface="Calibri"/>
              </a:rPr>
              <a:t>Návrh hodnocení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    </a:t>
            </a:r>
            <a:endParaRPr lang="cs-CZ" sz="1800" b="1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B</a:t>
            </a:r>
            <a:r>
              <a:rPr lang="cs-CZ" sz="1800" dirty="0" smtClean="0">
                <a:latin typeface="Calibri"/>
              </a:rPr>
              <a:t>   1 b.                                                        16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– 14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          </a:t>
            </a:r>
            <a:r>
              <a:rPr lang="cs-CZ" sz="1800" b="1" dirty="0" smtClean="0">
                <a:solidFill>
                  <a:srgbClr val="00B0F0"/>
                </a:solidFill>
                <a:latin typeface="Calibri"/>
              </a:rPr>
              <a:t>1</a:t>
            </a:r>
            <a:r>
              <a:rPr lang="cs-CZ" sz="1800" dirty="0" smtClean="0">
                <a:latin typeface="Calibri"/>
              </a:rPr>
              <a:t>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1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                                                        13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– 12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</a:t>
            </a:r>
            <a:r>
              <a:rPr lang="cs-CZ" sz="1800" b="1" dirty="0" smtClean="0">
                <a:latin typeface="Calibri"/>
              </a:rPr>
              <a:t>          </a:t>
            </a:r>
            <a:r>
              <a:rPr lang="cs-CZ" sz="1800" b="1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1800" b="1" dirty="0" smtClean="0">
                <a:latin typeface="Calibri"/>
              </a:rPr>
              <a:t>             </a:t>
            </a:r>
            <a:endParaRPr lang="cs-CZ" sz="1800" dirty="0" smtClean="0"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 </a:t>
            </a:r>
            <a:r>
              <a:rPr lang="cs-CZ" sz="1800" b="1" dirty="0" smtClean="0">
                <a:latin typeface="Calibri"/>
              </a:rPr>
              <a:t>A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     </a:t>
            </a:r>
            <a:r>
              <a:rPr lang="cs-CZ" sz="1800" dirty="0" smtClean="0">
                <a:latin typeface="Calibri"/>
              </a:rPr>
              <a:t>11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–   7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</a:t>
            </a:r>
            <a:r>
              <a:rPr lang="cs-CZ" sz="1800" b="1" dirty="0" smtClean="0">
                <a:latin typeface="Calibri"/>
              </a:rPr>
              <a:t>           </a:t>
            </a:r>
            <a:r>
              <a:rPr lang="cs-CZ" sz="1800" b="1" dirty="0" smtClean="0">
                <a:solidFill>
                  <a:srgbClr val="00B0F0"/>
                </a:solidFill>
                <a:latin typeface="Calibri"/>
              </a:rPr>
              <a:t>3</a:t>
            </a:r>
            <a:r>
              <a:rPr lang="cs-CZ" sz="1800" b="1" dirty="0" smtClean="0">
                <a:latin typeface="Calibri"/>
              </a:rPr>
              <a:t>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1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                                                     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6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–   4 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         </a:t>
            </a:r>
            <a:r>
              <a:rPr lang="cs-CZ" sz="1800" b="1" dirty="0" smtClean="0">
                <a:solidFill>
                  <a:srgbClr val="00B0F0"/>
                </a:solidFill>
                <a:latin typeface="Calibri"/>
              </a:rPr>
              <a:t>4</a:t>
            </a:r>
            <a:r>
              <a:rPr lang="cs-CZ" sz="1800" b="1" dirty="0" smtClean="0">
                <a:latin typeface="Calibri"/>
              </a:rPr>
              <a:t>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</a:t>
            </a:r>
            <a:r>
              <a:rPr lang="cs-CZ" sz="1800" b="1" dirty="0" smtClean="0">
                <a:latin typeface="Calibri"/>
              </a:rPr>
              <a:t>B   </a:t>
            </a:r>
            <a:r>
              <a:rPr lang="cs-CZ" sz="1800" dirty="0" smtClean="0">
                <a:latin typeface="Calibri"/>
              </a:rPr>
              <a:t>1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                                                     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3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 –   0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smtClean="0">
                <a:latin typeface="Calibri"/>
              </a:rPr>
              <a:t>.  </a:t>
            </a:r>
            <a:r>
              <a:rPr lang="cs-CZ" sz="1800" b="1" smtClean="0">
                <a:latin typeface="Calibri"/>
              </a:rPr>
              <a:t>        </a:t>
            </a:r>
            <a:r>
              <a:rPr lang="cs-CZ" sz="1800" b="1" dirty="0" smtClean="0">
                <a:solidFill>
                  <a:srgbClr val="00B0F0"/>
                </a:solidFill>
                <a:latin typeface="Calibri"/>
              </a:rPr>
              <a:t>5</a:t>
            </a:r>
            <a:r>
              <a:rPr lang="cs-CZ" sz="1800" b="1" dirty="0" smtClean="0">
                <a:latin typeface="Calibri"/>
              </a:rPr>
              <a:t>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</a:t>
            </a:r>
            <a:r>
              <a:rPr lang="cs-CZ" sz="1800" b="1" dirty="0" smtClean="0">
                <a:latin typeface="Calibri"/>
              </a:rPr>
              <a:t>C </a:t>
            </a:r>
            <a:r>
              <a:rPr lang="cs-CZ" sz="1800" dirty="0" smtClean="0">
                <a:latin typeface="Calibri"/>
              </a:rPr>
              <a:t>  1 b.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10.   </a:t>
            </a:r>
            <a:r>
              <a:rPr lang="cs-CZ" sz="1800" b="1" dirty="0" smtClean="0">
                <a:latin typeface="Calibri"/>
              </a:rPr>
              <a:t> 27 N</a:t>
            </a:r>
            <a:r>
              <a:rPr lang="cs-CZ" sz="1800" dirty="0" smtClean="0">
                <a:latin typeface="Calibri"/>
              </a:rPr>
              <a:t>    3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 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12.    </a:t>
            </a:r>
            <a:r>
              <a:rPr lang="cs-CZ" sz="1800" b="1" dirty="0" smtClean="0">
                <a:latin typeface="Calibri"/>
              </a:rPr>
              <a:t>136 N  </a:t>
            </a:r>
            <a:r>
              <a:rPr lang="cs-CZ" sz="1800" dirty="0" smtClean="0">
                <a:latin typeface="Calibri"/>
              </a:rPr>
              <a:t>3 </a:t>
            </a:r>
            <a:r>
              <a:rPr lang="cs-CZ" sz="1800" dirty="0" err="1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r>
              <a:rPr lang="cs-CZ" sz="2800" dirty="0" smtClean="0"/>
              <a:t> Ilustrace : office.</a:t>
            </a:r>
            <a:r>
              <a:rPr lang="cs-CZ" sz="2800" dirty="0" err="1" smtClean="0"/>
              <a:t>microsoft.com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1380995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1501</TotalTime>
  <Words>1030</Words>
  <Application>Microsoft Office PowerPoint</Application>
  <PresentationFormat>Předvádění na obrazovce (4:3)</PresentationFormat>
  <Paragraphs>157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Mechanické vlastnosti kapalin, test – List 1</vt:lpstr>
      <vt:lpstr>Mechanické vlastnosti kapalin, test – List 2 </vt:lpstr>
      <vt:lpstr>Mechanické vlastnosti kapalin, test – List 3 </vt:lpstr>
      <vt:lpstr>Mechanické vlastnosti kapalin, test – List 4 </vt:lpstr>
      <vt:lpstr>Mechanické vlastnosti kapalin, test – List 5 </vt:lpstr>
      <vt:lpstr>Mechanické vlastnosti kapalin, test – List 6 </vt:lpstr>
      <vt:lpstr>Mechanické vlastnosti kapalin - test – 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Škola</cp:lastModifiedBy>
  <cp:revision>143</cp:revision>
  <dcterms:created xsi:type="dcterms:W3CDTF">2012-06-01T22:10:47Z</dcterms:created>
  <dcterms:modified xsi:type="dcterms:W3CDTF">2013-02-27T13:17:44Z</dcterms:modified>
</cp:coreProperties>
</file>