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8" r:id="rId9"/>
    <p:sldId id="266" r:id="rId10"/>
    <p:sldId id="267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04" autoAdjust="0"/>
  </p:normalViewPr>
  <p:slideViewPr>
    <p:cSldViewPr>
      <p:cViewPr>
        <p:scale>
          <a:sx n="90" d="100"/>
          <a:sy n="90" d="100"/>
        </p:scale>
        <p:origin x="-594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3AB500-B722-44E4-A969-1711C597FB1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F502AA-D50E-4FA0-9A3C-194374587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BD1B99D-DB14-48AC-9F0D-D2E74D65CCC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F502AA-D50E-4FA0-9A3C-194374587C6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23B7092-F24D-4320-88A9-3A6D45C1848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/>
          </a:p>
        </p:txBody>
      </p:sp>
      <p:sp>
        <p:nvSpPr>
          <p:cNvPr id="17411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2" name="Rectangle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70813" cy="146843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3.10.2011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B944C-B8CC-4CFA-8C1C-018283A41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4F2B8-7954-4062-ADEA-7D0A2404074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1785B-E1AF-44E2-9C36-23EDD997B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642938" y="1643063"/>
            <a:ext cx="7772400" cy="1050925"/>
          </a:xfrm>
        </p:spPr>
        <p:txBody>
          <a:bodyPr/>
          <a:lstStyle/>
          <a:p>
            <a:pPr eaLnBrk="1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4000" dirty="0" smtClean="0">
                <a:solidFill>
                  <a:schemeClr val="accent2"/>
                </a:solidFill>
                <a:latin typeface="Times New Roman" pitchFamily="18" charset="0"/>
              </a:rPr>
              <a:t>Rotační kužel</a:t>
            </a:r>
          </a:p>
        </p:txBody>
      </p:sp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762000" y="2786063"/>
            <a:ext cx="7543800" cy="3721019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tIns="91440">
            <a:spAutoFit/>
          </a:bodyPr>
          <a:lstStyle/>
          <a:p>
            <a:pPr algn="ctr">
              <a:lnSpc>
                <a:spcPct val="12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</a:t>
            </a:r>
          </a:p>
          <a:p>
            <a:pPr algn="ctr">
              <a:lnSpc>
                <a:spcPct val="12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dirty="0" err="1">
                <a:solidFill>
                  <a:srgbClr val="000000"/>
                </a:solidFill>
                <a:latin typeface="Times New Roman" pitchFamily="18" charset="0"/>
              </a:rPr>
              <a:t>Knínice</a:t>
            </a:r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</a:rPr>
              <a:t> u Boskovic, příspěvková organizace</a:t>
            </a:r>
          </a:p>
          <a:p>
            <a:pPr algn="ctr">
              <a:lnSpc>
                <a:spcPct val="12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8" charset="0"/>
              </a:rPr>
              <a:t>projekt č. CZ.1.07/1.4.00/21.0768</a:t>
            </a:r>
          </a:p>
          <a:p>
            <a:pPr algn="ctr">
              <a:lnSpc>
                <a:spcPct val="12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8" charset="0"/>
              </a:rPr>
              <a:t>číslo </a:t>
            </a:r>
            <a:r>
              <a:rPr lang="cs-CZ" sz="2400" dirty="0" err="1">
                <a:solidFill>
                  <a:srgbClr val="000000"/>
                </a:solidFill>
                <a:latin typeface="Times New Roman" pitchFamily="18" charset="0"/>
              </a:rPr>
              <a:t>DUMu</a:t>
            </a:r>
            <a:r>
              <a:rPr lang="cs-CZ" sz="2400" dirty="0">
                <a:solidFill>
                  <a:srgbClr val="000000"/>
                </a:solidFill>
                <a:latin typeface="Times New Roman" pitchFamily="18" charset="0"/>
              </a:rPr>
              <a:t>: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</a:rPr>
              <a:t>VY_32_INOVACE_33_M9_</a:t>
            </a:r>
            <a:r>
              <a:rPr lang="cs-CZ" sz="2400" dirty="0" err="1" smtClean="0">
                <a:solidFill>
                  <a:srgbClr val="000000"/>
                </a:solidFill>
                <a:latin typeface="Times New Roman" pitchFamily="18" charset="0"/>
              </a:rPr>
              <a:t>kuzel</a:t>
            </a:r>
            <a:endParaRPr lang="cs-CZ" sz="2400" dirty="0">
              <a:solidFill>
                <a:srgbClr val="000000"/>
              </a:solidFill>
              <a:latin typeface="Times New Roman" pitchFamily="18" charset="0"/>
            </a:endParaRPr>
          </a:p>
          <a:p>
            <a:pPr algn="ctr">
              <a:lnSpc>
                <a:spcPct val="12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err="1">
                <a:solidFill>
                  <a:srgbClr val="000000"/>
                </a:solidFill>
                <a:latin typeface="Times New Roman" pitchFamily="18" charset="0"/>
              </a:rPr>
              <a:t>Tématický</a:t>
            </a:r>
            <a:r>
              <a:rPr lang="cs-CZ" sz="2400" dirty="0">
                <a:solidFill>
                  <a:srgbClr val="000000"/>
                </a:solidFill>
                <a:latin typeface="Times New Roman" pitchFamily="18" charset="0"/>
              </a:rPr>
              <a:t> celek: Matematika a její aplikace</a:t>
            </a:r>
          </a:p>
          <a:p>
            <a:pPr algn="ctr">
              <a:lnSpc>
                <a:spcPct val="12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8" charset="0"/>
              </a:rPr>
              <a:t>Autor: Mgr. Lubomír </a:t>
            </a:r>
            <a:r>
              <a:rPr lang="cs-CZ" sz="2400" dirty="0" err="1">
                <a:solidFill>
                  <a:srgbClr val="000000"/>
                </a:solidFill>
                <a:latin typeface="Times New Roman" pitchFamily="18" charset="0"/>
              </a:rPr>
              <a:t>Šín</a:t>
            </a:r>
            <a:endParaRPr lang="cs-CZ" sz="2400" dirty="0">
              <a:solidFill>
                <a:srgbClr val="000000"/>
              </a:solidFill>
              <a:latin typeface="Times New Roman" pitchFamily="18" charset="0"/>
            </a:endParaRPr>
          </a:p>
          <a:p>
            <a:pPr algn="ctr">
              <a:lnSpc>
                <a:spcPct val="150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Times New Roman" pitchFamily="18" charset="0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8013" cy="50292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Materiál je určen k výuce matematiky v  9. ročníku základní školy, kapitole jehlan, kužel, koule.</a:t>
            </a:r>
          </a:p>
          <a:p>
            <a:pPr eaLnBrk="1" hangingPunct="1">
              <a:buFont typeface="Times New Roman" pitchFamily="18" charset="0"/>
              <a:buNone/>
            </a:pPr>
            <a:endParaRPr lang="cs-CZ" sz="20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Times New Roman" pitchFamily="18" charset="0"/>
              <a:buNone/>
            </a:pPr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Využití:</a:t>
            </a:r>
          </a:p>
          <a:p>
            <a:pPr eaLnBrk="1" hangingPunct="1"/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Materiál lze využít k seznámení žáků s dalším </a:t>
            </a:r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tělesem, </a:t>
            </a:r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a to rotačním kuželem. Prezentace popisuje vznik tohoto tělesa </a:t>
            </a:r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                      a </a:t>
            </a:r>
            <a:r>
              <a:rPr lang="cs-CZ" sz="2000" dirty="0" smtClean="0">
                <a:latin typeface="Comic Sans MS" pitchFamily="66" charset="0"/>
                <a:cs typeface="Times New Roman" pitchFamily="18" charset="0"/>
              </a:rPr>
              <a:t>názorně seznamuje žáky s postupem výpočtu povrchu a objemu kužele.  V závěru jsou uvedeny příklady na procvičení.</a:t>
            </a:r>
          </a:p>
        </p:txBody>
      </p:sp>
      <p:sp>
        <p:nvSpPr>
          <p:cNvPr id="7171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153400" cy="609600"/>
          </a:xfrm>
        </p:spPr>
        <p:txBody>
          <a:bodyPr/>
          <a:lstStyle/>
          <a:p>
            <a:pPr eaLnBrk="1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2400" b="1" smtClean="0">
                <a:latin typeface="Comic Sans MS" pitchFamily="66" charset="0"/>
              </a:rPr>
              <a:t>Anotace: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7.2.2012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Jak vypadá kužel?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7170" name="Picture 2" descr="dopravní kužely,fotografie,kužele,přeprava,průmysl,řízení dopravy,stavba,stavby silnic"/>
          <p:cNvPicPr>
            <a:picLocks noChangeAspect="1" noChangeArrowheads="1"/>
          </p:cNvPicPr>
          <p:nvPr/>
        </p:nvPicPr>
        <p:blipFill>
          <a:blip r:embed="rId2" cstate="print"/>
          <a:srcRect l="34616" t="13846" b="15204"/>
          <a:stretch>
            <a:fillRect/>
          </a:stretch>
        </p:blipFill>
        <p:spPr bwMode="auto">
          <a:xfrm>
            <a:off x="6858016" y="1214422"/>
            <a:ext cx="2024055" cy="2000263"/>
          </a:xfrm>
          <a:prstGeom prst="rect">
            <a:avLst/>
          </a:prstGeom>
          <a:noFill/>
        </p:spPr>
      </p:pic>
      <p:pic>
        <p:nvPicPr>
          <p:cNvPr id="7172" name="Picture 4" descr="architektonický,architektura,budovy,fotografie,věže"/>
          <p:cNvPicPr>
            <a:picLocks noChangeAspect="1" noChangeArrowheads="1"/>
          </p:cNvPicPr>
          <p:nvPr/>
        </p:nvPicPr>
        <p:blipFill>
          <a:blip r:embed="rId3" cstate="print"/>
          <a:srcRect l="16924" r="18461" b="769"/>
          <a:stretch>
            <a:fillRect/>
          </a:stretch>
        </p:blipFill>
        <p:spPr bwMode="auto">
          <a:xfrm>
            <a:off x="6500826" y="3500438"/>
            <a:ext cx="2000264" cy="3071834"/>
          </a:xfrm>
          <a:prstGeom prst="rect">
            <a:avLst/>
          </a:prstGeom>
          <a:noFill/>
        </p:spPr>
      </p:pic>
      <p:pic>
        <p:nvPicPr>
          <p:cNvPr id="7174" name="Picture 6" descr="architektura,Evropa,fotografie,Francie,hrady,stavby,věže"/>
          <p:cNvPicPr>
            <a:picLocks noChangeAspect="1" noChangeArrowheads="1"/>
          </p:cNvPicPr>
          <p:nvPr/>
        </p:nvPicPr>
        <p:blipFill>
          <a:blip r:embed="rId4" cstate="print"/>
          <a:srcRect l="18462" r="16922" b="769"/>
          <a:stretch>
            <a:fillRect/>
          </a:stretch>
        </p:blipFill>
        <p:spPr bwMode="auto">
          <a:xfrm>
            <a:off x="3214678" y="1857364"/>
            <a:ext cx="2837584" cy="4357718"/>
          </a:xfrm>
          <a:prstGeom prst="rect">
            <a:avLst/>
          </a:prstGeom>
          <a:noFill/>
        </p:spPr>
      </p:pic>
      <p:pic>
        <p:nvPicPr>
          <p:cNvPr id="7178" name="Picture 10" descr="alkoholické nápoje,fotografie,koktejlové sklenice,koktejly,Martini,nápoje,potraviny"/>
          <p:cNvPicPr>
            <a:picLocks noChangeAspect="1" noChangeArrowheads="1"/>
          </p:cNvPicPr>
          <p:nvPr/>
        </p:nvPicPr>
        <p:blipFill>
          <a:blip r:embed="rId5" cstate="print"/>
          <a:srcRect l="13846" r="14615"/>
          <a:stretch>
            <a:fillRect/>
          </a:stretch>
        </p:blipFill>
        <p:spPr bwMode="auto">
          <a:xfrm>
            <a:off x="571472" y="1785926"/>
            <a:ext cx="2214578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Jak vznikne kužel?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401080" cy="1614485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sz="2800" b="1" dirty="0" smtClean="0">
                <a:latin typeface="Comic Sans MS" pitchFamily="66" charset="0"/>
              </a:rPr>
              <a:t>Rotační kužel</a:t>
            </a:r>
            <a:r>
              <a:rPr lang="cs-CZ" sz="2800" dirty="0" smtClean="0">
                <a:latin typeface="Comic Sans MS" pitchFamily="66" charset="0"/>
              </a:rPr>
              <a:t> je těleso, které vnikne otáčením </a:t>
            </a:r>
            <a:r>
              <a:rPr lang="cs-CZ" sz="2800" u="sng" dirty="0" smtClean="0">
                <a:latin typeface="Comic Sans MS" pitchFamily="66" charset="0"/>
              </a:rPr>
              <a:t>pravoúhlého </a:t>
            </a:r>
            <a:r>
              <a:rPr lang="cs-CZ" sz="2800" dirty="0" smtClean="0">
                <a:latin typeface="Comic Sans MS" pitchFamily="66" charset="0"/>
              </a:rPr>
              <a:t>trojúhelníku ASV (pravý úhel </a:t>
            </a:r>
            <a:r>
              <a:rPr lang="cs-CZ" sz="2800" dirty="0" smtClean="0">
                <a:latin typeface="Comic Sans MS" pitchFamily="66" charset="0"/>
              </a:rPr>
              <a:t>                  při </a:t>
            </a:r>
            <a:r>
              <a:rPr lang="cs-CZ" sz="2800" dirty="0" smtClean="0">
                <a:latin typeface="Comic Sans MS" pitchFamily="66" charset="0"/>
              </a:rPr>
              <a:t>vrcholu S) kolem odvěsny VS.</a:t>
            </a:r>
            <a:endParaRPr lang="cs-CZ" sz="2800" dirty="0">
              <a:latin typeface="Comic Sans MS" pitchFamily="66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2214546" y="3000372"/>
            <a:ext cx="4143404" cy="3643314"/>
            <a:chOff x="1000100" y="3071810"/>
            <a:chExt cx="4143404" cy="3643314"/>
          </a:xfrm>
        </p:grpSpPr>
        <p:sp>
          <p:nvSpPr>
            <p:cNvPr id="4" name="Pravoúhlý trojúhelník 3"/>
            <p:cNvSpPr/>
            <p:nvPr/>
          </p:nvSpPr>
          <p:spPr>
            <a:xfrm>
              <a:off x="3000364" y="3429000"/>
              <a:ext cx="1571636" cy="271464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Pravoúhlý trojúhelník 4"/>
            <p:cNvSpPr/>
            <p:nvPr/>
          </p:nvSpPr>
          <p:spPr>
            <a:xfrm flipH="1">
              <a:off x="1428728" y="3429000"/>
              <a:ext cx="1571636" cy="2714644"/>
            </a:xfrm>
            <a:prstGeom prst="rtTriangl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000100" y="6000768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A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57488" y="6143644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S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071802" y="4643446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v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857356" y="4214818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s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572000" y="6000768"/>
              <a:ext cx="57150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A´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000232" y="6143644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r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857488" y="3071810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V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5" name="Oblouk 14"/>
            <p:cNvSpPr/>
            <p:nvPr/>
          </p:nvSpPr>
          <p:spPr>
            <a:xfrm>
              <a:off x="2643174" y="5786454"/>
              <a:ext cx="642942" cy="928670"/>
            </a:xfrm>
            <a:prstGeom prst="arc">
              <a:avLst>
                <a:gd name="adj1" fmla="val 12209326"/>
                <a:gd name="adj2" fmla="val 16461267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714612" y="5786454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ym typeface="Symbol"/>
                </a:rPr>
                <a:t>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571472" y="428604"/>
            <a:ext cx="8401080" cy="1000132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sz="2800" b="1" dirty="0" smtClean="0">
                <a:latin typeface="Comic Sans MS" pitchFamily="66" charset="0"/>
              </a:rPr>
              <a:t>Kruh</a:t>
            </a:r>
            <a:r>
              <a:rPr lang="cs-CZ" sz="2800" dirty="0" smtClean="0">
                <a:latin typeface="Comic Sans MS" pitchFamily="66" charset="0"/>
              </a:rPr>
              <a:t>, který vznikne otáčením odvěsny </a:t>
            </a:r>
            <a:r>
              <a:rPr lang="cs-CZ" sz="2800" dirty="0" smtClean="0">
                <a:latin typeface="Comic Sans MS" pitchFamily="66" charset="0"/>
              </a:rPr>
              <a:t>AS, </a:t>
            </a:r>
            <a:r>
              <a:rPr lang="cs-CZ" sz="2800" dirty="0" smtClean="0">
                <a:latin typeface="Comic Sans MS" pitchFamily="66" charset="0"/>
              </a:rPr>
              <a:t>je </a:t>
            </a:r>
            <a:r>
              <a:rPr lang="cs-CZ" sz="2800" b="1" dirty="0" smtClean="0">
                <a:latin typeface="Comic Sans MS" pitchFamily="66" charset="0"/>
              </a:rPr>
              <a:t>podstava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latin typeface="Comic Sans MS" pitchFamily="66" charset="0"/>
              </a:rPr>
              <a:t>kužele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2910" y="1571612"/>
            <a:ext cx="3500462" cy="3214710"/>
            <a:chOff x="1000100" y="3071810"/>
            <a:chExt cx="4319719" cy="3643314"/>
          </a:xfrm>
        </p:grpSpPr>
        <p:sp>
          <p:nvSpPr>
            <p:cNvPr id="6" name="Pravoúhlý trojúhelník 5"/>
            <p:cNvSpPr/>
            <p:nvPr/>
          </p:nvSpPr>
          <p:spPr>
            <a:xfrm>
              <a:off x="3000364" y="3429000"/>
              <a:ext cx="1571636" cy="271464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ravoúhlý trojúhelník 6"/>
            <p:cNvSpPr/>
            <p:nvPr/>
          </p:nvSpPr>
          <p:spPr>
            <a:xfrm flipH="1">
              <a:off x="1428728" y="3429000"/>
              <a:ext cx="1571636" cy="2714644"/>
            </a:xfrm>
            <a:prstGeom prst="rtTriangl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000100" y="6000768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A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57488" y="6143644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S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071802" y="4643446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v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857356" y="4214818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s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572000" y="6000768"/>
              <a:ext cx="747819" cy="453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A´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000232" y="6143644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r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857488" y="3071810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V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5" name="Oblouk 14"/>
            <p:cNvSpPr/>
            <p:nvPr/>
          </p:nvSpPr>
          <p:spPr>
            <a:xfrm>
              <a:off x="2643174" y="5786454"/>
              <a:ext cx="642942" cy="928670"/>
            </a:xfrm>
            <a:prstGeom prst="arc">
              <a:avLst>
                <a:gd name="adj1" fmla="val 12209326"/>
                <a:gd name="adj2" fmla="val 16461267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714612" y="5786454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ym typeface="Symbol"/>
                </a:rPr>
                <a:t></a:t>
              </a:r>
              <a:endParaRPr lang="cs-CZ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3857620" y="1071546"/>
            <a:ext cx="5072066" cy="5482090"/>
            <a:chOff x="3857620" y="1071546"/>
            <a:chExt cx="5072066" cy="5482090"/>
          </a:xfrm>
        </p:grpSpPr>
        <p:grpSp>
          <p:nvGrpSpPr>
            <p:cNvPr id="30" name="Skupina 29"/>
            <p:cNvGrpSpPr/>
            <p:nvPr/>
          </p:nvGrpSpPr>
          <p:grpSpPr>
            <a:xfrm>
              <a:off x="4286248" y="1071546"/>
              <a:ext cx="3643338" cy="5143536"/>
              <a:chOff x="2571736" y="1357298"/>
              <a:chExt cx="3152889" cy="4425007"/>
            </a:xfrm>
          </p:grpSpPr>
          <p:sp>
            <p:nvSpPr>
              <p:cNvPr id="31" name="Elipsa 30"/>
              <p:cNvSpPr/>
              <p:nvPr/>
            </p:nvSpPr>
            <p:spPr>
              <a:xfrm>
                <a:off x="2571736" y="4368761"/>
                <a:ext cx="3152889" cy="127481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2" name="Přímá spojovací čára 31"/>
              <p:cNvCxnSpPr/>
              <p:nvPr/>
            </p:nvCxnSpPr>
            <p:spPr>
              <a:xfrm rot="16200000" flipH="1">
                <a:off x="2679687" y="3392487"/>
                <a:ext cx="3071834" cy="1588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 rot="5400000" flipH="1" flipV="1">
                <a:off x="1822611" y="2536526"/>
                <a:ext cx="3142800" cy="164160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>
                <a:endCxn id="31" idx="6"/>
              </p:cNvCxnSpPr>
              <p:nvPr/>
            </p:nvCxnSpPr>
            <p:spPr>
              <a:xfrm rot="16200000" flipH="1">
                <a:off x="3359594" y="2641140"/>
                <a:ext cx="3220245" cy="150981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>
                <a:stCxn id="31" idx="3"/>
              </p:cNvCxnSpPr>
              <p:nvPr/>
            </p:nvCxnSpPr>
            <p:spPr>
              <a:xfrm rot="5400000" flipH="1" flipV="1">
                <a:off x="1788660" y="3030734"/>
                <a:ext cx="3670957" cy="118134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>
                <a:stCxn id="31" idx="3"/>
              </p:cNvCxnSpPr>
              <p:nvPr/>
            </p:nvCxnSpPr>
            <p:spPr>
              <a:xfrm rot="5400000" flipH="1" flipV="1">
                <a:off x="3360297" y="4602370"/>
                <a:ext cx="527685" cy="1181345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Oblouk 36"/>
              <p:cNvSpPr/>
              <p:nvPr/>
            </p:nvSpPr>
            <p:spPr>
              <a:xfrm>
                <a:off x="3929058" y="4572008"/>
                <a:ext cx="571504" cy="714380"/>
              </a:xfrm>
              <a:prstGeom prst="arc">
                <a:avLst>
                  <a:gd name="adj1" fmla="val 9817617"/>
                  <a:gd name="adj2" fmla="val 15938156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3929058" y="4643446"/>
                <a:ext cx="289447" cy="3258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</a:t>
                </a:r>
                <a:endParaRPr lang="cs-CZ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4214810" y="3143248"/>
                <a:ext cx="3473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v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4214810" y="4786322"/>
                <a:ext cx="3473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S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2714612" y="5429264"/>
                <a:ext cx="347336" cy="3530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A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4071934" y="1357298"/>
                <a:ext cx="4286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V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</p:grpSp>
        <p:sp>
          <p:nvSpPr>
            <p:cNvPr id="52" name="TextovéPole 51"/>
            <p:cNvSpPr txBox="1"/>
            <p:nvPr/>
          </p:nvSpPr>
          <p:spPr>
            <a:xfrm>
              <a:off x="7500958" y="3857628"/>
              <a:ext cx="142872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>
                  <a:latin typeface="Comic Sans MS" pitchFamily="66" charset="0"/>
                </a:rPr>
                <a:t>výška kužele</a:t>
              </a:r>
              <a:endParaRPr lang="cs-CZ" sz="1600" dirty="0">
                <a:latin typeface="Comic Sans MS" pitchFamily="66" charset="0"/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643702" y="6215082"/>
              <a:ext cx="221457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>
                  <a:latin typeface="Comic Sans MS" pitchFamily="66" charset="0"/>
                </a:rPr>
                <a:t>poloměr podstavy </a:t>
              </a:r>
              <a:endParaRPr lang="cs-CZ" sz="1600" dirty="0">
                <a:latin typeface="Comic Sans MS" pitchFamily="66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857620" y="2857496"/>
              <a:ext cx="1357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>
                  <a:latin typeface="Comic Sans MS" pitchFamily="66" charset="0"/>
                </a:rPr>
                <a:t>boční hrana</a:t>
              </a:r>
              <a:endParaRPr lang="cs-CZ" sz="1600" dirty="0">
                <a:latin typeface="Comic Sans MS" pitchFamily="66" charset="0"/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5643570" y="5429264"/>
              <a:ext cx="40136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r</a:t>
              </a:r>
              <a:endParaRPr lang="cs-CZ" sz="2000" dirty="0">
                <a:latin typeface="Comic Sans MS" pitchFamily="66" charset="0"/>
              </a:endParaRPr>
            </a:p>
          </p:txBody>
        </p:sp>
        <p:cxnSp>
          <p:nvCxnSpPr>
            <p:cNvPr id="71" name="Přímá spojovací šipka 70"/>
            <p:cNvCxnSpPr>
              <a:stCxn id="53" idx="1"/>
            </p:cNvCxnSpPr>
            <p:nvPr/>
          </p:nvCxnSpPr>
          <p:spPr>
            <a:xfrm rot="10800000">
              <a:off x="5929322" y="5572141"/>
              <a:ext cx="714380" cy="81221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šipka 73"/>
            <p:cNvCxnSpPr/>
            <p:nvPr/>
          </p:nvCxnSpPr>
          <p:spPr>
            <a:xfrm rot="10800000">
              <a:off x="6286512" y="3500438"/>
              <a:ext cx="1285884" cy="42862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ovací šipka 75"/>
            <p:cNvCxnSpPr/>
            <p:nvPr/>
          </p:nvCxnSpPr>
          <p:spPr>
            <a:xfrm rot="16200000" flipH="1">
              <a:off x="4500562" y="3429000"/>
              <a:ext cx="714380" cy="14287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šipka 77"/>
            <p:cNvCxnSpPr/>
            <p:nvPr/>
          </p:nvCxnSpPr>
          <p:spPr>
            <a:xfrm rot="16200000" flipH="1">
              <a:off x="4679157" y="3250405"/>
              <a:ext cx="785818" cy="57150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Objem rotačního kužele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9" name="Zástupný symbol pro obsah 2"/>
          <p:cNvSpPr txBox="1">
            <a:spLocks/>
          </p:cNvSpPr>
          <p:nvPr/>
        </p:nvSpPr>
        <p:spPr>
          <a:xfrm>
            <a:off x="357158" y="1500174"/>
            <a:ext cx="8401080" cy="161448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Objem rotačního kužele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vypočítáme,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když </a:t>
            </a:r>
            <a:r>
              <a:rPr lang="cs-CZ" sz="2800" dirty="0" smtClean="0">
                <a:latin typeface="Comic Sans MS" pitchFamily="66" charset="0"/>
              </a:rPr>
              <a:t>obsah jeho podstavy násobíme výškou a výsledek dělíme třemi.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graphicFrame>
        <p:nvGraphicFramePr>
          <p:cNvPr id="60" name="Objekt 59"/>
          <p:cNvGraphicFramePr>
            <a:graphicFrameLocks noChangeAspect="1"/>
          </p:cNvGraphicFramePr>
          <p:nvPr/>
        </p:nvGraphicFramePr>
        <p:xfrm>
          <a:off x="3071802" y="2714620"/>
          <a:ext cx="2420389" cy="1339858"/>
        </p:xfrm>
        <a:graphic>
          <a:graphicData uri="http://schemas.openxmlformats.org/presentationml/2006/ole">
            <p:oleObj spid="_x0000_s4097" name="Rovnice" r:id="rId3" imgW="711000" imgH="393480" progId="Equation.3">
              <p:embed/>
            </p:oleObj>
          </a:graphicData>
        </a:graphic>
      </p:graphicFrame>
      <p:graphicFrame>
        <p:nvGraphicFramePr>
          <p:cNvPr id="61" name="Objekt 60"/>
          <p:cNvGraphicFramePr>
            <a:graphicFrameLocks noChangeAspect="1"/>
          </p:cNvGraphicFramePr>
          <p:nvPr/>
        </p:nvGraphicFramePr>
        <p:xfrm>
          <a:off x="2427288" y="4357688"/>
          <a:ext cx="4003675" cy="1798637"/>
        </p:xfrm>
        <a:graphic>
          <a:graphicData uri="http://schemas.openxmlformats.org/presentationml/2006/ole">
            <p:oleObj spid="_x0000_s4098" name="Rovnice" r:id="rId4" imgW="876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omic Sans MS" pitchFamily="66" charset="0"/>
              </a:rPr>
              <a:t>Rotační kužel má </a:t>
            </a:r>
            <a:r>
              <a:rPr lang="cs-CZ" sz="2400" b="1" dirty="0" smtClean="0">
                <a:latin typeface="Comic Sans MS" pitchFamily="66" charset="0"/>
              </a:rPr>
              <a:t>průměr</a:t>
            </a:r>
            <a:r>
              <a:rPr lang="cs-CZ" sz="2400" dirty="0" smtClean="0">
                <a:latin typeface="Comic Sans MS" pitchFamily="66" charset="0"/>
              </a:rPr>
              <a:t> podstavy </a:t>
            </a:r>
            <a:r>
              <a:rPr lang="cs-CZ" sz="2400" b="1" dirty="0" smtClean="0">
                <a:latin typeface="Comic Sans MS" pitchFamily="66" charset="0"/>
              </a:rPr>
              <a:t>12 cm </a:t>
            </a:r>
            <a:r>
              <a:rPr lang="cs-CZ" sz="2400" dirty="0" smtClean="0">
                <a:latin typeface="Comic Sans MS" pitchFamily="66" charset="0"/>
              </a:rPr>
              <a:t>a </a:t>
            </a:r>
            <a:r>
              <a:rPr lang="cs-CZ" sz="2400" b="1" dirty="0" smtClean="0">
                <a:latin typeface="Comic Sans MS" pitchFamily="66" charset="0"/>
              </a:rPr>
              <a:t>výšku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8 cm</a:t>
            </a:r>
            <a:r>
              <a:rPr lang="cs-CZ" sz="2400" dirty="0" smtClean="0">
                <a:latin typeface="Comic Sans MS" pitchFamily="66" charset="0"/>
              </a:rPr>
              <a:t>. Vypočítejte jeho objem.</a:t>
            </a:r>
            <a:endParaRPr lang="cs-CZ" sz="2400" dirty="0">
              <a:latin typeface="Comic Sans MS" pitchFamily="66" charset="0"/>
            </a:endParaRPr>
          </a:p>
        </p:txBody>
      </p:sp>
      <p:grpSp>
        <p:nvGrpSpPr>
          <p:cNvPr id="33" name="Skupina 32"/>
          <p:cNvGrpSpPr/>
          <p:nvPr/>
        </p:nvGrpSpPr>
        <p:grpSpPr>
          <a:xfrm>
            <a:off x="571472" y="1357298"/>
            <a:ext cx="2000264" cy="2143140"/>
            <a:chOff x="1608646" y="1928802"/>
            <a:chExt cx="2963354" cy="3500462"/>
          </a:xfrm>
        </p:grpSpPr>
        <p:sp>
          <p:nvSpPr>
            <p:cNvPr id="16" name="Elipsa 15"/>
            <p:cNvSpPr/>
            <p:nvPr/>
          </p:nvSpPr>
          <p:spPr>
            <a:xfrm>
              <a:off x="2071670" y="4500570"/>
              <a:ext cx="2143140" cy="9286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Rovnoramenný trojúhelník 16"/>
            <p:cNvSpPr/>
            <p:nvPr/>
          </p:nvSpPr>
          <p:spPr>
            <a:xfrm>
              <a:off x="2071670" y="2357430"/>
              <a:ext cx="2143140" cy="2571768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ovací čára 20"/>
            <p:cNvCxnSpPr>
              <a:stCxn id="17" idx="0"/>
              <a:endCxn id="17" idx="3"/>
            </p:cNvCxnSpPr>
            <p:nvPr/>
          </p:nvCxnSpPr>
          <p:spPr>
            <a:xfrm rot="16200000" flipH="1">
              <a:off x="1857356" y="3643314"/>
              <a:ext cx="2571768" cy="1588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3000364" y="1928802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V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090323" y="3795715"/>
              <a:ext cx="899590" cy="4524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latin typeface="Comic Sans MS" pitchFamily="66" charset="0"/>
                </a:rPr>
                <a:t>8 cm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608646" y="4845854"/>
              <a:ext cx="357190" cy="36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A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214810" y="4857760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B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928926" y="492919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S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090323" y="4495807"/>
              <a:ext cx="1145653" cy="427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smtClean="0">
                  <a:latin typeface="Comic Sans MS" pitchFamily="66" charset="0"/>
                </a:rPr>
                <a:t>12 cm</a:t>
              </a:r>
              <a:endParaRPr lang="cs-CZ" sz="1100" dirty="0">
                <a:latin typeface="Comic Sans MS" pitchFamily="66" charset="0"/>
              </a:endParaRPr>
            </a:p>
          </p:txBody>
        </p:sp>
        <p:cxnSp>
          <p:nvCxnSpPr>
            <p:cNvPr id="30" name="Přímá spojovací šipka 29"/>
            <p:cNvCxnSpPr>
              <a:endCxn id="17" idx="4"/>
            </p:cNvCxnSpPr>
            <p:nvPr/>
          </p:nvCxnSpPr>
          <p:spPr>
            <a:xfrm>
              <a:off x="2071670" y="4929198"/>
              <a:ext cx="2143140" cy="1588"/>
            </a:xfrm>
            <a:prstGeom prst="straightConnector1">
              <a:avLst/>
            </a:prstGeom>
            <a:ln>
              <a:solidFill>
                <a:srgbClr val="FFC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3428992" y="1428736"/>
            <a:ext cx="23574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d = 12 cm</a:t>
            </a:r>
          </a:p>
          <a:p>
            <a:r>
              <a:rPr lang="cs-CZ" sz="2400" dirty="0" smtClean="0">
                <a:latin typeface="Comic Sans MS" pitchFamily="66" charset="0"/>
              </a:rPr>
              <a:t>r = 6 cm</a:t>
            </a:r>
          </a:p>
          <a:p>
            <a:r>
              <a:rPr lang="cs-CZ" sz="2400" dirty="0" smtClean="0">
                <a:latin typeface="Comic Sans MS" pitchFamily="66" charset="0"/>
              </a:rPr>
              <a:t>v = 8 cm</a:t>
            </a:r>
          </a:p>
          <a:p>
            <a:r>
              <a:rPr lang="cs-CZ" sz="2400" dirty="0" smtClean="0">
                <a:latin typeface="Comic Sans MS" pitchFamily="66" charset="0"/>
              </a:rPr>
              <a:t>V = ? (cm</a:t>
            </a:r>
            <a:r>
              <a:rPr lang="cs-CZ" sz="2400" baseline="30000" dirty="0" smtClean="0">
                <a:latin typeface="Comic Sans MS" pitchFamily="66" charset="0"/>
              </a:rPr>
              <a:t>3</a:t>
            </a:r>
            <a:r>
              <a:rPr lang="cs-CZ" sz="2400" dirty="0" smtClean="0">
                <a:latin typeface="Comic Sans MS" pitchFamily="66" charset="0"/>
              </a:rPr>
              <a:t>)</a:t>
            </a:r>
            <a:endParaRPr lang="cs-CZ" sz="2400" dirty="0">
              <a:latin typeface="Comic Sans MS" pitchFamily="66" charset="0"/>
            </a:endParaRPr>
          </a:p>
        </p:txBody>
      </p:sp>
      <p:graphicFrame>
        <p:nvGraphicFramePr>
          <p:cNvPr id="35" name="Objekt 34"/>
          <p:cNvGraphicFramePr>
            <a:graphicFrameLocks noChangeAspect="1"/>
          </p:cNvGraphicFramePr>
          <p:nvPr/>
        </p:nvGraphicFramePr>
        <p:xfrm>
          <a:off x="4143372" y="3214686"/>
          <a:ext cx="2187229" cy="982668"/>
        </p:xfrm>
        <a:graphic>
          <a:graphicData uri="http://schemas.openxmlformats.org/presentationml/2006/ole">
            <p:oleObj spid="_x0000_s3073" name="Rovnice" r:id="rId3" imgW="876240" imgH="393480" progId="Equation.3">
              <p:embed/>
            </p:oleObj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/>
        </p:nvGraphicFramePr>
        <p:xfrm>
          <a:off x="4143372" y="4143380"/>
          <a:ext cx="2662713" cy="982668"/>
        </p:xfrm>
        <a:graphic>
          <a:graphicData uri="http://schemas.openxmlformats.org/presentationml/2006/ole">
            <p:oleObj spid="_x0000_s3074" name="Rovnice" r:id="rId4" imgW="1066680" imgH="393480" progId="Equation.3">
              <p:embed/>
            </p:oleObj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/>
        </p:nvGraphicFramePr>
        <p:xfrm>
          <a:off x="4143372" y="5214950"/>
          <a:ext cx="4572032" cy="957655"/>
        </p:xfrm>
        <a:graphic>
          <a:graphicData uri="http://schemas.openxmlformats.org/presentationml/2006/ole">
            <p:oleObj spid="_x0000_s3075" name="Rovnice" r:id="rId5" imgW="1879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714348" y="1428736"/>
            <a:ext cx="2714644" cy="2357454"/>
            <a:chOff x="1608646" y="1928802"/>
            <a:chExt cx="2963354" cy="3570564"/>
          </a:xfrm>
        </p:grpSpPr>
        <p:sp>
          <p:nvSpPr>
            <p:cNvPr id="5" name="Elipsa 4"/>
            <p:cNvSpPr/>
            <p:nvPr/>
          </p:nvSpPr>
          <p:spPr>
            <a:xfrm>
              <a:off x="2071670" y="4500570"/>
              <a:ext cx="2143140" cy="9286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2071670" y="2357429"/>
              <a:ext cx="2143140" cy="2571768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ovací čára 6"/>
            <p:cNvCxnSpPr>
              <a:stCxn id="6" idx="0"/>
              <a:endCxn id="6" idx="3"/>
            </p:cNvCxnSpPr>
            <p:nvPr/>
          </p:nvCxnSpPr>
          <p:spPr>
            <a:xfrm rot="16200000" flipH="1">
              <a:off x="1857356" y="3643314"/>
              <a:ext cx="2571768" cy="1588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000364" y="1928802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V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090323" y="3795715"/>
              <a:ext cx="899590" cy="6535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v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608646" y="4845854"/>
              <a:ext cx="357190" cy="36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A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214810" y="4857760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B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28926" y="492919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S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561153" y="4845853"/>
              <a:ext cx="635004" cy="6535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r</a:t>
              </a:r>
              <a:endParaRPr lang="cs-CZ" sz="2000" dirty="0">
                <a:latin typeface="Comic Sans MS" pitchFamily="66" charset="0"/>
              </a:endParaRPr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3286116" y="3857628"/>
            <a:ext cx="3857652" cy="3000372"/>
            <a:chOff x="2214546" y="3071810"/>
            <a:chExt cx="4429156" cy="3614820"/>
          </a:xfrm>
        </p:grpSpPr>
        <p:grpSp>
          <p:nvGrpSpPr>
            <p:cNvPr id="105" name="Skupina 104"/>
            <p:cNvGrpSpPr/>
            <p:nvPr/>
          </p:nvGrpSpPr>
          <p:grpSpPr>
            <a:xfrm>
              <a:off x="2214546" y="3071810"/>
              <a:ext cx="4429156" cy="3500462"/>
              <a:chOff x="2357422" y="3500438"/>
              <a:chExt cx="3857652" cy="3071834"/>
            </a:xfrm>
          </p:grpSpPr>
          <p:grpSp>
            <p:nvGrpSpPr>
              <p:cNvPr id="95" name="Skupina 94"/>
              <p:cNvGrpSpPr/>
              <p:nvPr/>
            </p:nvGrpSpPr>
            <p:grpSpPr>
              <a:xfrm>
                <a:off x="2357422" y="3786190"/>
                <a:ext cx="3570883" cy="2675563"/>
                <a:chOff x="1144220" y="3984195"/>
                <a:chExt cx="3570883" cy="2675563"/>
              </a:xfrm>
            </p:grpSpPr>
            <p:grpSp>
              <p:nvGrpSpPr>
                <p:cNvPr id="76" name="Skupina 75"/>
                <p:cNvGrpSpPr/>
                <p:nvPr/>
              </p:nvGrpSpPr>
              <p:grpSpPr>
                <a:xfrm rot="7260042">
                  <a:off x="1527808" y="4758347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67" name="Rovnoramenný trojúhelník 66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70C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5" name="Oblouk 74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70C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77" name="Skupina 76"/>
                <p:cNvGrpSpPr/>
                <p:nvPr/>
              </p:nvGrpSpPr>
              <p:grpSpPr>
                <a:xfrm rot="18047836">
                  <a:off x="1320224" y="4457215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78" name="Rovnoramenný trojúhelník 77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9" name="Oblouk 78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80" name="Skupina 79"/>
                <p:cNvGrpSpPr/>
                <p:nvPr/>
              </p:nvGrpSpPr>
              <p:grpSpPr>
                <a:xfrm rot="18018035">
                  <a:off x="671568" y="4457113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81" name="Rovnoramenný trojúhelník 80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2" name="Oblouk 81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83" name="Skupina 82"/>
                <p:cNvGrpSpPr/>
                <p:nvPr/>
              </p:nvGrpSpPr>
              <p:grpSpPr>
                <a:xfrm rot="17981853">
                  <a:off x="1950391" y="4456847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84" name="Rovnoramenný trojúhelník 83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5" name="Oblouk 84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86" name="Skupina 85"/>
                <p:cNvGrpSpPr/>
                <p:nvPr/>
              </p:nvGrpSpPr>
              <p:grpSpPr>
                <a:xfrm rot="7212787">
                  <a:off x="2813691" y="4758346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87" name="Rovnoramenný trojúhelník 86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70C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8" name="Oblouk 87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70C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89" name="Skupina 88"/>
                <p:cNvGrpSpPr/>
                <p:nvPr/>
              </p:nvGrpSpPr>
              <p:grpSpPr>
                <a:xfrm rot="7212787">
                  <a:off x="2170750" y="4758347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90" name="Rovnoramenný trojúhelník 89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70C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1" name="Oblouk 90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70C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92" name="Skupina 91"/>
                <p:cNvGrpSpPr/>
                <p:nvPr/>
              </p:nvGrpSpPr>
              <p:grpSpPr>
                <a:xfrm rot="18018035">
                  <a:off x="2600394" y="4457112"/>
                  <a:ext cx="2374063" cy="1428760"/>
                  <a:chOff x="2994213" y="5214950"/>
                  <a:chExt cx="2374063" cy="1428760"/>
                </a:xfrm>
              </p:grpSpPr>
              <p:sp>
                <p:nvSpPr>
                  <p:cNvPr id="93" name="Rovnoramenný trojúhelník 92"/>
                  <p:cNvSpPr/>
                  <p:nvPr/>
                </p:nvSpPr>
                <p:spPr>
                  <a:xfrm rot="14318007">
                    <a:off x="3859774" y="5063148"/>
                    <a:ext cx="642942" cy="2374063"/>
                  </a:xfrm>
                  <a:prstGeom prst="triangle">
                    <a:avLst>
                      <a:gd name="adj" fmla="val 49493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4" name="Oblouk 93"/>
                  <p:cNvSpPr/>
                  <p:nvPr/>
                </p:nvSpPr>
                <p:spPr>
                  <a:xfrm>
                    <a:off x="3929058" y="5214950"/>
                    <a:ext cx="1428760" cy="1428760"/>
                  </a:xfrm>
                  <a:prstGeom prst="arc">
                    <a:avLst>
                      <a:gd name="adj1" fmla="val 18046198"/>
                      <a:gd name="adj2" fmla="val 21380295"/>
                    </a:avLst>
                  </a:prstGeom>
                  <a:solidFill>
                    <a:srgbClr val="00B0F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cxnSp>
            <p:nvCxnSpPr>
              <p:cNvPr id="99" name="Přímá spojovací čára 98"/>
              <p:cNvCxnSpPr>
                <a:stCxn id="75" idx="2"/>
              </p:cNvCxnSpPr>
              <p:nvPr/>
            </p:nvCxnSpPr>
            <p:spPr>
              <a:xfrm rot="10800000">
                <a:off x="3357555" y="3857628"/>
                <a:ext cx="4353" cy="244785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0" name="Obdélník 99"/>
              <p:cNvSpPr/>
              <p:nvPr/>
            </p:nvSpPr>
            <p:spPr>
              <a:xfrm>
                <a:off x="2643174" y="3500438"/>
                <a:ext cx="714380" cy="285752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bdélník 103"/>
              <p:cNvSpPr/>
              <p:nvPr/>
            </p:nvSpPr>
            <p:spPr>
              <a:xfrm>
                <a:off x="5357818" y="3714752"/>
                <a:ext cx="857256" cy="285752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0" name="TextovéPole 109"/>
            <p:cNvSpPr txBox="1"/>
            <p:nvPr/>
          </p:nvSpPr>
          <p:spPr>
            <a:xfrm>
              <a:off x="5715008" y="4500570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s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2928926" y="4500570"/>
              <a:ext cx="4286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</a:rPr>
                <a:t>s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4214810" y="3071810"/>
              <a:ext cx="78581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  <a:sym typeface="Symbol"/>
                </a:rPr>
                <a:t>r</a:t>
              </a:r>
              <a:endParaRPr lang="cs-CZ" sz="2000" dirty="0">
                <a:latin typeface="Comic Sans MS" pitchFamily="66" charset="0"/>
              </a:endParaRPr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4214810" y="6286520"/>
              <a:ext cx="78581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Comic Sans MS" pitchFamily="66" charset="0"/>
                  <a:sym typeface="Symbol"/>
                </a:rPr>
                <a:t>r</a:t>
              </a:r>
              <a:endParaRPr lang="cs-CZ" sz="2000" dirty="0">
                <a:latin typeface="Comic Sans MS" pitchFamily="66" charset="0"/>
              </a:endParaRPr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5143504" y="214291"/>
            <a:ext cx="4643470" cy="4071966"/>
            <a:chOff x="5286380" y="-214338"/>
            <a:chExt cx="5107396" cy="4220967"/>
          </a:xfrm>
        </p:grpSpPr>
        <p:grpSp>
          <p:nvGrpSpPr>
            <p:cNvPr id="96" name="Skupina 95"/>
            <p:cNvGrpSpPr/>
            <p:nvPr/>
          </p:nvGrpSpPr>
          <p:grpSpPr>
            <a:xfrm>
              <a:off x="5286380" y="-214338"/>
              <a:ext cx="5107396" cy="4220967"/>
              <a:chOff x="4214810" y="1295857"/>
              <a:chExt cx="5107396" cy="4220967"/>
            </a:xfrm>
          </p:grpSpPr>
          <p:sp>
            <p:nvSpPr>
              <p:cNvPr id="15" name="Elipsa 14"/>
              <p:cNvSpPr/>
              <p:nvPr/>
            </p:nvSpPr>
            <p:spPr>
              <a:xfrm>
                <a:off x="4214810" y="2500306"/>
                <a:ext cx="857256" cy="121444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" name="Přímá spojovací čára 16"/>
              <p:cNvCxnSpPr>
                <a:stCxn id="15" idx="4"/>
              </p:cNvCxnSpPr>
              <p:nvPr/>
            </p:nvCxnSpPr>
            <p:spPr>
              <a:xfrm rot="5400000" flipH="1" flipV="1">
                <a:off x="5500694" y="2214554"/>
                <a:ext cx="642942" cy="235745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>
                <a:endCxn id="15" idx="0"/>
              </p:cNvCxnSpPr>
              <p:nvPr/>
            </p:nvCxnSpPr>
            <p:spPr>
              <a:xfrm rot="10800000">
                <a:off x="4643438" y="2500306"/>
                <a:ext cx="2357454" cy="57150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Oblouk 21"/>
              <p:cNvSpPr/>
              <p:nvPr/>
            </p:nvSpPr>
            <p:spPr>
              <a:xfrm rot="15738511" flipH="1">
                <a:off x="4860116" y="1054735"/>
                <a:ext cx="4220967" cy="4703212"/>
              </a:xfrm>
              <a:prstGeom prst="arc">
                <a:avLst>
                  <a:gd name="adj1" fmla="val 16195678"/>
                  <a:gd name="adj2" fmla="val 211887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ovací čára 23"/>
              <p:cNvCxnSpPr/>
              <p:nvPr/>
            </p:nvCxnSpPr>
            <p:spPr>
              <a:xfrm rot="16200000" flipH="1">
                <a:off x="5965041" y="4107661"/>
                <a:ext cx="2428892" cy="35719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44"/>
              <p:cNvCxnSpPr/>
              <p:nvPr/>
            </p:nvCxnSpPr>
            <p:spPr>
              <a:xfrm rot="5400000">
                <a:off x="5250661" y="3393281"/>
                <a:ext cx="2071702" cy="142876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46"/>
              <p:cNvCxnSpPr/>
              <p:nvPr/>
            </p:nvCxnSpPr>
            <p:spPr>
              <a:xfrm rot="5400000">
                <a:off x="5715008" y="4214818"/>
                <a:ext cx="2357454" cy="21431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5400000">
                <a:off x="5393537" y="3821909"/>
                <a:ext cx="2357454" cy="85725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 rot="10800000" flipV="1">
                <a:off x="5143504" y="3071810"/>
                <a:ext cx="1857388" cy="164307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ovací čára 55"/>
              <p:cNvCxnSpPr/>
              <p:nvPr/>
            </p:nvCxnSpPr>
            <p:spPr>
              <a:xfrm rot="10800000" flipV="1">
                <a:off x="4786314" y="3071810"/>
                <a:ext cx="2214578" cy="121444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ovací čára 69"/>
              <p:cNvCxnSpPr>
                <a:stCxn id="15" idx="0"/>
              </p:cNvCxnSpPr>
              <p:nvPr/>
            </p:nvCxnSpPr>
            <p:spPr>
              <a:xfrm rot="16200000" flipH="1">
                <a:off x="4357686" y="2786058"/>
                <a:ext cx="571504" cy="158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ovací čára 71"/>
              <p:cNvCxnSpPr/>
              <p:nvPr/>
            </p:nvCxnSpPr>
            <p:spPr>
              <a:xfrm rot="10800000">
                <a:off x="4643438" y="3071810"/>
                <a:ext cx="2357454" cy="158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8" name="Skupina 117"/>
            <p:cNvGrpSpPr/>
            <p:nvPr/>
          </p:nvGrpSpPr>
          <p:grpSpPr>
            <a:xfrm>
              <a:off x="5357818" y="1000108"/>
              <a:ext cx="3429024" cy="2043184"/>
              <a:chOff x="5214942" y="214290"/>
              <a:chExt cx="3429024" cy="2043184"/>
            </a:xfrm>
          </p:grpSpPr>
          <p:sp>
            <p:nvSpPr>
              <p:cNvPr id="107" name="TextovéPole 106"/>
              <p:cNvSpPr txBox="1"/>
              <p:nvPr/>
            </p:nvSpPr>
            <p:spPr>
              <a:xfrm>
                <a:off x="6858016" y="214290"/>
                <a:ext cx="4286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s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108" name="TextovéPole 107"/>
              <p:cNvSpPr txBox="1"/>
              <p:nvPr/>
            </p:nvSpPr>
            <p:spPr>
              <a:xfrm>
                <a:off x="5572132" y="357166"/>
                <a:ext cx="34766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r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8215338" y="1857364"/>
                <a:ext cx="4286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</a:rPr>
                  <a:t>s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114" name="TextovéPole 113"/>
              <p:cNvSpPr txBox="1"/>
              <p:nvPr/>
            </p:nvSpPr>
            <p:spPr>
              <a:xfrm>
                <a:off x="5214942" y="1857364"/>
                <a:ext cx="78581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Comic Sans MS" pitchFamily="66" charset="0"/>
                    <a:sym typeface="Symbol"/>
                  </a:rPr>
                  <a:t>2r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</p:grpSp>
      </p:grpSp>
      <p:sp>
        <p:nvSpPr>
          <p:cNvPr id="115" name="TextovéPole 114"/>
          <p:cNvSpPr txBox="1"/>
          <p:nvPr/>
        </p:nvSpPr>
        <p:spPr>
          <a:xfrm>
            <a:off x="285720" y="4429132"/>
            <a:ext cx="41433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>
                <a:latin typeface="Comic Sans MS" pitchFamily="66" charset="0"/>
              </a:rPr>
              <a:t>S = </a:t>
            </a:r>
            <a:r>
              <a:rPr lang="cs-CZ" sz="3400" dirty="0" smtClean="0">
                <a:latin typeface="Comic Sans MS" pitchFamily="66" charset="0"/>
                <a:sym typeface="Symbol"/>
              </a:rPr>
              <a:t> . r</a:t>
            </a:r>
            <a:r>
              <a:rPr lang="cs-CZ" sz="3400" baseline="30000" dirty="0" smtClean="0">
                <a:latin typeface="Comic Sans MS" pitchFamily="66" charset="0"/>
                <a:sym typeface="Symbol"/>
              </a:rPr>
              <a:t>2</a:t>
            </a:r>
            <a:r>
              <a:rPr lang="cs-CZ" sz="3400" dirty="0" smtClean="0">
                <a:latin typeface="Comic Sans MS" pitchFamily="66" charset="0"/>
                <a:sym typeface="Symbol"/>
              </a:rPr>
              <a:t> +  . r. s</a:t>
            </a:r>
          </a:p>
          <a:p>
            <a:r>
              <a:rPr lang="cs-CZ" sz="3400" dirty="0" smtClean="0">
                <a:latin typeface="Comic Sans MS" pitchFamily="66" charset="0"/>
                <a:sym typeface="Symbol"/>
              </a:rPr>
              <a:t>S = r . (r + s)</a:t>
            </a:r>
            <a:r>
              <a:rPr lang="cs-CZ" sz="3400" dirty="0" smtClean="0">
                <a:latin typeface="Comic Sans MS" pitchFamily="66" charset="0"/>
              </a:rPr>
              <a:t> </a:t>
            </a:r>
            <a:endParaRPr lang="cs-CZ" sz="3400" dirty="0">
              <a:latin typeface="Comic Sans MS" pitchFamily="66" charset="0"/>
            </a:endParaRPr>
          </a:p>
        </p:txBody>
      </p:sp>
      <p:sp>
        <p:nvSpPr>
          <p:cNvPr id="117" name="Nadpis 1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Povrch rotačního kužele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Povrch rotačního kužele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85720" y="1500174"/>
            <a:ext cx="8572560" cy="192882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Povrch rotačního kužele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vypočítáme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tak, že sečteme obsah podstavy a obsah pláště</a:t>
            </a:r>
            <a:r>
              <a:rPr lang="cs-CZ" sz="2800" dirty="0" smtClean="0">
                <a:latin typeface="Comic Sans MS" pitchFamily="66" charset="0"/>
              </a:rPr>
              <a:t>.</a:t>
            </a:r>
          </a:p>
          <a:p>
            <a:pPr marL="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>
                <a:latin typeface="Comic Sans MS" pitchFamily="66" charset="0"/>
              </a:rPr>
              <a:t>Obsah podstavy: </a:t>
            </a:r>
            <a:r>
              <a:rPr lang="cs-CZ" sz="2800" dirty="0" err="1" smtClean="0">
                <a:latin typeface="Comic Sans MS" pitchFamily="66" charset="0"/>
              </a:rPr>
              <a:t>S</a:t>
            </a:r>
            <a:r>
              <a:rPr lang="cs-CZ" sz="2800" baseline="-25000" dirty="0" err="1" smtClean="0">
                <a:latin typeface="Comic Sans MS" pitchFamily="66" charset="0"/>
              </a:rPr>
              <a:t>p</a:t>
            </a:r>
            <a:r>
              <a:rPr lang="cs-CZ" sz="2800" dirty="0" smtClean="0">
                <a:latin typeface="Comic Sans MS" pitchFamily="66" charset="0"/>
              </a:rPr>
              <a:t> = </a:t>
            </a:r>
            <a:r>
              <a:rPr lang="cs-CZ" sz="2800" dirty="0" smtClean="0">
                <a:latin typeface="Comic Sans MS" pitchFamily="66" charset="0"/>
                <a:sym typeface="Symbol"/>
              </a:rPr>
              <a:t> . r</a:t>
            </a:r>
            <a:r>
              <a:rPr lang="cs-CZ" sz="2800" baseline="30000" dirty="0" smtClean="0">
                <a:latin typeface="Comic Sans MS" pitchFamily="66" charset="0"/>
                <a:sym typeface="Symbol"/>
              </a:rPr>
              <a:t>2</a:t>
            </a:r>
          </a:p>
          <a:p>
            <a:pPr lvl="0" indent="-342900" algn="ctr">
              <a:spcBef>
                <a:spcPct val="20000"/>
              </a:spcBef>
            </a:pPr>
            <a:r>
              <a:rPr lang="cs-CZ" sz="2800" dirty="0" smtClean="0">
                <a:latin typeface="Comic Sans MS" pitchFamily="66" charset="0"/>
                <a:sym typeface="Symbol"/>
              </a:rPr>
              <a:t>Obsah pláště : </a:t>
            </a:r>
            <a:r>
              <a:rPr lang="cs-CZ" sz="2800" dirty="0" err="1" smtClean="0">
                <a:latin typeface="Comic Sans MS" pitchFamily="66" charset="0"/>
                <a:sym typeface="Symbol"/>
              </a:rPr>
              <a:t>S</a:t>
            </a:r>
            <a:r>
              <a:rPr lang="cs-CZ" sz="2800" baseline="-25000" dirty="0" err="1" smtClean="0">
                <a:latin typeface="Comic Sans MS" pitchFamily="66" charset="0"/>
                <a:sym typeface="Symbol"/>
              </a:rPr>
              <a:t>pl</a:t>
            </a:r>
            <a:r>
              <a:rPr lang="cs-CZ" sz="2800" dirty="0" smtClean="0">
                <a:latin typeface="Comic Sans MS" pitchFamily="66" charset="0"/>
                <a:sym typeface="Symbol"/>
              </a:rPr>
              <a:t> =  . r . s</a:t>
            </a:r>
            <a:endParaRPr lang="cs-CZ" sz="2800" baseline="30000" dirty="0" smtClean="0">
              <a:latin typeface="Comic Sans MS" pitchFamily="66" charset="0"/>
              <a:sym typeface="Symbol"/>
            </a:endParaRPr>
          </a:p>
          <a:p>
            <a:pPr marL="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  <a:sym typeface="Symbol"/>
            </a:endParaRPr>
          </a:p>
          <a:p>
            <a:pPr marL="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57422" y="3714752"/>
            <a:ext cx="47149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S = </a:t>
            </a:r>
            <a:r>
              <a:rPr lang="cs-CZ" sz="4000" dirty="0" smtClean="0">
                <a:latin typeface="Comic Sans MS" pitchFamily="66" charset="0"/>
                <a:sym typeface="Symbol"/>
              </a:rPr>
              <a:t> . r</a:t>
            </a:r>
            <a:r>
              <a:rPr lang="cs-CZ" sz="4000" baseline="30000" dirty="0" smtClean="0">
                <a:latin typeface="Comic Sans MS" pitchFamily="66" charset="0"/>
                <a:sym typeface="Symbol"/>
              </a:rPr>
              <a:t>2</a:t>
            </a:r>
            <a:r>
              <a:rPr lang="cs-CZ" sz="4000" dirty="0" smtClean="0">
                <a:latin typeface="Comic Sans MS" pitchFamily="66" charset="0"/>
                <a:sym typeface="Symbol"/>
              </a:rPr>
              <a:t> +  . r. s</a:t>
            </a:r>
          </a:p>
          <a:p>
            <a:r>
              <a:rPr lang="cs-CZ" sz="4000" dirty="0" smtClean="0">
                <a:latin typeface="Comic Sans MS" pitchFamily="66" charset="0"/>
                <a:sym typeface="Symbol"/>
              </a:rPr>
              <a:t>S = r . (r + s)</a:t>
            </a:r>
            <a:r>
              <a:rPr lang="cs-CZ" sz="4000" dirty="0" smtClean="0">
                <a:latin typeface="Comic Sans MS" pitchFamily="66" charset="0"/>
              </a:rPr>
              <a:t> </a:t>
            </a:r>
            <a:endParaRPr lang="cs-CZ" sz="4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omic Sans MS" pitchFamily="66" charset="0"/>
              </a:rPr>
              <a:t>Vypočítejte </a:t>
            </a:r>
            <a:r>
              <a:rPr lang="cs-CZ" sz="2400" b="1" dirty="0" smtClean="0">
                <a:latin typeface="Comic Sans MS" pitchFamily="66" charset="0"/>
              </a:rPr>
              <a:t>povrch</a:t>
            </a:r>
            <a:r>
              <a:rPr lang="cs-CZ" sz="2400" dirty="0" smtClean="0">
                <a:latin typeface="Comic Sans MS" pitchFamily="66" charset="0"/>
              </a:rPr>
              <a:t> kužele s průměrem podstavy </a:t>
            </a:r>
            <a:r>
              <a:rPr lang="cs-CZ" sz="2400" b="1" dirty="0" smtClean="0">
                <a:latin typeface="Comic Sans MS" pitchFamily="66" charset="0"/>
              </a:rPr>
              <a:t>12 cm </a:t>
            </a:r>
            <a:r>
              <a:rPr lang="cs-CZ" sz="2400" dirty="0" smtClean="0">
                <a:latin typeface="Comic Sans MS" pitchFamily="66" charset="0"/>
              </a:rPr>
              <a:t>a výškou </a:t>
            </a:r>
            <a:r>
              <a:rPr lang="cs-CZ" sz="2400" b="1" dirty="0" smtClean="0">
                <a:latin typeface="Comic Sans MS" pitchFamily="66" charset="0"/>
              </a:rPr>
              <a:t>8 cm</a:t>
            </a:r>
            <a:r>
              <a:rPr lang="cs-CZ" sz="2400" dirty="0" smtClean="0">
                <a:latin typeface="Comic Sans MS" pitchFamily="66" charset="0"/>
              </a:rPr>
              <a:t>.</a:t>
            </a:r>
            <a:endParaRPr lang="cs-CZ" sz="2400" dirty="0">
              <a:latin typeface="Comic Sans MS" pitchFamily="66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785786" y="1500174"/>
            <a:ext cx="2000264" cy="2143140"/>
            <a:chOff x="785786" y="1500174"/>
            <a:chExt cx="2000264" cy="2143140"/>
          </a:xfrm>
        </p:grpSpPr>
        <p:grpSp>
          <p:nvGrpSpPr>
            <p:cNvPr id="4" name="Skupina 3"/>
            <p:cNvGrpSpPr/>
            <p:nvPr/>
          </p:nvGrpSpPr>
          <p:grpSpPr>
            <a:xfrm>
              <a:off x="785786" y="1500174"/>
              <a:ext cx="2000264" cy="2143140"/>
              <a:chOff x="1608646" y="1928802"/>
              <a:chExt cx="2963354" cy="3500462"/>
            </a:xfrm>
          </p:grpSpPr>
          <p:sp>
            <p:nvSpPr>
              <p:cNvPr id="5" name="Elipsa 4"/>
              <p:cNvSpPr/>
              <p:nvPr/>
            </p:nvSpPr>
            <p:spPr>
              <a:xfrm>
                <a:off x="2071670" y="4500570"/>
                <a:ext cx="2143140" cy="928694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Rovnoramenný trojúhelník 5"/>
              <p:cNvSpPr/>
              <p:nvPr/>
            </p:nvSpPr>
            <p:spPr>
              <a:xfrm>
                <a:off x="2071670" y="2357430"/>
                <a:ext cx="2143140" cy="2571768"/>
              </a:xfrm>
              <a:prstGeom prst="triangl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" name="Přímá spojovací čára 6"/>
              <p:cNvCxnSpPr>
                <a:stCxn id="6" idx="0"/>
                <a:endCxn id="6" idx="3"/>
              </p:cNvCxnSpPr>
              <p:nvPr/>
            </p:nvCxnSpPr>
            <p:spPr>
              <a:xfrm rot="16200000" flipH="1">
                <a:off x="1857356" y="3643314"/>
                <a:ext cx="2571768" cy="1588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TextovéPole 7"/>
              <p:cNvSpPr txBox="1"/>
              <p:nvPr/>
            </p:nvSpPr>
            <p:spPr>
              <a:xfrm>
                <a:off x="3000364" y="1928802"/>
                <a:ext cx="3571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omic Sans MS" pitchFamily="66" charset="0"/>
                  </a:rPr>
                  <a:t>V</a:t>
                </a:r>
                <a:endParaRPr lang="cs-CZ" dirty="0">
                  <a:latin typeface="Comic Sans MS" pitchFamily="66" charset="0"/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3090323" y="3795715"/>
                <a:ext cx="899590" cy="4524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200" dirty="0" smtClean="0">
                    <a:latin typeface="Comic Sans MS" pitchFamily="66" charset="0"/>
                  </a:rPr>
                  <a:t>8 cm</a:t>
                </a:r>
                <a:endParaRPr lang="cs-CZ" sz="2000" dirty="0">
                  <a:latin typeface="Comic Sans MS" pitchFamily="66" charset="0"/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608646" y="4845854"/>
                <a:ext cx="357190" cy="3693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omic Sans MS" pitchFamily="66" charset="0"/>
                  </a:rPr>
                  <a:t>A</a:t>
                </a:r>
                <a:endParaRPr lang="cs-CZ" dirty="0">
                  <a:latin typeface="Comic Sans MS" pitchFamily="66" charset="0"/>
                </a:endParaRP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4214810" y="4857760"/>
                <a:ext cx="3571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omic Sans MS" pitchFamily="66" charset="0"/>
                  </a:rPr>
                  <a:t>B</a:t>
                </a:r>
                <a:endParaRPr lang="cs-CZ" dirty="0">
                  <a:latin typeface="Comic Sans MS" pitchFamily="66" charset="0"/>
                </a:endParaRPr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2928926" y="4929198"/>
                <a:ext cx="3571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omic Sans MS" pitchFamily="66" charset="0"/>
                  </a:rPr>
                  <a:t>S</a:t>
                </a:r>
                <a:endParaRPr lang="cs-CZ" dirty="0">
                  <a:latin typeface="Comic Sans MS" pitchFamily="66" charset="0"/>
                </a:endParaRP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3090323" y="4495807"/>
                <a:ext cx="1145653" cy="4272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00" dirty="0" smtClean="0">
                    <a:latin typeface="Comic Sans MS" pitchFamily="66" charset="0"/>
                  </a:rPr>
                  <a:t>12 cm</a:t>
                </a:r>
                <a:endParaRPr lang="cs-CZ" sz="1100" dirty="0">
                  <a:latin typeface="Comic Sans MS" pitchFamily="66" charset="0"/>
                </a:endParaRPr>
              </a:p>
            </p:txBody>
          </p:sp>
          <p:cxnSp>
            <p:nvCxnSpPr>
              <p:cNvPr id="14" name="Přímá spojovací šipka 13"/>
              <p:cNvCxnSpPr>
                <a:endCxn id="6" idx="4"/>
              </p:cNvCxnSpPr>
              <p:nvPr/>
            </p:nvCxnSpPr>
            <p:spPr>
              <a:xfrm>
                <a:off x="2071670" y="4929198"/>
                <a:ext cx="2143140" cy="1588"/>
              </a:xfrm>
              <a:prstGeom prst="straightConnector1">
                <a:avLst/>
              </a:prstGeom>
              <a:ln>
                <a:solidFill>
                  <a:srgbClr val="FFC000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Oblouk 14"/>
            <p:cNvSpPr/>
            <p:nvPr/>
          </p:nvSpPr>
          <p:spPr>
            <a:xfrm flipH="1">
              <a:off x="1571604" y="3071810"/>
              <a:ext cx="357190" cy="500066"/>
            </a:xfrm>
            <a:prstGeom prst="arc">
              <a:avLst>
                <a:gd name="adj1" fmla="val 15228891"/>
                <a:gd name="adj2" fmla="val 0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571604" y="3000372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ym typeface="Symbol"/>
                </a:rPr>
                <a:t>.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142976" y="2285992"/>
              <a:ext cx="2411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s</a:t>
              </a:r>
              <a:endParaRPr lang="cs-CZ" dirty="0">
                <a:latin typeface="Comic Sans MS" pitchFamily="66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071934" y="3500438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 = </a:t>
            </a:r>
            <a:r>
              <a:rPr lang="cs-CZ" sz="2800" dirty="0" smtClean="0">
                <a:latin typeface="Comic Sans MS" pitchFamily="66" charset="0"/>
                <a:sym typeface="Symbol"/>
              </a:rPr>
              <a:t>r . (r + s)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071942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= v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+ r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71472" y="4572008"/>
            <a:ext cx="32861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= 8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+ 6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</a:p>
          <a:p>
            <a:r>
              <a:rPr lang="cs-CZ" sz="2800" dirty="0" smtClean="0">
                <a:latin typeface="Comic Sans MS" pitchFamily="66" charset="0"/>
              </a:rPr>
              <a:t>s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= 64 + 36</a:t>
            </a:r>
          </a:p>
          <a:p>
            <a:r>
              <a:rPr lang="cs-CZ" sz="2800" dirty="0" smtClean="0">
                <a:latin typeface="Comic Sans MS" pitchFamily="66" charset="0"/>
              </a:rPr>
              <a:t>s</a:t>
            </a:r>
            <a:r>
              <a:rPr lang="cs-CZ" sz="2800" baseline="30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= 100</a:t>
            </a:r>
          </a:p>
          <a:p>
            <a:r>
              <a:rPr lang="cs-CZ" sz="2800" dirty="0" smtClean="0">
                <a:latin typeface="Comic Sans MS" pitchFamily="66" charset="0"/>
              </a:rPr>
              <a:t>s = </a:t>
            </a:r>
            <a:r>
              <a:rPr lang="cs-CZ" sz="2800" dirty="0" smtClean="0">
                <a:latin typeface="Comic Sans MS" pitchFamily="66" charset="0"/>
                <a:sym typeface="Symbol"/>
              </a:rPr>
              <a:t>100 = 10 cm</a:t>
            </a:r>
            <a:endParaRPr lang="cs-CZ" sz="2800" dirty="0" smtClean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71934" y="4000504"/>
            <a:ext cx="41434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 = 3,14 . 6 . (6</a:t>
            </a:r>
            <a:r>
              <a:rPr lang="cs-CZ" sz="2800" dirty="0" smtClean="0">
                <a:latin typeface="Comic Sans MS" pitchFamily="66" charset="0"/>
                <a:sym typeface="Symbol"/>
              </a:rPr>
              <a:t> + 10)</a:t>
            </a:r>
          </a:p>
          <a:p>
            <a:r>
              <a:rPr lang="cs-CZ" sz="2800" dirty="0" smtClean="0">
                <a:latin typeface="Comic Sans MS" pitchFamily="66" charset="0"/>
                <a:sym typeface="Symbol"/>
              </a:rPr>
              <a:t>S = 18,84 . 16</a:t>
            </a:r>
          </a:p>
          <a:p>
            <a:r>
              <a:rPr lang="cs-CZ" sz="2800" dirty="0" smtClean="0">
                <a:latin typeface="Comic Sans MS" pitchFamily="66" charset="0"/>
                <a:sym typeface="Symbol"/>
              </a:rPr>
              <a:t>S = 301,44 cm</a:t>
            </a:r>
            <a:r>
              <a:rPr lang="cs-CZ" sz="2800" baseline="30000" dirty="0" smtClean="0">
                <a:latin typeface="Comic Sans MS" pitchFamily="66" charset="0"/>
                <a:sym typeface="Symbol"/>
              </a:rPr>
              <a:t>2</a:t>
            </a:r>
            <a:endParaRPr lang="cs-CZ" sz="2800" baseline="300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71934" y="1285860"/>
            <a:ext cx="314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d = 12 cm</a:t>
            </a:r>
          </a:p>
          <a:p>
            <a:r>
              <a:rPr lang="cs-CZ" sz="2000" dirty="0" smtClean="0">
                <a:latin typeface="Comic Sans MS" pitchFamily="66" charset="0"/>
              </a:rPr>
              <a:t>v = 8 cm</a:t>
            </a:r>
          </a:p>
          <a:p>
            <a:r>
              <a:rPr lang="cs-CZ" sz="2000" dirty="0" smtClean="0">
                <a:latin typeface="Comic Sans MS" pitchFamily="66" charset="0"/>
              </a:rPr>
              <a:t>S = ?</a:t>
            </a: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Příklady na procvičení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7158" y="114298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Vypočítejte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povrch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kužele,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je-li poloměr jeho podstavy</a:t>
            </a:r>
            <a:b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</a:b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r = 2 cm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a výška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v = 4,8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cm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57158" y="285749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Vypočítejte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objem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kužele s poloměrem podstavy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</a:t>
            </a:r>
            <a:b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</a:b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r = 1,6 cm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a výškou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v = 2,5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cm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57158" y="450057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Vypočítejte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povrch a objem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kužele,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jehož průměr podstavy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d = 6,08 m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a výška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v = 6,9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 m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15074" y="2143116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S = 45,2 cm</a:t>
            </a:r>
            <a:r>
              <a:rPr lang="cs-CZ" sz="2000" baseline="300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2000" baseline="30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6512" y="3714752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 = 6,7 cm</a:t>
            </a:r>
            <a:r>
              <a:rPr lang="cs-CZ" sz="2000" baseline="300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cs-CZ" sz="2000" baseline="30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15074" y="5572140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 = 66,78 m</a:t>
            </a:r>
            <a:r>
              <a:rPr lang="cs-CZ" sz="2000" baseline="300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S = 101,04 m</a:t>
            </a:r>
            <a:r>
              <a:rPr lang="cs-CZ" sz="2000" baseline="300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428625" y="500063"/>
            <a:ext cx="8229600" cy="639762"/>
          </a:xfrm>
        </p:spPr>
        <p:txBody>
          <a:bodyPr/>
          <a:lstStyle/>
          <a:p>
            <a:pPr eaLnBrk="1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400" b="1" smtClean="0">
                <a:latin typeface="Comic Sans MS" pitchFamily="66" charset="0"/>
              </a:rPr>
              <a:t>Použité zdroje</a:t>
            </a:r>
          </a:p>
        </p:txBody>
      </p:sp>
      <p:sp>
        <p:nvSpPr>
          <p:cNvPr id="14339" name="Text Box 2"/>
          <p:cNvSpPr txBox="1">
            <a:spLocks noChangeArrowheads="1"/>
          </p:cNvSpPr>
          <p:nvPr/>
        </p:nvSpPr>
        <p:spPr bwMode="auto">
          <a:xfrm>
            <a:off x="457200" y="1066800"/>
            <a:ext cx="8229600" cy="50593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tIns="91440"/>
          <a:lstStyle/>
          <a:p>
            <a:pPr marL="342900" indent="-341313" hangingPunct="0"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sz="16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500063" y="1428750"/>
            <a:ext cx="807243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omic Sans MS" pitchFamily="66" charset="0"/>
              </a:rPr>
              <a:t>ŽENATÁ, Mgr. Emílie. </a:t>
            </a:r>
            <a:r>
              <a:rPr lang="cs-CZ" i="1" dirty="0">
                <a:latin typeface="Comic Sans MS" pitchFamily="66" charset="0"/>
              </a:rPr>
              <a:t>Přehled učiva matematiky s příklady a řešením</a:t>
            </a:r>
            <a:r>
              <a:rPr lang="cs-CZ" dirty="0">
                <a:latin typeface="Comic Sans MS" pitchFamily="66" charset="0"/>
              </a:rPr>
              <a:t>: </a:t>
            </a:r>
            <a:r>
              <a:rPr lang="cs-CZ" i="1" dirty="0">
                <a:latin typeface="Comic Sans MS" pitchFamily="66" charset="0"/>
              </a:rPr>
              <a:t>pro 6. - 9. ročník ZŠ a odpovídající ročníky víceletých gymnázií</a:t>
            </a:r>
            <a:r>
              <a:rPr lang="cs-CZ" dirty="0">
                <a:latin typeface="Comic Sans MS" pitchFamily="66" charset="0"/>
              </a:rPr>
              <a:t>. </a:t>
            </a:r>
            <a:r>
              <a:rPr lang="cs-CZ" dirty="0" err="1">
                <a:latin typeface="Comic Sans MS" pitchFamily="66" charset="0"/>
              </a:rPr>
              <a:t>Blug</a:t>
            </a:r>
            <a:r>
              <a:rPr lang="cs-CZ" dirty="0">
                <a:latin typeface="Comic Sans MS" pitchFamily="66" charset="0"/>
              </a:rPr>
              <a:t>. ISBN 978-80-7274-988-1.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u="sng" dirty="0">
                <a:latin typeface="Comic Sans MS" pitchFamily="66" charset="0"/>
              </a:rPr>
              <a:t>Použité obrázky: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Kliparty na </a:t>
            </a:r>
            <a:r>
              <a:rPr lang="cs-CZ" dirty="0" smtClean="0">
                <a:latin typeface="Comic Sans MS" pitchFamily="66" charset="0"/>
              </a:rPr>
              <a:t>webu Microsoft </a:t>
            </a:r>
            <a:r>
              <a:rPr lang="cs-CZ" dirty="0">
                <a:latin typeface="Comic Sans MS" pitchFamily="66" charset="0"/>
              </a:rPr>
              <a:t>Office </a:t>
            </a:r>
            <a:r>
              <a:rPr lang="cs-CZ" dirty="0" smtClean="0">
                <a:latin typeface="Comic Sans MS" pitchFamily="66" charset="0"/>
              </a:rPr>
              <a:t>Online: www.office.</a:t>
            </a:r>
            <a:r>
              <a:rPr lang="cs-CZ" dirty="0" err="1" smtClean="0">
                <a:latin typeface="Comic Sans MS" pitchFamily="66" charset="0"/>
              </a:rPr>
              <a:t>microsoft.com</a:t>
            </a:r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483</Words>
  <Application>Microsoft Office PowerPoint</Application>
  <PresentationFormat>Předvádění na obrazovce (4:3)</PresentationFormat>
  <Paragraphs>117</Paragraphs>
  <Slides>12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Rovnice</vt:lpstr>
      <vt:lpstr>Rotační kužel</vt:lpstr>
      <vt:lpstr>Anotace:</vt:lpstr>
      <vt:lpstr>Jak vypadá kužel?</vt:lpstr>
      <vt:lpstr>Jak vznikne kužel?</vt:lpstr>
      <vt:lpstr>Snímek 5</vt:lpstr>
      <vt:lpstr>Objem rotačního kužele</vt:lpstr>
      <vt:lpstr>Rotační kužel má průměr podstavy 12 cm a výšku 8 cm. Vypočítejte jeho objem.</vt:lpstr>
      <vt:lpstr>Povrch rotačního kužele</vt:lpstr>
      <vt:lpstr>Povrch rotačního kužele</vt:lpstr>
      <vt:lpstr>Vypočítejte povrch kužele s průměrem podstavy 12 cm a výškou 8 cm.</vt:lpstr>
      <vt:lpstr>Příklady na procvičení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LUBOS</dc:creator>
  <cp:lastModifiedBy>Dum</cp:lastModifiedBy>
  <cp:revision>28</cp:revision>
  <dcterms:created xsi:type="dcterms:W3CDTF">2012-02-07T08:17:30Z</dcterms:created>
  <dcterms:modified xsi:type="dcterms:W3CDTF">2013-02-27T17:51:26Z</dcterms:modified>
</cp:coreProperties>
</file>