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82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VY_32_INOVACE_11:hudebnívýchova1-4.roč.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smtClean="0"/>
            <a:t>: Taktování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D3CA32-1DDB-40DF-A23F-B3DEC883DE4C}" type="presOf" srcId="{4C35D32F-0EAB-4CD7-82EE-45574DC2A586}" destId="{8BEBB6EC-1DAA-4CAC-8A25-BC0FCBD5DBD5}" srcOrd="0" destOrd="0" presId="urn:microsoft.com/office/officeart/2005/8/layout/target3"/>
    <dgm:cxn modelId="{00816D85-325F-46EB-A4CC-E798BF8E45D5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5BF1536-28BC-4529-8B95-B88EA16AD2AC}" type="presOf" srcId="{D1B46980-6531-4606-95E6-44980827E919}" destId="{2BE915AB-18AA-4053-B92C-3BFC9ED204BB}" srcOrd="1" destOrd="0" presId="urn:microsoft.com/office/officeart/2005/8/layout/target3"/>
    <dgm:cxn modelId="{1B143527-E19F-46BE-8269-18D6A5151765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92F189E-E651-4C57-91B6-1C7C6C850F60}" type="presOf" srcId="{D8197B8C-B260-4A16-BDF4-0947B075E274}" destId="{25B08C86-7E15-44DC-BE7F-FFB55DD49D12}" srcOrd="0" destOrd="0" presId="urn:microsoft.com/office/officeart/2005/8/layout/target3"/>
    <dgm:cxn modelId="{6A47CD02-80F6-41E1-A392-F0CD40BD87FB}" type="presOf" srcId="{4C35D32F-0EAB-4CD7-82EE-45574DC2A586}" destId="{890E4F0B-2866-4A3F-A3C7-2A14B1797930}" srcOrd="1" destOrd="0" presId="urn:microsoft.com/office/officeart/2005/8/layout/target3"/>
    <dgm:cxn modelId="{48216514-55BC-4E9C-8ABD-BBAFA83AE5B7}" type="presOf" srcId="{757F3AB3-0718-4624-B441-E567A8F0AB56}" destId="{333A1088-737F-45CB-B68E-254E46348037}" srcOrd="0" destOrd="0" presId="urn:microsoft.com/office/officeart/2005/8/layout/target3"/>
    <dgm:cxn modelId="{3451DBCE-8029-48C6-854B-8E4211ED61E3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DA2E538-2353-42B6-9C5A-2C85C85051BB}" type="presOf" srcId="{D8197B8C-B260-4A16-BDF4-0947B075E274}" destId="{5A5FFA88-C948-4069-8E93-59FA12366E83}" srcOrd="1" destOrd="0" presId="urn:microsoft.com/office/officeart/2005/8/layout/target3"/>
    <dgm:cxn modelId="{C46265C6-002C-4DEC-A6E3-206EFAE07627}" type="presOf" srcId="{D1D4F407-5343-4D3F-B5B9-D407B03CAEB4}" destId="{AED2198E-93D5-4001-81B4-73124B309672}" srcOrd="1" destOrd="0" presId="urn:microsoft.com/office/officeart/2005/8/layout/target3"/>
    <dgm:cxn modelId="{F5003040-44B3-43AF-AA5D-1AC2B4DC850A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8603357-DF01-48D8-8DC7-BA15A7E92054}" type="presParOf" srcId="{333A1088-737F-45CB-B68E-254E46348037}" destId="{F5ABB229-8D3B-4694-996A-96F23CF14429}" srcOrd="0" destOrd="0" presId="urn:microsoft.com/office/officeart/2005/8/layout/target3"/>
    <dgm:cxn modelId="{539EE313-06F2-402A-BD95-0CAE9989681F}" type="presParOf" srcId="{333A1088-737F-45CB-B68E-254E46348037}" destId="{F41139FD-01EE-4571-8B17-4FB00FC51163}" srcOrd="1" destOrd="0" presId="urn:microsoft.com/office/officeart/2005/8/layout/target3"/>
    <dgm:cxn modelId="{4AE82621-3FBC-4526-85F6-8AFF212E70BD}" type="presParOf" srcId="{333A1088-737F-45CB-B68E-254E46348037}" destId="{D005CE8C-CC26-4C3E-AC11-E15060ECD759}" srcOrd="2" destOrd="0" presId="urn:microsoft.com/office/officeart/2005/8/layout/target3"/>
    <dgm:cxn modelId="{B7342705-79DD-4973-BF6F-3EB8793E0F74}" type="presParOf" srcId="{333A1088-737F-45CB-B68E-254E46348037}" destId="{2C702D82-9B77-49B7-9568-BB8EB47C3372}" srcOrd="3" destOrd="0" presId="urn:microsoft.com/office/officeart/2005/8/layout/target3"/>
    <dgm:cxn modelId="{F696EECC-1DCB-4FB3-8333-D049F63592B6}" type="presParOf" srcId="{333A1088-737F-45CB-B68E-254E46348037}" destId="{A52A0455-90FF-4808-ABD0-F02540D31D5A}" srcOrd="4" destOrd="0" presId="urn:microsoft.com/office/officeart/2005/8/layout/target3"/>
    <dgm:cxn modelId="{F7946DF0-6D62-4A92-9D03-1B9EA2BBE73A}" type="presParOf" srcId="{333A1088-737F-45CB-B68E-254E46348037}" destId="{6140AFEC-043D-4C43-A2F9-D0F5331DF3A3}" srcOrd="5" destOrd="0" presId="urn:microsoft.com/office/officeart/2005/8/layout/target3"/>
    <dgm:cxn modelId="{E0569CD0-0CE6-4D47-BFB8-CFC0C415C29A}" type="presParOf" srcId="{333A1088-737F-45CB-B68E-254E46348037}" destId="{9358AC05-5D7D-4327-9F80-1AD486AEA664}" srcOrd="6" destOrd="0" presId="urn:microsoft.com/office/officeart/2005/8/layout/target3"/>
    <dgm:cxn modelId="{79F22DFF-F44A-45B4-9646-2B207279FE9F}" type="presParOf" srcId="{333A1088-737F-45CB-B68E-254E46348037}" destId="{313FC574-E1CD-4FB4-B054-0B805CE0447D}" srcOrd="7" destOrd="0" presId="urn:microsoft.com/office/officeart/2005/8/layout/target3"/>
    <dgm:cxn modelId="{23E4C99B-2CB9-4722-A619-D19D9033680F}" type="presParOf" srcId="{333A1088-737F-45CB-B68E-254E46348037}" destId="{619D679B-A015-4ECF-8348-D1034C574F40}" srcOrd="8" destOrd="0" presId="urn:microsoft.com/office/officeart/2005/8/layout/target3"/>
    <dgm:cxn modelId="{BCE28F5A-B926-4942-B7EB-BFD46583846A}" type="presParOf" srcId="{333A1088-737F-45CB-B68E-254E46348037}" destId="{322283A8-4A27-4CDA-BAE3-F381106A9174}" srcOrd="9" destOrd="0" presId="urn:microsoft.com/office/officeart/2005/8/layout/target3"/>
    <dgm:cxn modelId="{A7DD01AB-2EA5-4727-8A40-7531C156732B}" type="presParOf" srcId="{333A1088-737F-45CB-B68E-254E46348037}" destId="{FFC9F71D-1B4F-4AD9-A4A6-86ADEFC8AF5C}" srcOrd="10" destOrd="0" presId="urn:microsoft.com/office/officeart/2005/8/layout/target3"/>
    <dgm:cxn modelId="{DF831132-DED1-4D10-BB4E-61C37664C6FA}" type="presParOf" srcId="{333A1088-737F-45CB-B68E-254E46348037}" destId="{25B08C86-7E15-44DC-BE7F-FFB55DD49D12}" srcOrd="11" destOrd="0" presId="urn:microsoft.com/office/officeart/2005/8/layout/target3"/>
    <dgm:cxn modelId="{CE2FDF54-E0F9-4E6E-A243-A65A810CC6D9}" type="presParOf" srcId="{333A1088-737F-45CB-B68E-254E46348037}" destId="{76644BE8-9D7C-4C09-B250-3D10AF48CBB7}" srcOrd="12" destOrd="0" presId="urn:microsoft.com/office/officeart/2005/8/layout/target3"/>
    <dgm:cxn modelId="{B14B192E-B6A3-403D-90F8-9615D01E23C4}" type="presParOf" srcId="{333A1088-737F-45CB-B68E-254E46348037}" destId="{EE85B701-7295-41C0-BA7A-34D3756A2AE6}" srcOrd="13" destOrd="0" presId="urn:microsoft.com/office/officeart/2005/8/layout/target3"/>
    <dgm:cxn modelId="{F58E3D05-F5FB-4EF4-B1A9-A92A582F9887}" type="presParOf" srcId="{333A1088-737F-45CB-B68E-254E46348037}" destId="{8BEBB6EC-1DAA-4CAC-8A25-BC0FCBD5DBD5}" srcOrd="14" destOrd="0" presId="urn:microsoft.com/office/officeart/2005/8/layout/target3"/>
    <dgm:cxn modelId="{EE26C8F4-451F-42B0-A93D-796626FA4E55}" type="presParOf" srcId="{333A1088-737F-45CB-B68E-254E46348037}" destId="{AED2198E-93D5-4001-81B4-73124B309672}" srcOrd="15" destOrd="0" presId="urn:microsoft.com/office/officeart/2005/8/layout/target3"/>
    <dgm:cxn modelId="{53580DA7-1192-473D-89E9-95CBE7E4852F}" type="presParOf" srcId="{333A1088-737F-45CB-B68E-254E46348037}" destId="{2BE915AB-18AA-4053-B92C-3BFC9ED204BB}" srcOrd="16" destOrd="0" presId="urn:microsoft.com/office/officeart/2005/8/layout/target3"/>
    <dgm:cxn modelId="{1CC4E5F0-BCB8-4F3E-BF48-941FB22C293C}" type="presParOf" srcId="{333A1088-737F-45CB-B68E-254E46348037}" destId="{6BB5E863-4638-4E1D-BFDE-399D028AC4ED}" srcOrd="17" destOrd="0" presId="urn:microsoft.com/office/officeart/2005/8/layout/target3"/>
    <dgm:cxn modelId="{D1224E4D-8F4E-4F8F-984D-DE0DA78EEFAC}" type="presParOf" srcId="{333A1088-737F-45CB-B68E-254E46348037}" destId="{5A5FFA88-C948-4069-8E93-59FA12366E83}" srcOrd="18" destOrd="0" presId="urn:microsoft.com/office/officeart/2005/8/layout/target3"/>
    <dgm:cxn modelId="{54FAD12A-0C9D-45A5-8DC2-A07A000320B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VY_32_INOVACE_11:hudebnívýchova1-4.roč.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smtClean="0"/>
            <a:t>: Taktování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5E66-838E-4E9B-BE3E-4EE0FC16CE4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819A7-20D3-44DE-A89E-75B07D2F0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904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5E66-838E-4E9B-BE3E-4EE0FC16CE4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819A7-20D3-44DE-A89E-75B07D2F0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228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5E66-838E-4E9B-BE3E-4EE0FC16CE4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819A7-20D3-44DE-A89E-75B07D2F0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568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5E66-838E-4E9B-BE3E-4EE0FC16CE4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819A7-20D3-44DE-A89E-75B07D2F0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344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5E66-838E-4E9B-BE3E-4EE0FC16CE4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819A7-20D3-44DE-A89E-75B07D2F0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325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5E66-838E-4E9B-BE3E-4EE0FC16CE4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819A7-20D3-44DE-A89E-75B07D2F0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310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5E66-838E-4E9B-BE3E-4EE0FC16CE4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819A7-20D3-44DE-A89E-75B07D2F0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1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5E66-838E-4E9B-BE3E-4EE0FC16CE4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819A7-20D3-44DE-A89E-75B07D2F0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8335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5E66-838E-4E9B-BE3E-4EE0FC16CE4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819A7-20D3-44DE-A89E-75B07D2F0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307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5E66-838E-4E9B-BE3E-4EE0FC16CE4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819A7-20D3-44DE-A89E-75B07D2F0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725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25E66-838E-4E9B-BE3E-4EE0FC16CE4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819A7-20D3-44DE-A89E-75B07D2F0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1275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40000"/>
                <a:lumOff val="6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100000">
              <a:schemeClr val="accent6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025E66-838E-4E9B-BE3E-4EE0FC16CE4B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8819A7-20D3-44DE-A89E-75B07D2F0D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500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9069821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789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Tento materiál slouží jako výklad učiva o taktování a zápisek do sešitu. Žáci se seznámí s taktovacím schématem dvoučtvrťového a tříčtvrťového rytmu.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1456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Taktování ve 2/4 taktu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cs-CZ" sz="2500" dirty="0" smtClean="0"/>
              <a:t>ve 2/4 taktu počítáme na 2 doby:  </a:t>
            </a:r>
            <a:r>
              <a:rPr lang="cs-CZ" sz="2500" b="1" dirty="0" err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pr-vá</a:t>
            </a:r>
            <a:r>
              <a:rPr lang="cs-CZ" sz="25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500" b="1" dirty="0" err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dru-há</a:t>
            </a:r>
            <a:endParaRPr lang="cs-CZ" sz="25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500" dirty="0" smtClean="0"/>
              <a:t>dirigent mává následujícím způsobem: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sz="2500" dirty="0"/>
          </a:p>
          <a:p>
            <a:pPr marL="0" indent="0" algn="ctr">
              <a:buNone/>
            </a:pPr>
            <a:endParaRPr lang="cs-CZ" sz="2500" dirty="0" smtClean="0"/>
          </a:p>
          <a:p>
            <a:pPr marL="0" indent="0" algn="ctr">
              <a:buNone/>
            </a:pPr>
            <a:r>
              <a:rPr lang="cs-CZ" sz="2500" dirty="0" smtClean="0"/>
              <a:t>levá ruka		pravá ruka</a:t>
            </a:r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000" dirty="0" smtClean="0"/>
              <a:t>taktovací schéma 2/4 taktu</a:t>
            </a:r>
            <a:endParaRPr lang="cs-CZ" sz="20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4902538" y="2728581"/>
            <a:ext cx="1911991" cy="2511575"/>
            <a:chOff x="3491880" y="2708920"/>
            <a:chExt cx="1911991" cy="251157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91880" y="2708920"/>
              <a:ext cx="1911991" cy="251157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6" name="TextovéPole 5"/>
            <p:cNvSpPr txBox="1"/>
            <p:nvPr/>
          </p:nvSpPr>
          <p:spPr>
            <a:xfrm>
              <a:off x="3491880" y="4653136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1.</a:t>
              </a:r>
              <a:endParaRPr lang="cs-CZ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4243159" y="3595375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2</a:t>
              </a:r>
              <a:r>
                <a:rPr lang="cs-CZ" b="1" dirty="0" smtClean="0"/>
                <a:t>.</a:t>
              </a:r>
              <a:endParaRPr lang="cs-CZ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051720" y="2728582"/>
            <a:ext cx="1911991" cy="2511575"/>
            <a:chOff x="1403648" y="2708920"/>
            <a:chExt cx="1911991" cy="2511575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1403648" y="2708920"/>
              <a:ext cx="1911991" cy="251157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1" name="TextovéPole 10"/>
            <p:cNvSpPr txBox="1"/>
            <p:nvPr/>
          </p:nvSpPr>
          <p:spPr>
            <a:xfrm>
              <a:off x="2883591" y="4681762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1.</a:t>
              </a:r>
              <a:endParaRPr lang="cs-CZ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051720" y="3595375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2</a:t>
              </a:r>
              <a:r>
                <a:rPr lang="cs-CZ" b="1" dirty="0" smtClean="0"/>
                <a:t>.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4090224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Taktování ve 3/4 taktu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cs-CZ" sz="2500" dirty="0" smtClean="0"/>
              <a:t>ve 3/4 taktu si počítáme na tři doby:</a:t>
            </a:r>
          </a:p>
          <a:p>
            <a:pPr marL="0" indent="0" algn="ctr">
              <a:buNone/>
            </a:pPr>
            <a:r>
              <a:rPr lang="cs-CZ" sz="2500" b="1" dirty="0" err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pr-vá</a:t>
            </a:r>
            <a:r>
              <a:rPr lang="cs-CZ" sz="25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500" b="1" dirty="0" err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dru-há</a:t>
            </a:r>
            <a:r>
              <a:rPr lang="cs-CZ" sz="25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tře-</a:t>
            </a:r>
            <a:r>
              <a:rPr lang="cs-CZ" sz="2500" b="1" dirty="0" err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tí</a:t>
            </a:r>
            <a:endParaRPr lang="cs-CZ" sz="25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500" dirty="0" smtClean="0"/>
              <a:t>dirigent mává následujícím způsobem: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sz="2500" dirty="0" smtClean="0"/>
          </a:p>
          <a:p>
            <a:pPr marL="0" indent="0" algn="ctr">
              <a:buNone/>
            </a:pPr>
            <a:endParaRPr lang="cs-CZ" sz="2500" dirty="0" smtClean="0"/>
          </a:p>
          <a:p>
            <a:pPr marL="0" indent="0" algn="ctr">
              <a:buNone/>
            </a:pPr>
            <a:r>
              <a:rPr lang="cs-CZ" sz="2500" dirty="0"/>
              <a:t>l</a:t>
            </a:r>
            <a:r>
              <a:rPr lang="cs-CZ" sz="2500" dirty="0" smtClean="0"/>
              <a:t>evá ruka			 pravá ruka</a:t>
            </a:r>
          </a:p>
          <a:p>
            <a:pPr marL="0" indent="0" algn="ctr">
              <a:buNone/>
            </a:pPr>
            <a:r>
              <a:rPr lang="cs-CZ" sz="2000" dirty="0" smtClean="0"/>
              <a:t>taktovací schéma 3/4 taktu</a:t>
            </a:r>
          </a:p>
        </p:txBody>
      </p:sp>
      <p:grpSp>
        <p:nvGrpSpPr>
          <p:cNvPr id="12" name="Skupina 11"/>
          <p:cNvGrpSpPr/>
          <p:nvPr/>
        </p:nvGrpSpPr>
        <p:grpSpPr>
          <a:xfrm>
            <a:off x="5069294" y="3428999"/>
            <a:ext cx="2443162" cy="2090737"/>
            <a:chOff x="4572000" y="3428999"/>
            <a:chExt cx="2443162" cy="2090737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72000" y="3428999"/>
              <a:ext cx="2443162" cy="209073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5" name="TextovéPole 4"/>
            <p:cNvSpPr txBox="1"/>
            <p:nvPr/>
          </p:nvSpPr>
          <p:spPr>
            <a:xfrm>
              <a:off x="5100234" y="4261221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1.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652120" y="4866428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2</a:t>
              </a:r>
              <a:r>
                <a:rPr lang="cs-CZ" b="1" dirty="0" smtClean="0"/>
                <a:t>.</a:t>
              </a:r>
              <a:endParaRPr lang="cs-CZ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084168" y="4240838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3.</a:t>
              </a:r>
              <a:endParaRPr lang="cs-CZ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403648" y="3428999"/>
            <a:ext cx="2443162" cy="2090737"/>
            <a:chOff x="1403648" y="3428999"/>
            <a:chExt cx="2443162" cy="2090737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1403648" y="3428999"/>
              <a:ext cx="2443162" cy="209073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9" name="TextovéPole 8"/>
            <p:cNvSpPr txBox="1"/>
            <p:nvPr/>
          </p:nvSpPr>
          <p:spPr>
            <a:xfrm>
              <a:off x="2925143" y="4220455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1.</a:t>
              </a:r>
              <a:endParaRPr lang="cs-CZ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214277" y="4997093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2</a:t>
              </a:r>
              <a:r>
                <a:rPr lang="cs-CZ" b="1" dirty="0" smtClean="0"/>
                <a:t>.</a:t>
              </a:r>
              <a:endParaRPr lang="cs-CZ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017886" y="4220455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3</a:t>
              </a:r>
              <a:r>
                <a:rPr lang="cs-CZ" b="1" dirty="0" smtClean="0"/>
                <a:t>.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070539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22. 10. 2012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Obrázky:</a:t>
            </a:r>
          </a:p>
          <a:p>
            <a:pPr marL="0" indent="0">
              <a:buNone/>
            </a:pPr>
            <a:r>
              <a:rPr lang="cs-CZ" sz="2000" dirty="0" smtClean="0"/>
              <a:t>Autorem obrázků je autor tohoto materiálu, 22. 10. 2012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12621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145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Taktování ve 2/4 taktu</vt:lpstr>
      <vt:lpstr>Taktování ve 3/4 taktu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17</cp:revision>
  <dcterms:created xsi:type="dcterms:W3CDTF">2012-12-16T08:59:08Z</dcterms:created>
  <dcterms:modified xsi:type="dcterms:W3CDTF">2012-12-18T19:56:29Z</dcterms:modified>
</cp:coreProperties>
</file>