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  <p:sldId id="257" r:id="rId4"/>
    <p:sldId id="261" r:id="rId5"/>
    <p:sldId id="263" r:id="rId6"/>
    <p:sldId id="264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309" autoAdjust="0"/>
    <p:restoredTop sz="94660"/>
  </p:normalViewPr>
  <p:slideViewPr>
    <p:cSldViewPr>
      <p:cViewPr>
        <p:scale>
          <a:sx n="66" d="100"/>
          <a:sy n="66" d="100"/>
        </p:scale>
        <p:origin x="-1800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VY_32_INOVACE_16:hudebnívýchova1-4.roč.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Lucie </a:t>
          </a:r>
          <a:r>
            <a:rPr lang="cs-CZ" sz="2000" dirty="0" err="1" smtClean="0"/>
            <a:t>Vrchovecká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Posuvky s </a:t>
          </a:r>
          <a:r>
            <a:rPr lang="cs-CZ" sz="2000" dirty="0" smtClean="0">
              <a:latin typeface="Lucida Sans Unicode"/>
              <a:cs typeface="Lucida Sans Unicode"/>
            </a:rPr>
            <a:t>♯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00D4048-C09B-4FA6-87DF-D1935D313D0C}" type="presOf" srcId="{B651F6E3-6281-48DB-9319-2AEAFDAE7572}" destId="{619D679B-A015-4ECF-8348-D1034C574F40}" srcOrd="0" destOrd="0" presId="urn:microsoft.com/office/officeart/2005/8/layout/target3"/>
    <dgm:cxn modelId="{78B11F90-1903-4608-873C-5CB1949007B7}" type="presOf" srcId="{D1B46980-6531-4606-95E6-44980827E919}" destId="{6140AFEC-043D-4C43-A2F9-D0F5331DF3A3}" srcOrd="0" destOrd="0" presId="urn:microsoft.com/office/officeart/2005/8/layout/target3"/>
    <dgm:cxn modelId="{0C1677A6-DDC1-4713-9404-3F7D42B0DC56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C8A4C54-C35E-42A2-A924-8C079686F777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B4E9220-09B7-4A50-95AE-9C815C8D0F0D}" type="presOf" srcId="{D1D4F407-5343-4D3F-B5B9-D407B03CAEB4}" destId="{D005CE8C-CC26-4C3E-AC11-E15060ECD759}" srcOrd="0" destOrd="0" presId="urn:microsoft.com/office/officeart/2005/8/layout/target3"/>
    <dgm:cxn modelId="{6EAE4F3A-D104-4623-B9EC-8DAEB01E6DDD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80CD062-87BD-46A8-80AD-79A2B80C6A64}" type="presOf" srcId="{4C35D32F-0EAB-4CD7-82EE-45574DC2A586}" destId="{890E4F0B-2866-4A3F-A3C7-2A14B1797930}" srcOrd="1" destOrd="0" presId="urn:microsoft.com/office/officeart/2005/8/layout/target3"/>
    <dgm:cxn modelId="{9ABCCB8B-CF73-4A62-933E-A350AE7E067B}" type="presOf" srcId="{757F3AB3-0718-4624-B441-E567A8F0AB56}" destId="{333A1088-737F-45CB-B68E-254E46348037}" srcOrd="0" destOrd="0" presId="urn:microsoft.com/office/officeart/2005/8/layout/target3"/>
    <dgm:cxn modelId="{3D9F0A50-F4F4-4007-BAA5-FA8E94269A08}" type="presOf" srcId="{4C35D32F-0EAB-4CD7-82EE-45574DC2A586}" destId="{8BEBB6EC-1DAA-4CAC-8A25-BC0FCBD5DBD5}" srcOrd="0" destOrd="0" presId="urn:microsoft.com/office/officeart/2005/8/layout/target3"/>
    <dgm:cxn modelId="{8BD73386-8BB8-460B-9327-6FF751BA26E5}" type="presOf" srcId="{D8197B8C-B260-4A16-BDF4-0947B075E274}" destId="{5A5FFA88-C948-4069-8E93-59FA12366E83}" srcOrd="1" destOrd="0" presId="urn:microsoft.com/office/officeart/2005/8/layout/target3"/>
    <dgm:cxn modelId="{00CAE16F-FCDF-4AAC-8BB4-153A3BA41EE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6DA0A6B-AB51-4056-ACF9-546DC76906A3}" type="presParOf" srcId="{333A1088-737F-45CB-B68E-254E46348037}" destId="{F5ABB229-8D3B-4694-996A-96F23CF14429}" srcOrd="0" destOrd="0" presId="urn:microsoft.com/office/officeart/2005/8/layout/target3"/>
    <dgm:cxn modelId="{B33192B0-FDB1-4B46-8021-88BC858175AC}" type="presParOf" srcId="{333A1088-737F-45CB-B68E-254E46348037}" destId="{F41139FD-01EE-4571-8B17-4FB00FC51163}" srcOrd="1" destOrd="0" presId="urn:microsoft.com/office/officeart/2005/8/layout/target3"/>
    <dgm:cxn modelId="{0CEFFBE5-F396-4336-9FAB-696963BD72A6}" type="presParOf" srcId="{333A1088-737F-45CB-B68E-254E46348037}" destId="{D005CE8C-CC26-4C3E-AC11-E15060ECD759}" srcOrd="2" destOrd="0" presId="urn:microsoft.com/office/officeart/2005/8/layout/target3"/>
    <dgm:cxn modelId="{7986598F-3CA9-4CD4-8B62-721675B568D4}" type="presParOf" srcId="{333A1088-737F-45CB-B68E-254E46348037}" destId="{2C702D82-9B77-49B7-9568-BB8EB47C3372}" srcOrd="3" destOrd="0" presId="urn:microsoft.com/office/officeart/2005/8/layout/target3"/>
    <dgm:cxn modelId="{6E7EEE37-B4C3-4F22-96D9-A4FB9E96BFE3}" type="presParOf" srcId="{333A1088-737F-45CB-B68E-254E46348037}" destId="{A52A0455-90FF-4808-ABD0-F02540D31D5A}" srcOrd="4" destOrd="0" presId="urn:microsoft.com/office/officeart/2005/8/layout/target3"/>
    <dgm:cxn modelId="{6A5A906B-7DA6-4342-A8D3-BD8BCFB1A540}" type="presParOf" srcId="{333A1088-737F-45CB-B68E-254E46348037}" destId="{6140AFEC-043D-4C43-A2F9-D0F5331DF3A3}" srcOrd="5" destOrd="0" presId="urn:microsoft.com/office/officeart/2005/8/layout/target3"/>
    <dgm:cxn modelId="{8254A82A-F165-4143-B206-7A0A83C36ADE}" type="presParOf" srcId="{333A1088-737F-45CB-B68E-254E46348037}" destId="{9358AC05-5D7D-4327-9F80-1AD486AEA664}" srcOrd="6" destOrd="0" presId="urn:microsoft.com/office/officeart/2005/8/layout/target3"/>
    <dgm:cxn modelId="{F89BCFFE-1B0E-4EAA-88BD-4FD4EFA8BC0A}" type="presParOf" srcId="{333A1088-737F-45CB-B68E-254E46348037}" destId="{313FC574-E1CD-4FB4-B054-0B805CE0447D}" srcOrd="7" destOrd="0" presId="urn:microsoft.com/office/officeart/2005/8/layout/target3"/>
    <dgm:cxn modelId="{04A361CB-5514-4882-A1E0-8A238876916D}" type="presParOf" srcId="{333A1088-737F-45CB-B68E-254E46348037}" destId="{619D679B-A015-4ECF-8348-D1034C574F40}" srcOrd="8" destOrd="0" presId="urn:microsoft.com/office/officeart/2005/8/layout/target3"/>
    <dgm:cxn modelId="{2C958772-48CD-4E24-AB2E-390B5D46348E}" type="presParOf" srcId="{333A1088-737F-45CB-B68E-254E46348037}" destId="{322283A8-4A27-4CDA-BAE3-F381106A9174}" srcOrd="9" destOrd="0" presId="urn:microsoft.com/office/officeart/2005/8/layout/target3"/>
    <dgm:cxn modelId="{73421485-F6F9-4A0A-BADD-2DB59B28FCA3}" type="presParOf" srcId="{333A1088-737F-45CB-B68E-254E46348037}" destId="{FFC9F71D-1B4F-4AD9-A4A6-86ADEFC8AF5C}" srcOrd="10" destOrd="0" presId="urn:microsoft.com/office/officeart/2005/8/layout/target3"/>
    <dgm:cxn modelId="{B016F809-A538-46AC-8F42-D20A514019A9}" type="presParOf" srcId="{333A1088-737F-45CB-B68E-254E46348037}" destId="{25B08C86-7E15-44DC-BE7F-FFB55DD49D12}" srcOrd="11" destOrd="0" presId="urn:microsoft.com/office/officeart/2005/8/layout/target3"/>
    <dgm:cxn modelId="{CAB649A4-4ABF-4231-BBF1-E55863123F34}" type="presParOf" srcId="{333A1088-737F-45CB-B68E-254E46348037}" destId="{76644BE8-9D7C-4C09-B250-3D10AF48CBB7}" srcOrd="12" destOrd="0" presId="urn:microsoft.com/office/officeart/2005/8/layout/target3"/>
    <dgm:cxn modelId="{D10CBBC1-F49C-4F5D-99B3-FAA634E8BF4F}" type="presParOf" srcId="{333A1088-737F-45CB-B68E-254E46348037}" destId="{EE85B701-7295-41C0-BA7A-34D3756A2AE6}" srcOrd="13" destOrd="0" presId="urn:microsoft.com/office/officeart/2005/8/layout/target3"/>
    <dgm:cxn modelId="{45C9C161-E905-48F5-8193-E0878B819DD6}" type="presParOf" srcId="{333A1088-737F-45CB-B68E-254E46348037}" destId="{8BEBB6EC-1DAA-4CAC-8A25-BC0FCBD5DBD5}" srcOrd="14" destOrd="0" presId="urn:microsoft.com/office/officeart/2005/8/layout/target3"/>
    <dgm:cxn modelId="{5BC4B8DF-878E-41B7-8BF9-B0B9BCB724D6}" type="presParOf" srcId="{333A1088-737F-45CB-B68E-254E46348037}" destId="{AED2198E-93D5-4001-81B4-73124B309672}" srcOrd="15" destOrd="0" presId="urn:microsoft.com/office/officeart/2005/8/layout/target3"/>
    <dgm:cxn modelId="{7D727515-5BB7-4555-B7D6-44D95203C6E6}" type="presParOf" srcId="{333A1088-737F-45CB-B68E-254E46348037}" destId="{2BE915AB-18AA-4053-B92C-3BFC9ED204BB}" srcOrd="16" destOrd="0" presId="urn:microsoft.com/office/officeart/2005/8/layout/target3"/>
    <dgm:cxn modelId="{22C02B73-C632-4EAA-9867-E76A35032535}" type="presParOf" srcId="{333A1088-737F-45CB-B68E-254E46348037}" destId="{6BB5E863-4638-4E1D-BFDE-399D028AC4ED}" srcOrd="17" destOrd="0" presId="urn:microsoft.com/office/officeart/2005/8/layout/target3"/>
    <dgm:cxn modelId="{D99CBD2D-DB49-466B-BC5B-A92C6960CCDC}" type="presParOf" srcId="{333A1088-737F-45CB-B68E-254E46348037}" destId="{5A5FFA88-C948-4069-8E93-59FA12366E83}" srcOrd="18" destOrd="0" presId="urn:microsoft.com/office/officeart/2005/8/layout/target3"/>
    <dgm:cxn modelId="{96D0987E-DE39-486D-B7C1-8868D84EC0F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Lucie </a:t>
          </a:r>
          <a:r>
            <a:rPr lang="cs-CZ" sz="2000" kern="1200" dirty="0" err="1" smtClean="0"/>
            <a:t>Vrchovecká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VY_32_INOVACE_16:hudebnívýchova1-4.roč.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Posuvky s </a:t>
          </a:r>
          <a:r>
            <a:rPr lang="cs-CZ" sz="2000" kern="1200" dirty="0" smtClean="0">
              <a:latin typeface="Lucida Sans Unicode"/>
              <a:cs typeface="Lucida Sans Unicode"/>
            </a:rPr>
            <a:t>♯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1A99E-B6D9-484E-8F3A-CAEBBFB9CF62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280-4E86-4959-9D19-EABA4701F4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52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1A99E-B6D9-484E-8F3A-CAEBBFB9CF62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280-4E86-4959-9D19-EABA4701F4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2837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1A99E-B6D9-484E-8F3A-CAEBBFB9CF62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280-4E86-4959-9D19-EABA4701F4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7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1A99E-B6D9-484E-8F3A-CAEBBFB9CF62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280-4E86-4959-9D19-EABA4701F4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2349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1A99E-B6D9-484E-8F3A-CAEBBFB9CF62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280-4E86-4959-9D19-EABA4701F4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493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1A99E-B6D9-484E-8F3A-CAEBBFB9CF62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280-4E86-4959-9D19-EABA4701F4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9693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1A99E-B6D9-484E-8F3A-CAEBBFB9CF62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280-4E86-4959-9D19-EABA4701F4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5380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1A99E-B6D9-484E-8F3A-CAEBBFB9CF62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280-4E86-4959-9D19-EABA4701F4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3093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1A99E-B6D9-484E-8F3A-CAEBBFB9CF62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280-4E86-4959-9D19-EABA4701F4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5565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1A99E-B6D9-484E-8F3A-CAEBBFB9CF62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280-4E86-4959-9D19-EABA4701F4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2131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1A99E-B6D9-484E-8F3A-CAEBBFB9CF62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280-4E86-4959-9D19-EABA4701F4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889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rgbClr val="FFFF99"/>
            </a:gs>
            <a:gs pos="59000">
              <a:schemeClr val="bg1"/>
            </a:gs>
            <a:gs pos="86000">
              <a:srgbClr val="FFFF99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1A99E-B6D9-484E-8F3A-CAEBBFB9CF62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48C280-4E86-4959-9D19-EABA4701F4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5016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180262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325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Tento materiál slouží k výkladu učiva o posuvkách s křížky a zároveň jako zápisek do sešitu. Žáci se také seznámí se zápisem křížků do notové osnovy. A procvičí si určování názvů tónů s křížky.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7553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Posuvky s </a:t>
            </a:r>
            <a:r>
              <a:rPr lang="cs-CZ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/>
                <a:cs typeface="Lucida Sans Unicode"/>
              </a:rPr>
              <a:t>#</a:t>
            </a:r>
            <a:endParaRPr lang="cs-CZ" sz="5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tyto posuvky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zvyšují</a:t>
            </a:r>
            <a:r>
              <a:rPr lang="cs-CZ" b="1" dirty="0" smtClean="0"/>
              <a:t> </a:t>
            </a:r>
            <a:r>
              <a:rPr lang="cs-CZ" dirty="0" smtClean="0"/>
              <a:t>tóny o půltón</a:t>
            </a:r>
          </a:p>
          <a:p>
            <a:r>
              <a:rPr lang="cs-CZ" dirty="0" smtClean="0"/>
              <a:t>k původním názvům tónů přidáváme příponu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5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sz="35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</a:t>
            </a:r>
            <a:endParaRPr lang="cs-CZ" sz="35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vzniklé tóny pak mají následující názvy:</a:t>
            </a:r>
          </a:p>
          <a:p>
            <a:pPr marL="0" indent="0">
              <a:buNone/>
            </a:pPr>
            <a:r>
              <a:rPr lang="cs-CZ" dirty="0" smtClean="0"/>
              <a:t>				</a:t>
            </a:r>
            <a:r>
              <a:rPr lang="cs-CZ" sz="3500" b="1" dirty="0" smtClean="0"/>
              <a:t>f</a:t>
            </a:r>
            <a:r>
              <a:rPr lang="cs-CZ" sz="3500" b="1" dirty="0" smtClean="0">
                <a:solidFill>
                  <a:srgbClr val="00B050"/>
                </a:solidFill>
              </a:rPr>
              <a:t>is</a:t>
            </a:r>
          </a:p>
          <a:p>
            <a:pPr marL="0" indent="0">
              <a:buNone/>
            </a:pPr>
            <a:r>
              <a:rPr lang="cs-CZ" sz="3500" b="1" dirty="0" smtClean="0"/>
              <a:t>				c</a:t>
            </a:r>
            <a:r>
              <a:rPr lang="cs-CZ" sz="3500" b="1" dirty="0" smtClean="0">
                <a:solidFill>
                  <a:srgbClr val="00B050"/>
                </a:solidFill>
              </a:rPr>
              <a:t>is</a:t>
            </a:r>
          </a:p>
          <a:p>
            <a:pPr marL="0" indent="0">
              <a:buNone/>
            </a:pPr>
            <a:r>
              <a:rPr lang="cs-CZ" sz="3500" b="1" dirty="0" smtClean="0"/>
              <a:t>				g</a:t>
            </a:r>
            <a:r>
              <a:rPr lang="cs-CZ" sz="3500" b="1" dirty="0" smtClean="0">
                <a:solidFill>
                  <a:srgbClr val="00B050"/>
                </a:solidFill>
              </a:rPr>
              <a:t>is</a:t>
            </a:r>
          </a:p>
          <a:p>
            <a:pPr marL="0" indent="0">
              <a:buNone/>
            </a:pPr>
            <a:r>
              <a:rPr lang="cs-CZ" sz="3500" b="1" dirty="0" smtClean="0"/>
              <a:t>				d</a:t>
            </a:r>
            <a:r>
              <a:rPr lang="cs-CZ" sz="3500" b="1" dirty="0" smtClean="0">
                <a:solidFill>
                  <a:srgbClr val="00B050"/>
                </a:solidFill>
              </a:rPr>
              <a:t>is</a:t>
            </a:r>
          </a:p>
          <a:p>
            <a:pPr marL="0" indent="0">
              <a:buNone/>
            </a:pPr>
            <a:r>
              <a:rPr lang="cs-CZ" sz="3500" b="1" dirty="0" smtClean="0"/>
              <a:t>				a</a:t>
            </a:r>
            <a:r>
              <a:rPr lang="cs-CZ" sz="3500" b="1" dirty="0" smtClean="0">
                <a:solidFill>
                  <a:srgbClr val="00B050"/>
                </a:solidFill>
              </a:rPr>
              <a:t>is</a:t>
            </a:r>
          </a:p>
          <a:p>
            <a:pPr marL="0" indent="0">
              <a:buNone/>
            </a:pPr>
            <a:r>
              <a:rPr lang="cs-CZ" sz="3500" b="1" dirty="0" smtClean="0"/>
              <a:t>				e</a:t>
            </a:r>
            <a:r>
              <a:rPr lang="cs-CZ" sz="3500" b="1" dirty="0" smtClean="0">
                <a:solidFill>
                  <a:srgbClr val="00B050"/>
                </a:solidFill>
              </a:rPr>
              <a:t>is</a:t>
            </a:r>
          </a:p>
          <a:p>
            <a:pPr marL="0" indent="0">
              <a:buNone/>
            </a:pPr>
            <a:r>
              <a:rPr lang="cs-CZ" sz="3500" b="1" dirty="0" smtClean="0"/>
              <a:t>				h</a:t>
            </a:r>
            <a:r>
              <a:rPr lang="cs-CZ" sz="3500" b="1" dirty="0" smtClean="0">
                <a:solidFill>
                  <a:srgbClr val="00B050"/>
                </a:solidFill>
              </a:rPr>
              <a:t>is</a:t>
            </a:r>
            <a:endParaRPr lang="cs-CZ" sz="35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5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500"/>
                            </p:stCondLst>
                            <p:childTnLst>
                              <p:par>
                                <p:cTn id="30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0"/>
                            </p:stCondLst>
                            <p:childTnLst>
                              <p:par>
                                <p:cTn id="36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9500"/>
                            </p:stCondLst>
                            <p:childTnLst>
                              <p:par>
                                <p:cTn id="42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1500"/>
                            </p:stCondLst>
                            <p:childTnLst>
                              <p:par>
                                <p:cTn id="48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3500"/>
                            </p:stCondLst>
                            <p:childTnLst>
                              <p:par>
                                <p:cTn id="54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500"/>
                            </p:stCondLst>
                            <p:childTnLst>
                              <p:par>
                                <p:cTn id="60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Zápis křížků do notové osnovy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Křížky zapisujeme do notové osnovy v tomto pořadí:</a:t>
            </a:r>
          </a:p>
          <a:p>
            <a:pPr marL="0" indent="0">
              <a:buNone/>
            </a:pPr>
            <a:r>
              <a:rPr lang="cs-CZ" dirty="0" smtClean="0"/>
              <a:t>		fis, cis, gis, dis, ais, eis, his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832" y="3933056"/>
            <a:ext cx="3086531" cy="1467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471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6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4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Piš názvy tónů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750" y="1970885"/>
            <a:ext cx="790895" cy="10481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602" y="1959310"/>
            <a:ext cx="562202" cy="9338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090" y="4284523"/>
            <a:ext cx="619375" cy="895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970623"/>
            <a:ext cx="781159" cy="9240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142" y="1970885"/>
            <a:ext cx="571580" cy="10193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3173" y="4284523"/>
            <a:ext cx="724001" cy="10193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4284523"/>
            <a:ext cx="638264" cy="1028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95844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Správné odpovědi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750" y="1970885"/>
            <a:ext cx="790895" cy="10481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602" y="1959310"/>
            <a:ext cx="562202" cy="9338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090" y="4284523"/>
            <a:ext cx="619375" cy="895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970623"/>
            <a:ext cx="781159" cy="9240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142" y="1970885"/>
            <a:ext cx="571580" cy="10193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3173" y="4284523"/>
            <a:ext cx="724001" cy="10193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4284523"/>
            <a:ext cx="638264" cy="1028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ovéPole 10"/>
          <p:cNvSpPr txBox="1"/>
          <p:nvPr/>
        </p:nvSpPr>
        <p:spPr>
          <a:xfrm>
            <a:off x="1403647" y="3073417"/>
            <a:ext cx="67512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 smtClean="0">
                <a:solidFill>
                  <a:srgbClr val="FF0000"/>
                </a:solidFill>
              </a:rPr>
              <a:t>cis</a:t>
            </a:r>
            <a:endParaRPr lang="cs-CZ" sz="25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773302" y="5445224"/>
            <a:ext cx="67512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 smtClean="0">
                <a:solidFill>
                  <a:srgbClr val="FF0000"/>
                </a:solidFill>
              </a:rPr>
              <a:t>gis</a:t>
            </a:r>
            <a:endParaRPr lang="cs-CZ" sz="25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427323" y="3019059"/>
            <a:ext cx="67512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>
                <a:solidFill>
                  <a:srgbClr val="FF0000"/>
                </a:solidFill>
              </a:rPr>
              <a:t>f</a:t>
            </a:r>
            <a:r>
              <a:rPr lang="cs-CZ" sz="2500" b="1" dirty="0" smtClean="0">
                <a:solidFill>
                  <a:srgbClr val="FF0000"/>
                </a:solidFill>
              </a:rPr>
              <a:t>is</a:t>
            </a:r>
            <a:endParaRPr lang="cs-CZ" sz="25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141142" y="3073417"/>
            <a:ext cx="67512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 smtClean="0">
                <a:solidFill>
                  <a:srgbClr val="FF0000"/>
                </a:solidFill>
              </a:rPr>
              <a:t>ais</a:t>
            </a:r>
            <a:endParaRPr lang="cs-CZ" sz="25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924516" y="3073417"/>
            <a:ext cx="67512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 smtClean="0">
                <a:solidFill>
                  <a:srgbClr val="FF0000"/>
                </a:solidFill>
              </a:rPr>
              <a:t>dis</a:t>
            </a:r>
            <a:endParaRPr lang="cs-CZ" sz="25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995936" y="5445224"/>
            <a:ext cx="67512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 smtClean="0">
                <a:solidFill>
                  <a:srgbClr val="FF0000"/>
                </a:solidFill>
              </a:rPr>
              <a:t>his</a:t>
            </a:r>
            <a:endParaRPr lang="cs-CZ" sz="25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073173" y="5445224"/>
            <a:ext cx="67512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>
                <a:solidFill>
                  <a:srgbClr val="FF0000"/>
                </a:solidFill>
              </a:rPr>
              <a:t>e</a:t>
            </a:r>
            <a:r>
              <a:rPr lang="cs-CZ" sz="2500" b="1" dirty="0" smtClean="0">
                <a:solidFill>
                  <a:srgbClr val="FF0000"/>
                </a:solidFill>
              </a:rPr>
              <a:t>is</a:t>
            </a:r>
            <a:endParaRPr lang="cs-CZ" sz="25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952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000" b="1" dirty="0" smtClean="0"/>
              <a:t>Text</a:t>
            </a:r>
            <a:r>
              <a:rPr lang="cs-CZ" sz="2000" b="1" dirty="0"/>
              <a:t>:</a:t>
            </a:r>
          </a:p>
          <a:p>
            <a:pPr marL="0" indent="0">
              <a:buNone/>
            </a:pPr>
            <a:r>
              <a:rPr lang="cs-CZ" sz="2000" dirty="0"/>
              <a:t>Autorem všech textů je autor tohoto materiálu, </a:t>
            </a:r>
            <a:r>
              <a:rPr lang="cs-CZ" sz="2000" dirty="0" smtClean="0"/>
              <a:t>12. 11. 2012</a:t>
            </a:r>
            <a:endParaRPr lang="cs-CZ" sz="20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45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129</Words>
  <Application>Microsoft Office PowerPoint</Application>
  <PresentationFormat>Předvádění na obrazovce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Posuvky s #</vt:lpstr>
      <vt:lpstr>Zápis křížků do notové osnovy</vt:lpstr>
      <vt:lpstr>Piš názvy tónů</vt:lpstr>
      <vt:lpstr>Správné odpovědi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08DJ</dc:creator>
  <cp:lastModifiedBy>08DJ</cp:lastModifiedBy>
  <cp:revision>17</cp:revision>
  <dcterms:created xsi:type="dcterms:W3CDTF">2012-12-15T20:49:49Z</dcterms:created>
  <dcterms:modified xsi:type="dcterms:W3CDTF">2013-01-13T18:58:58Z</dcterms:modified>
</cp:coreProperties>
</file>