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57" r:id="rId4"/>
    <p:sldId id="261" r:id="rId5"/>
    <p:sldId id="262" r:id="rId6"/>
    <p:sldId id="25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VY_32_INOVACE_17:hudebnívýchova1-4.roč.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Lucie </a:t>
          </a:r>
          <a:r>
            <a:rPr lang="cs-CZ" sz="2000" dirty="0" err="1" smtClean="0"/>
            <a:t>Vrchovecká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Valčík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2A83382-A72B-4D16-A0BA-FA3D2290FC90}" type="presOf" srcId="{D1B46980-6531-4606-95E6-44980827E919}" destId="{2BE915AB-18AA-4053-B92C-3BFC9ED204BB}" srcOrd="1" destOrd="0" presId="urn:microsoft.com/office/officeart/2005/8/layout/target3"/>
    <dgm:cxn modelId="{D392A6EC-BED4-4832-8ED6-168DBECB0D21}" type="presOf" srcId="{D8197B8C-B260-4A16-BDF4-0947B075E274}" destId="{5A5FFA88-C948-4069-8E93-59FA12366E83}" srcOrd="1" destOrd="0" presId="urn:microsoft.com/office/officeart/2005/8/layout/target3"/>
    <dgm:cxn modelId="{003D416B-D76D-418A-B0CA-E23516862F8C}" type="presOf" srcId="{D1D4F407-5343-4D3F-B5B9-D407B03CAEB4}" destId="{AED2198E-93D5-4001-81B4-73124B309672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B1B1E9EA-9661-4888-921A-A9ED255AF810}" type="presOf" srcId="{D1B46980-6531-4606-95E6-44980827E919}" destId="{6140AFEC-043D-4C43-A2F9-D0F5331DF3A3}" srcOrd="0" destOrd="0" presId="urn:microsoft.com/office/officeart/2005/8/layout/target3"/>
    <dgm:cxn modelId="{99B6961D-8FC7-424A-940D-85F88D3B67DB}" type="presOf" srcId="{4C35D32F-0EAB-4CD7-82EE-45574DC2A586}" destId="{8BEBB6EC-1DAA-4CAC-8A25-BC0FCBD5DBD5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D048BF92-C06D-465C-B04B-7562B14F4930}" type="presOf" srcId="{B651F6E3-6281-48DB-9319-2AEAFDAE7572}" destId="{6BB5E863-4638-4E1D-BFDE-399D028AC4ED}" srcOrd="1" destOrd="0" presId="urn:microsoft.com/office/officeart/2005/8/layout/target3"/>
    <dgm:cxn modelId="{E76EBEDE-441B-4267-A957-146A0A1FE9C2}" type="presOf" srcId="{D8197B8C-B260-4A16-BDF4-0947B075E274}" destId="{25B08C86-7E15-44DC-BE7F-FFB55DD49D12}" srcOrd="0" destOrd="0" presId="urn:microsoft.com/office/officeart/2005/8/layout/target3"/>
    <dgm:cxn modelId="{71ED0C39-2E59-467B-8923-C1300A2A242C}" type="presOf" srcId="{4C35D32F-0EAB-4CD7-82EE-45574DC2A586}" destId="{890E4F0B-2866-4A3F-A3C7-2A14B1797930}" srcOrd="1" destOrd="0" presId="urn:microsoft.com/office/officeart/2005/8/layout/target3"/>
    <dgm:cxn modelId="{09504712-8E58-43A6-9F1A-2E36EE76105D}" type="presOf" srcId="{D1D4F407-5343-4D3F-B5B9-D407B03CAEB4}" destId="{D005CE8C-CC26-4C3E-AC11-E15060ECD759}" srcOrd="0" destOrd="0" presId="urn:microsoft.com/office/officeart/2005/8/layout/target3"/>
    <dgm:cxn modelId="{607B5561-6258-4130-9908-321C6BE451DA}" type="presOf" srcId="{757F3AB3-0718-4624-B441-E567A8F0AB56}" destId="{333A1088-737F-45CB-B68E-254E46348037}" srcOrd="0" destOrd="0" presId="urn:microsoft.com/office/officeart/2005/8/layout/target3"/>
    <dgm:cxn modelId="{288F3DA9-A1AD-4B16-8CA0-6B79257B104D}" type="presOf" srcId="{B651F6E3-6281-48DB-9319-2AEAFDAE7572}" destId="{619D679B-A015-4ECF-8348-D1034C574F40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D3AFB429-4BD4-4075-86FB-1A78733E6BD6}" type="presParOf" srcId="{333A1088-737F-45CB-B68E-254E46348037}" destId="{F5ABB229-8D3B-4694-996A-96F23CF14429}" srcOrd="0" destOrd="0" presId="urn:microsoft.com/office/officeart/2005/8/layout/target3"/>
    <dgm:cxn modelId="{3AF6916C-2908-4A1C-812F-EAE27987FADA}" type="presParOf" srcId="{333A1088-737F-45CB-B68E-254E46348037}" destId="{F41139FD-01EE-4571-8B17-4FB00FC51163}" srcOrd="1" destOrd="0" presId="urn:microsoft.com/office/officeart/2005/8/layout/target3"/>
    <dgm:cxn modelId="{3AC7CDF6-7CA6-42B3-9833-F2B59077CBA8}" type="presParOf" srcId="{333A1088-737F-45CB-B68E-254E46348037}" destId="{D005CE8C-CC26-4C3E-AC11-E15060ECD759}" srcOrd="2" destOrd="0" presId="urn:microsoft.com/office/officeart/2005/8/layout/target3"/>
    <dgm:cxn modelId="{19F795E4-3FDC-4E16-A1F7-72690ACB8164}" type="presParOf" srcId="{333A1088-737F-45CB-B68E-254E46348037}" destId="{2C702D82-9B77-49B7-9568-BB8EB47C3372}" srcOrd="3" destOrd="0" presId="urn:microsoft.com/office/officeart/2005/8/layout/target3"/>
    <dgm:cxn modelId="{3C339333-1D81-4F51-8BCF-23A55A42AF7C}" type="presParOf" srcId="{333A1088-737F-45CB-B68E-254E46348037}" destId="{A52A0455-90FF-4808-ABD0-F02540D31D5A}" srcOrd="4" destOrd="0" presId="urn:microsoft.com/office/officeart/2005/8/layout/target3"/>
    <dgm:cxn modelId="{3D618ADA-E027-4AD8-84FA-7195ABFCA896}" type="presParOf" srcId="{333A1088-737F-45CB-B68E-254E46348037}" destId="{6140AFEC-043D-4C43-A2F9-D0F5331DF3A3}" srcOrd="5" destOrd="0" presId="urn:microsoft.com/office/officeart/2005/8/layout/target3"/>
    <dgm:cxn modelId="{599643C9-71EC-4D09-9A09-AB9516D9164C}" type="presParOf" srcId="{333A1088-737F-45CB-B68E-254E46348037}" destId="{9358AC05-5D7D-4327-9F80-1AD486AEA664}" srcOrd="6" destOrd="0" presId="urn:microsoft.com/office/officeart/2005/8/layout/target3"/>
    <dgm:cxn modelId="{BD6D1BA0-CACA-430A-8F92-2C8EB5353A8E}" type="presParOf" srcId="{333A1088-737F-45CB-B68E-254E46348037}" destId="{313FC574-E1CD-4FB4-B054-0B805CE0447D}" srcOrd="7" destOrd="0" presId="urn:microsoft.com/office/officeart/2005/8/layout/target3"/>
    <dgm:cxn modelId="{D9A45FC0-1E1A-4107-871E-EC10C787663A}" type="presParOf" srcId="{333A1088-737F-45CB-B68E-254E46348037}" destId="{619D679B-A015-4ECF-8348-D1034C574F40}" srcOrd="8" destOrd="0" presId="urn:microsoft.com/office/officeart/2005/8/layout/target3"/>
    <dgm:cxn modelId="{5C66BC88-8B30-4E12-9388-CBDE90B72BD5}" type="presParOf" srcId="{333A1088-737F-45CB-B68E-254E46348037}" destId="{322283A8-4A27-4CDA-BAE3-F381106A9174}" srcOrd="9" destOrd="0" presId="urn:microsoft.com/office/officeart/2005/8/layout/target3"/>
    <dgm:cxn modelId="{AED1446D-EBC9-4138-BE4D-6EF43D105371}" type="presParOf" srcId="{333A1088-737F-45CB-B68E-254E46348037}" destId="{FFC9F71D-1B4F-4AD9-A4A6-86ADEFC8AF5C}" srcOrd="10" destOrd="0" presId="urn:microsoft.com/office/officeart/2005/8/layout/target3"/>
    <dgm:cxn modelId="{A588B6B3-53F2-4535-A78E-A16FD0B59EEC}" type="presParOf" srcId="{333A1088-737F-45CB-B68E-254E46348037}" destId="{25B08C86-7E15-44DC-BE7F-FFB55DD49D12}" srcOrd="11" destOrd="0" presId="urn:microsoft.com/office/officeart/2005/8/layout/target3"/>
    <dgm:cxn modelId="{1E861844-547B-4305-9228-66B3F8565D91}" type="presParOf" srcId="{333A1088-737F-45CB-B68E-254E46348037}" destId="{76644BE8-9D7C-4C09-B250-3D10AF48CBB7}" srcOrd="12" destOrd="0" presId="urn:microsoft.com/office/officeart/2005/8/layout/target3"/>
    <dgm:cxn modelId="{FE2ED8A3-2293-40E5-90F0-FEDB393CCEB5}" type="presParOf" srcId="{333A1088-737F-45CB-B68E-254E46348037}" destId="{EE85B701-7295-41C0-BA7A-34D3756A2AE6}" srcOrd="13" destOrd="0" presId="urn:microsoft.com/office/officeart/2005/8/layout/target3"/>
    <dgm:cxn modelId="{1155A23A-DB84-4FC4-9C2C-286BF40837A2}" type="presParOf" srcId="{333A1088-737F-45CB-B68E-254E46348037}" destId="{8BEBB6EC-1DAA-4CAC-8A25-BC0FCBD5DBD5}" srcOrd="14" destOrd="0" presId="urn:microsoft.com/office/officeart/2005/8/layout/target3"/>
    <dgm:cxn modelId="{954C7930-66CF-4CAE-ABAC-9D8AB96711E8}" type="presParOf" srcId="{333A1088-737F-45CB-B68E-254E46348037}" destId="{AED2198E-93D5-4001-81B4-73124B309672}" srcOrd="15" destOrd="0" presId="urn:microsoft.com/office/officeart/2005/8/layout/target3"/>
    <dgm:cxn modelId="{3905ABDD-C4B6-44E1-A1BD-3ABEC76DA856}" type="presParOf" srcId="{333A1088-737F-45CB-B68E-254E46348037}" destId="{2BE915AB-18AA-4053-B92C-3BFC9ED204BB}" srcOrd="16" destOrd="0" presId="urn:microsoft.com/office/officeart/2005/8/layout/target3"/>
    <dgm:cxn modelId="{800852BF-F034-4FC0-8713-424886943AE0}" type="presParOf" srcId="{333A1088-737F-45CB-B68E-254E46348037}" destId="{6BB5E863-4638-4E1D-BFDE-399D028AC4ED}" srcOrd="17" destOrd="0" presId="urn:microsoft.com/office/officeart/2005/8/layout/target3"/>
    <dgm:cxn modelId="{6A2C7AEA-49CC-4E63-950A-AA9B36F61ECF}" type="presParOf" srcId="{333A1088-737F-45CB-B68E-254E46348037}" destId="{5A5FFA88-C948-4069-8E93-59FA12366E83}" srcOrd="18" destOrd="0" presId="urn:microsoft.com/office/officeart/2005/8/layout/target3"/>
    <dgm:cxn modelId="{72A8D9F9-455E-46B4-9DD0-8F9810163ACA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Lucie </a:t>
          </a:r>
          <a:r>
            <a:rPr lang="cs-CZ" sz="2000" kern="1200" dirty="0" err="1" smtClean="0"/>
            <a:t>Vrchovecká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VY_32_INOVACE_17:hudebnívýchova1-4.roč.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Valčík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74040-FD86-487B-92F2-0616592DBD76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558F4-1FD6-4DB4-8B9B-09C5C87B70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67821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74040-FD86-487B-92F2-0616592DBD76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558F4-1FD6-4DB4-8B9B-09C5C87B70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9671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74040-FD86-487B-92F2-0616592DBD76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558F4-1FD6-4DB4-8B9B-09C5C87B70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25603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74040-FD86-487B-92F2-0616592DBD76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558F4-1FD6-4DB4-8B9B-09C5C87B70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98157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74040-FD86-487B-92F2-0616592DBD76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558F4-1FD6-4DB4-8B9B-09C5C87B70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30703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74040-FD86-487B-92F2-0616592DBD76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558F4-1FD6-4DB4-8B9B-09C5C87B70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9117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74040-FD86-487B-92F2-0616592DBD76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558F4-1FD6-4DB4-8B9B-09C5C87B70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39593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74040-FD86-487B-92F2-0616592DBD76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558F4-1FD6-4DB4-8B9B-09C5C87B70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76158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74040-FD86-487B-92F2-0616592DBD76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558F4-1FD6-4DB4-8B9B-09C5C87B70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7798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74040-FD86-487B-92F2-0616592DBD76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558F4-1FD6-4DB4-8B9B-09C5C87B70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79525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74040-FD86-487B-92F2-0616592DBD76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558F4-1FD6-4DB4-8B9B-09C5C87B70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3199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50000">
              <a:schemeClr val="bg1"/>
            </a:gs>
            <a:gs pos="100000">
              <a:schemeClr val="accent4">
                <a:lumMod val="40000"/>
                <a:lumOff val="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74040-FD86-487B-92F2-0616592DBD76}" type="datetimeFigureOut">
              <a:rPr lang="cs-CZ" smtClean="0"/>
              <a:t>13.1.2013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B558F4-1FD6-4DB4-8B9B-09C5C87B70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93897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793507424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9568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Materiál slouží k výkladu pojmu „valčík“ a k následnému zápisu do </a:t>
            </a:r>
            <a:r>
              <a:rPr lang="cs-CZ" sz="2000" dirty="0" smtClean="0"/>
              <a:t>sešitu. Po výkladu následuje </a:t>
            </a:r>
            <a:r>
              <a:rPr lang="cs-CZ" sz="2000" dirty="0" err="1" smtClean="0"/>
              <a:t>minitest</a:t>
            </a:r>
            <a:r>
              <a:rPr lang="cs-CZ" sz="2000" dirty="0" smtClean="0"/>
              <a:t>. Žáci píší odpovědi fixem přímo na tabuli. Je možné odpovídat na samostatný list papíru a poté si </a:t>
            </a:r>
            <a:r>
              <a:rPr lang="cs-CZ" sz="2000" smtClean="0"/>
              <a:t>společně zkontrolovat</a:t>
            </a:r>
            <a:r>
              <a:rPr lang="cs-CZ" sz="2000" dirty="0" smtClean="0"/>
              <a:t>.</a:t>
            </a: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87714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Valčík</a:t>
            </a:r>
            <a:endParaRPr lang="cs-CZ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 smtClean="0"/>
              <a:t>tanec ve ¾ taktu</a:t>
            </a:r>
          </a:p>
          <a:p>
            <a:r>
              <a:rPr lang="cs-CZ" sz="2800" dirty="0" smtClean="0"/>
              <a:t>rychlejšího tempa</a:t>
            </a:r>
          </a:p>
          <a:p>
            <a:r>
              <a:rPr lang="cs-CZ" sz="2800" dirty="0" smtClean="0"/>
              <a:t>vznikl ve Vídni začátkem 19. století</a:t>
            </a:r>
          </a:p>
          <a:p>
            <a:r>
              <a:rPr lang="cs-CZ" sz="2800" dirty="0" smtClean="0"/>
              <a:t>„Král valčíků“ = Johann </a:t>
            </a:r>
            <a:r>
              <a:rPr lang="cs-CZ" sz="2800" dirty="0" err="1" smtClean="0"/>
              <a:t>Strauss</a:t>
            </a:r>
            <a:r>
              <a:rPr lang="cs-CZ" sz="2800" dirty="0" smtClean="0"/>
              <a:t> ml.</a:t>
            </a:r>
          </a:p>
          <a:p>
            <a:r>
              <a:rPr lang="cs-CZ" sz="2800" dirty="0" smtClean="0"/>
              <a:t>Na krásném modrém Dunaji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9" name="Picture 5" descr="C:\Users\08DJ\AppData\Local\Microsoft\Windows\Temporary Internet Files\Content.IE5\6JSEHDW1\MC90040774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88640"/>
            <a:ext cx="1872208" cy="24791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Skupina 6"/>
          <p:cNvGrpSpPr/>
          <p:nvPr/>
        </p:nvGrpSpPr>
        <p:grpSpPr>
          <a:xfrm>
            <a:off x="683568" y="4258056"/>
            <a:ext cx="3312368" cy="2207383"/>
            <a:chOff x="683568" y="4258056"/>
            <a:chExt cx="3312368" cy="2207383"/>
          </a:xfrm>
        </p:grpSpPr>
        <p:pic>
          <p:nvPicPr>
            <p:cNvPr id="1030" name="Picture 6" descr="C:\Users\08DJ\AppData\Local\Microsoft\Windows\Temporary Internet Files\Content.IE5\UKIZDSLW\MP900403212[1]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3568" y="4258056"/>
              <a:ext cx="3312368" cy="220738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ovéPole 3"/>
            <p:cNvSpPr txBox="1"/>
            <p:nvPr/>
          </p:nvSpPr>
          <p:spPr>
            <a:xfrm>
              <a:off x="3095711" y="4415381"/>
              <a:ext cx="9001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Vídeň</a:t>
              </a:r>
              <a:endParaRPr lang="cs-CZ" dirty="0"/>
            </a:p>
          </p:txBody>
        </p:sp>
      </p:grpSp>
      <p:grpSp>
        <p:nvGrpSpPr>
          <p:cNvPr id="6" name="Skupina 5"/>
          <p:cNvGrpSpPr/>
          <p:nvPr/>
        </p:nvGrpSpPr>
        <p:grpSpPr>
          <a:xfrm>
            <a:off x="6198673" y="3101367"/>
            <a:ext cx="2160240" cy="3325118"/>
            <a:chOff x="6198673" y="3101367"/>
            <a:chExt cx="2160240" cy="3325118"/>
          </a:xfrm>
        </p:grpSpPr>
        <p:pic>
          <p:nvPicPr>
            <p:cNvPr id="1028" name="Picture 4" descr="C:\Users\08DJ\AppData\Local\Microsoft\Windows\Temporary Internet Files\Content.IE5\EQ5SA4X0\MC900415468[1].wm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98673" y="3101367"/>
              <a:ext cx="2160240" cy="332511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ovéPole 4"/>
            <p:cNvSpPr txBox="1"/>
            <p:nvPr/>
          </p:nvSpPr>
          <p:spPr>
            <a:xfrm>
              <a:off x="6223753" y="6057153"/>
              <a:ext cx="9361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19. stol.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447713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000"/>
                            </p:stCondLst>
                            <p:childTnLst>
                              <p:par>
                                <p:cTn id="23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000"/>
                            </p:stCondLst>
                            <p:childTnLst>
                              <p:par>
                                <p:cTn id="27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100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0"/>
                            </p:stCondLst>
                            <p:childTnLst>
                              <p:par>
                                <p:cTn id="35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9000"/>
                            </p:stCondLst>
                            <p:childTnLst>
                              <p:par>
                                <p:cTn id="39" presetID="22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Minitest</a:t>
            </a:r>
            <a:endParaRPr lang="cs-CZ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cs-CZ" sz="2400" dirty="0" smtClean="0">
                <a:latin typeface="Bookman Old Style" pitchFamily="18" charset="0"/>
              </a:rPr>
              <a:t>1. V </a:t>
            </a:r>
            <a:r>
              <a:rPr lang="cs-CZ" sz="2400" dirty="0">
                <a:latin typeface="Bookman Old Style" pitchFamily="18" charset="0"/>
              </a:rPr>
              <a:t>jakém taktu se valčík taktuje?				</a:t>
            </a:r>
            <a:endParaRPr lang="cs-CZ" sz="2400" dirty="0" smtClean="0">
              <a:latin typeface="Bookman Old Style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Bookman Old Style" pitchFamily="18" charset="0"/>
            </a:endParaRPr>
          </a:p>
          <a:p>
            <a:pPr marL="0" indent="0">
              <a:buNone/>
            </a:pPr>
            <a:r>
              <a:rPr lang="cs-CZ" sz="2400" dirty="0">
                <a:solidFill>
                  <a:srgbClr val="FF0000"/>
                </a:solidFill>
                <a:latin typeface="Bookman Old Style" pitchFamily="18" charset="0"/>
              </a:rPr>
              <a:t>	</a:t>
            </a:r>
            <a:endParaRPr lang="cs-CZ" sz="2400" dirty="0">
              <a:latin typeface="Bookman Old Style" pitchFamily="18" charset="0"/>
            </a:endParaRPr>
          </a:p>
          <a:p>
            <a:pPr marL="0" indent="0">
              <a:buNone/>
            </a:pPr>
            <a:r>
              <a:rPr lang="cs-CZ" sz="2400" dirty="0">
                <a:latin typeface="Bookman Old Style" pitchFamily="18" charset="0"/>
              </a:rPr>
              <a:t>2. Jaké tempo má valčík? Rychlé nebo pomalé? 		</a:t>
            </a:r>
            <a:endParaRPr lang="cs-CZ" sz="2400" dirty="0">
              <a:solidFill>
                <a:srgbClr val="FF0000"/>
              </a:solidFill>
              <a:latin typeface="Bookman Old Style" pitchFamily="18" charset="0"/>
            </a:endParaRPr>
          </a:p>
          <a:p>
            <a:pPr marL="0" indent="0">
              <a:buNone/>
            </a:pPr>
            <a:r>
              <a:rPr lang="cs-CZ" sz="2400" dirty="0">
                <a:latin typeface="Bookman Old Style" pitchFamily="18" charset="0"/>
              </a:rPr>
              <a:t>	</a:t>
            </a:r>
            <a:endParaRPr lang="cs-CZ" sz="2400" dirty="0">
              <a:solidFill>
                <a:srgbClr val="FF0000"/>
              </a:solidFill>
              <a:latin typeface="Bookman Old Style" pitchFamily="18" charset="0"/>
            </a:endParaRPr>
          </a:p>
          <a:p>
            <a:pPr marL="0" indent="0">
              <a:buNone/>
            </a:pPr>
            <a:endParaRPr lang="cs-CZ" sz="2400" dirty="0">
              <a:latin typeface="Bookman Old Style" pitchFamily="18" charset="0"/>
            </a:endParaRPr>
          </a:p>
          <a:p>
            <a:pPr marL="0" indent="0">
              <a:buNone/>
            </a:pPr>
            <a:r>
              <a:rPr lang="cs-CZ" sz="2400" dirty="0">
                <a:latin typeface="Bookman Old Style" pitchFamily="18" charset="0"/>
              </a:rPr>
              <a:t>3. Jaké město se nejvíce proslavilo valčíkem? 		</a:t>
            </a:r>
            <a:endParaRPr lang="cs-CZ" sz="2400" dirty="0">
              <a:solidFill>
                <a:srgbClr val="FF0000"/>
              </a:solidFill>
              <a:latin typeface="Bookman Old Style" pitchFamily="18" charset="0"/>
            </a:endParaRPr>
          </a:p>
          <a:p>
            <a:pPr marL="0" indent="0">
              <a:buNone/>
            </a:pPr>
            <a:endParaRPr lang="cs-CZ" sz="2400" dirty="0">
              <a:latin typeface="Bookman Old Style" pitchFamily="18" charset="0"/>
            </a:endParaRPr>
          </a:p>
          <a:p>
            <a:pPr marL="0" indent="0">
              <a:buNone/>
            </a:pPr>
            <a:r>
              <a:rPr lang="cs-CZ" sz="2400" dirty="0">
                <a:latin typeface="Bookman Old Style" pitchFamily="18" charset="0"/>
              </a:rPr>
              <a:t>	</a:t>
            </a:r>
          </a:p>
          <a:p>
            <a:pPr marL="0" indent="0">
              <a:buNone/>
            </a:pPr>
            <a:r>
              <a:rPr lang="cs-CZ" sz="2400" dirty="0">
                <a:latin typeface="Bookman Old Style" pitchFamily="18" charset="0"/>
              </a:rPr>
              <a:t>4. Ve kterém století valčík vznikl?				</a:t>
            </a:r>
            <a:endParaRPr lang="cs-CZ" sz="2400" dirty="0">
              <a:solidFill>
                <a:srgbClr val="FF0000"/>
              </a:solidFill>
              <a:latin typeface="Bookman Old Style" pitchFamily="18" charset="0"/>
            </a:endParaRPr>
          </a:p>
          <a:p>
            <a:pPr marL="0" indent="0">
              <a:buNone/>
            </a:pPr>
            <a:endParaRPr lang="cs-CZ" sz="2400" dirty="0">
              <a:latin typeface="Bookman Old Style" pitchFamily="18" charset="0"/>
            </a:endParaRPr>
          </a:p>
          <a:p>
            <a:pPr marL="0" indent="0">
              <a:buNone/>
            </a:pPr>
            <a:endParaRPr lang="cs-CZ" sz="2400" dirty="0">
              <a:latin typeface="Bookman Old Style" pitchFamily="18" charset="0"/>
            </a:endParaRPr>
          </a:p>
          <a:p>
            <a:pPr marL="0" indent="0">
              <a:buNone/>
            </a:pPr>
            <a:r>
              <a:rPr lang="cs-CZ" sz="2400" dirty="0">
                <a:latin typeface="Bookman Old Style" pitchFamily="18" charset="0"/>
              </a:rPr>
              <a:t>5. Který hudební skladatel je označován jako „král valčíků</a:t>
            </a:r>
            <a:r>
              <a:rPr lang="cs-CZ" sz="2400" dirty="0" smtClean="0">
                <a:latin typeface="Bookman Old Style" pitchFamily="18" charset="0"/>
              </a:rPr>
              <a:t>“? </a:t>
            </a:r>
          </a:p>
          <a:p>
            <a:pPr marL="0" indent="0">
              <a:buNone/>
            </a:pPr>
            <a:endParaRPr lang="cs-CZ" sz="24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88761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Správné odpovědi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cs-CZ" dirty="0" smtClean="0">
                <a:latin typeface="Bookman Old Style" pitchFamily="18" charset="0"/>
              </a:rPr>
              <a:t>1. V jakém taktu se valčík taktuje?			</a:t>
            </a:r>
            <a:r>
              <a:rPr lang="cs-CZ" dirty="0" smtClean="0">
                <a:solidFill>
                  <a:srgbClr val="FF0000"/>
                </a:solidFill>
                <a:latin typeface="Bookman Old Style" pitchFamily="18" charset="0"/>
              </a:rPr>
              <a:t>¾ </a:t>
            </a:r>
            <a:r>
              <a:rPr lang="cs-CZ" dirty="0">
                <a:solidFill>
                  <a:srgbClr val="FF0000"/>
                </a:solidFill>
                <a:latin typeface="Bookman Old Style" pitchFamily="18" charset="0"/>
              </a:rPr>
              <a:t>takt</a:t>
            </a:r>
          </a:p>
          <a:p>
            <a:pPr marL="0" indent="0">
              <a:buNone/>
            </a:pPr>
            <a:endParaRPr lang="cs-CZ" dirty="0">
              <a:latin typeface="Bookman Old Style" pitchFamily="18" charset="0"/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  <a:latin typeface="Bookman Old Style" pitchFamily="18" charset="0"/>
              </a:rPr>
              <a:t>	</a:t>
            </a:r>
            <a:endParaRPr lang="cs-CZ" dirty="0" smtClean="0">
              <a:latin typeface="Bookman Old Style" pitchFamily="18" charset="0"/>
            </a:endParaRPr>
          </a:p>
          <a:p>
            <a:pPr marL="0" indent="0">
              <a:buNone/>
            </a:pPr>
            <a:r>
              <a:rPr lang="cs-CZ" dirty="0" smtClean="0">
                <a:latin typeface="Bookman Old Style" pitchFamily="18" charset="0"/>
              </a:rPr>
              <a:t>2. Jaké tempo má valčík? Rychlé nebo pomalé? 	</a:t>
            </a:r>
            <a:r>
              <a:rPr lang="cs-CZ" dirty="0" smtClean="0">
                <a:solidFill>
                  <a:srgbClr val="FF0000"/>
                </a:solidFill>
                <a:latin typeface="Bookman Old Style" pitchFamily="18" charset="0"/>
              </a:rPr>
              <a:t>rychlé </a:t>
            </a:r>
            <a:r>
              <a:rPr lang="cs-CZ" dirty="0">
                <a:solidFill>
                  <a:srgbClr val="FF0000"/>
                </a:solidFill>
                <a:latin typeface="Bookman Old Style" pitchFamily="18" charset="0"/>
              </a:rPr>
              <a:t>tempo</a:t>
            </a:r>
            <a:endParaRPr lang="cs-CZ" dirty="0" smtClean="0">
              <a:solidFill>
                <a:srgbClr val="FF0000"/>
              </a:solidFill>
              <a:latin typeface="Bookman Old Style" pitchFamily="18" charset="0"/>
            </a:endParaRPr>
          </a:p>
          <a:p>
            <a:pPr marL="0" indent="0">
              <a:buNone/>
            </a:pPr>
            <a:r>
              <a:rPr lang="cs-CZ" dirty="0" smtClean="0">
                <a:latin typeface="Bookman Old Style" pitchFamily="18" charset="0"/>
              </a:rPr>
              <a:t>	</a:t>
            </a:r>
            <a:endParaRPr lang="cs-CZ" dirty="0" smtClean="0">
              <a:solidFill>
                <a:srgbClr val="FF0000"/>
              </a:solidFill>
              <a:latin typeface="Bookman Old Style" pitchFamily="18" charset="0"/>
            </a:endParaRPr>
          </a:p>
          <a:p>
            <a:pPr marL="0" indent="0">
              <a:buNone/>
            </a:pPr>
            <a:endParaRPr lang="cs-CZ" dirty="0" smtClean="0">
              <a:latin typeface="Bookman Old Style" pitchFamily="18" charset="0"/>
            </a:endParaRPr>
          </a:p>
          <a:p>
            <a:pPr marL="0" indent="0">
              <a:buNone/>
            </a:pPr>
            <a:r>
              <a:rPr lang="cs-CZ" dirty="0" smtClean="0">
                <a:latin typeface="Bookman Old Style" pitchFamily="18" charset="0"/>
              </a:rPr>
              <a:t>3. Jaké město se nejvíce proslavilo valčíkem? 	</a:t>
            </a:r>
            <a:r>
              <a:rPr lang="cs-CZ" dirty="0" smtClean="0">
                <a:solidFill>
                  <a:srgbClr val="FF0000"/>
                </a:solidFill>
                <a:latin typeface="Bookman Old Style" pitchFamily="18" charset="0"/>
              </a:rPr>
              <a:t>Vídeň</a:t>
            </a:r>
            <a:endParaRPr lang="cs-CZ" dirty="0">
              <a:solidFill>
                <a:srgbClr val="FF0000"/>
              </a:solidFill>
              <a:latin typeface="Bookman Old Style" pitchFamily="18" charset="0"/>
            </a:endParaRPr>
          </a:p>
          <a:p>
            <a:pPr marL="0" indent="0">
              <a:buNone/>
            </a:pPr>
            <a:endParaRPr lang="cs-CZ" dirty="0">
              <a:latin typeface="Bookman Old Style" pitchFamily="18" charset="0"/>
            </a:endParaRPr>
          </a:p>
          <a:p>
            <a:pPr marL="0" indent="0">
              <a:buNone/>
            </a:pPr>
            <a:r>
              <a:rPr lang="cs-CZ" dirty="0" smtClean="0">
                <a:latin typeface="Bookman Old Style" pitchFamily="18" charset="0"/>
              </a:rPr>
              <a:t>	</a:t>
            </a:r>
          </a:p>
          <a:p>
            <a:pPr marL="0" indent="0">
              <a:buNone/>
            </a:pPr>
            <a:r>
              <a:rPr lang="cs-CZ" dirty="0" smtClean="0">
                <a:latin typeface="Bookman Old Style" pitchFamily="18" charset="0"/>
              </a:rPr>
              <a:t>4. Ve kterém století valčík vznikl?			</a:t>
            </a:r>
            <a:r>
              <a:rPr lang="cs-CZ" dirty="0" smtClean="0">
                <a:solidFill>
                  <a:srgbClr val="FF0000"/>
                </a:solidFill>
                <a:latin typeface="Bookman Old Style" pitchFamily="18" charset="0"/>
              </a:rPr>
              <a:t>19. století</a:t>
            </a:r>
          </a:p>
          <a:p>
            <a:pPr marL="0" indent="0">
              <a:buNone/>
            </a:pPr>
            <a:endParaRPr lang="cs-CZ" dirty="0" smtClean="0">
              <a:latin typeface="Bookman Old Style" pitchFamily="18" charset="0"/>
            </a:endParaRPr>
          </a:p>
          <a:p>
            <a:pPr marL="0" indent="0">
              <a:buNone/>
            </a:pPr>
            <a:endParaRPr lang="cs-CZ" dirty="0" smtClean="0">
              <a:latin typeface="Bookman Old Style" pitchFamily="18" charset="0"/>
            </a:endParaRPr>
          </a:p>
          <a:p>
            <a:pPr marL="0" indent="0">
              <a:buNone/>
            </a:pPr>
            <a:r>
              <a:rPr lang="cs-CZ" dirty="0" smtClean="0">
                <a:latin typeface="Bookman Old Style" pitchFamily="18" charset="0"/>
              </a:rPr>
              <a:t>5. Který hudební skladatel je označován jako „král valčíků“?</a:t>
            </a:r>
          </a:p>
          <a:p>
            <a:pPr marL="0" indent="0" algn="r">
              <a:buNone/>
            </a:pPr>
            <a:r>
              <a:rPr lang="cs-CZ" dirty="0" smtClean="0">
                <a:solidFill>
                  <a:srgbClr val="FF0000"/>
                </a:solidFill>
                <a:latin typeface="Bookman Old Style" pitchFamily="18" charset="0"/>
              </a:rPr>
              <a:t>Johan </a:t>
            </a:r>
            <a:r>
              <a:rPr lang="cs-CZ" dirty="0" err="1" smtClean="0">
                <a:solidFill>
                  <a:srgbClr val="FF0000"/>
                </a:solidFill>
                <a:latin typeface="Bookman Old Style" pitchFamily="18" charset="0"/>
              </a:rPr>
              <a:t>Strauss</a:t>
            </a:r>
            <a:r>
              <a:rPr lang="cs-CZ" dirty="0" smtClean="0">
                <a:solidFill>
                  <a:srgbClr val="FF0000"/>
                </a:solidFill>
                <a:latin typeface="Bookman Old Style" pitchFamily="18" charset="0"/>
              </a:rPr>
              <a:t> ml.</a:t>
            </a:r>
          </a:p>
          <a:p>
            <a:pPr marL="0" indent="0" algn="r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4840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dirty="0" smtClean="0"/>
              <a:t>Text:</a:t>
            </a:r>
          </a:p>
          <a:p>
            <a:pPr marL="0" indent="0">
              <a:buNone/>
            </a:pPr>
            <a:r>
              <a:rPr lang="cs-CZ" sz="2000" dirty="0" smtClean="0"/>
              <a:t>Autorem všech textů je autor tohoto materiálu, 19. 11. 2012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b="1" dirty="0" smtClean="0"/>
              <a:t>Obrázky:</a:t>
            </a:r>
          </a:p>
          <a:p>
            <a:pPr marL="0" indent="0">
              <a:buNone/>
            </a:pPr>
            <a:r>
              <a:rPr lang="cs-CZ" sz="2000" dirty="0" smtClean="0"/>
              <a:t>Otevřená galerie Microsoft Office, 19. 11. 2012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0472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146</Words>
  <Application>Microsoft Office PowerPoint</Application>
  <PresentationFormat>Předvádění na obrazovce (4:3)</PresentationFormat>
  <Paragraphs>51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</vt:lpstr>
      <vt:lpstr>Valčík</vt:lpstr>
      <vt:lpstr>Minitest</vt:lpstr>
      <vt:lpstr>Správné odpovědi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Valčík</dc:title>
  <dc:creator>08DJ</dc:creator>
  <cp:lastModifiedBy>08DJ</cp:lastModifiedBy>
  <cp:revision>18</cp:revision>
  <dcterms:created xsi:type="dcterms:W3CDTF">2012-12-15T20:04:16Z</dcterms:created>
  <dcterms:modified xsi:type="dcterms:W3CDTF">2013-01-13T17:31:44Z</dcterms:modified>
</cp:coreProperties>
</file>