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83" r:id="rId10"/>
    <p:sldId id="282" r:id="rId11"/>
    <p:sldId id="265" r:id="rId12"/>
    <p:sldId id="266" r:id="rId13"/>
    <p:sldId id="274" r:id="rId14"/>
    <p:sldId id="267" r:id="rId15"/>
    <p:sldId id="275" r:id="rId16"/>
    <p:sldId id="268" r:id="rId17"/>
    <p:sldId id="276" r:id="rId18"/>
    <p:sldId id="269" r:id="rId19"/>
    <p:sldId id="277" r:id="rId20"/>
    <p:sldId id="270" r:id="rId21"/>
    <p:sldId id="278" r:id="rId22"/>
    <p:sldId id="271" r:id="rId23"/>
    <p:sldId id="279" r:id="rId24"/>
    <p:sldId id="272" r:id="rId25"/>
    <p:sldId id="280" r:id="rId26"/>
    <p:sldId id="273" r:id="rId27"/>
    <p:sldId id="281" r:id="rId28"/>
    <p:sldId id="258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84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68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378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6985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6224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7380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8955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187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4890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6889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8606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6313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1054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D04293-7222-4F17-ABF4-C9947EBA2C4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7817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258888" y="36449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cs-CZ" dirty="0" smtClean="0"/>
              <a:t>Název školy:  </a:t>
            </a:r>
            <a:r>
              <a:rPr lang="cs-CZ" i="1" dirty="0" smtClean="0"/>
              <a:t>Základní škola a mateřská škola, </a:t>
            </a:r>
            <a:r>
              <a:rPr lang="cs-CZ" i="1" noProof="1" smtClean="0"/>
              <a:t>Hlušice</a:t>
            </a:r>
            <a:endParaRPr lang="cs-CZ" noProof="1" smtClean="0"/>
          </a:p>
          <a:p>
            <a:pPr>
              <a:defRPr/>
            </a:pPr>
            <a:r>
              <a:rPr lang="cs-CZ" dirty="0" smtClean="0"/>
              <a:t>Autor: </a:t>
            </a:r>
            <a:r>
              <a:rPr lang="cs-CZ" i="1" dirty="0" smtClean="0">
                <a:solidFill>
                  <a:srgbClr val="FFC000"/>
                </a:solidFill>
              </a:rPr>
              <a:t>Mgr. Miloslav Cajska</a:t>
            </a:r>
            <a:endParaRPr lang="cs-CZ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Číslo projektu: CZ.1.07/1.4.00/21.3235</a:t>
            </a:r>
          </a:p>
          <a:p>
            <a:pPr>
              <a:defRPr/>
            </a:pPr>
            <a:r>
              <a:rPr lang="cs-CZ" dirty="0" smtClean="0"/>
              <a:t>Název:	 </a:t>
            </a:r>
            <a:r>
              <a:rPr lang="cs-CZ" dirty="0" smtClean="0"/>
              <a:t>VY_52_INOVACE_</a:t>
            </a:r>
            <a:r>
              <a:rPr lang="cs-CZ" dirty="0" smtClean="0">
                <a:solidFill>
                  <a:srgbClr val="FFC000"/>
                </a:solidFill>
              </a:rPr>
              <a:t>1A_07_Houby s plodnicemi</a:t>
            </a:r>
            <a:endParaRPr lang="en-GB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Téma: </a:t>
            </a:r>
            <a:r>
              <a:rPr lang="cs-CZ" dirty="0" smtClean="0">
                <a:solidFill>
                  <a:srgbClr val="FFC000"/>
                </a:solidFill>
              </a:rPr>
              <a:t>Přírodopis  </a:t>
            </a:r>
            <a:r>
              <a:rPr lang="cs-CZ" dirty="0">
                <a:solidFill>
                  <a:srgbClr val="FFC000"/>
                </a:solidFill>
              </a:rPr>
              <a:t>na 2. stupni ZŠ</a:t>
            </a:r>
            <a:endParaRPr lang="en-GB" dirty="0" smtClean="0">
              <a:solidFill>
                <a:srgbClr val="FFC000"/>
              </a:solidFill>
            </a:endParaRPr>
          </a:p>
          <a:p>
            <a:pPr>
              <a:defRPr/>
            </a:pP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79712" y="5517232"/>
            <a:ext cx="6400800" cy="1752600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/>
            </a:r>
            <a:br>
              <a:rPr lang="cs-CZ" smtClean="0"/>
            </a:br>
            <a:endParaRPr lang="cs-CZ"/>
          </a:p>
        </p:txBody>
      </p:sp>
      <p:pic>
        <p:nvPicPr>
          <p:cNvPr id="6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052513"/>
            <a:ext cx="5753100" cy="1409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9046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sz="2800" dirty="0" smtClean="0"/>
              <a:t>Výukový materiál popisuje základní znaky a stavbu mnohobuněčných hub s plodnicemi.</a:t>
            </a:r>
          </a:p>
          <a:p>
            <a:r>
              <a:rPr lang="cs-CZ" sz="2800" dirty="0" smtClean="0"/>
              <a:t>Vysvětluje rozdíl mezi lupenatými a </a:t>
            </a:r>
            <a:r>
              <a:rPr lang="cs-CZ" sz="2800" dirty="0" err="1" smtClean="0"/>
              <a:t>rourkatými</a:t>
            </a:r>
            <a:r>
              <a:rPr lang="cs-CZ" sz="2800" dirty="0" smtClean="0"/>
              <a:t> houbami.</a:t>
            </a:r>
          </a:p>
          <a:p>
            <a:r>
              <a:rPr lang="cs-CZ" sz="2800" dirty="0" smtClean="0"/>
              <a:t>Upozorňuje na naše jedovaté houby.</a:t>
            </a:r>
          </a:p>
          <a:p>
            <a:r>
              <a:rPr lang="cs-CZ" sz="2800" dirty="0" smtClean="0"/>
              <a:t>V samostatné části hodiny žáci pracují s atlasy hub.</a:t>
            </a:r>
          </a:p>
          <a:p>
            <a:r>
              <a:rPr lang="cs-CZ" sz="2800" dirty="0" smtClean="0"/>
              <a:t>Součástí prezentace je poznávání hub.</a:t>
            </a: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z="2000" dirty="0" smtClean="0"/>
              <a:t>Anotace:</a:t>
            </a:r>
          </a:p>
        </p:txBody>
      </p:sp>
    </p:spTree>
    <p:extLst>
      <p:ext uri="{BB962C8B-B14F-4D97-AF65-F5344CB8AC3E}">
        <p14:creationId xmlns:p14="http://schemas.microsoft.com/office/powerpoint/2010/main" val="327971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2564904"/>
            <a:ext cx="7772400" cy="1470025"/>
          </a:xfrm>
        </p:spPr>
        <p:txBody>
          <a:bodyPr>
            <a:normAutofit/>
          </a:bodyPr>
          <a:lstStyle/>
          <a:p>
            <a:r>
              <a:rPr lang="cs-CZ" sz="7200" b="1" dirty="0" smtClean="0"/>
              <a:t>Houby s plodnicemi</a:t>
            </a:r>
            <a:endParaRPr lang="cs-CZ" sz="7200" b="1" dirty="0"/>
          </a:p>
        </p:txBody>
      </p:sp>
    </p:spTree>
    <p:extLst>
      <p:ext uri="{BB962C8B-B14F-4D97-AF65-F5344CB8AC3E}">
        <p14:creationId xmlns:p14="http://schemas.microsoft.com/office/powerpoint/2010/main" val="39965166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sz="3600" b="1" dirty="0"/>
              <a:t>Houby </a:t>
            </a:r>
            <a:r>
              <a:rPr lang="cs-CZ" sz="3600" b="1" dirty="0" smtClean="0"/>
              <a:t>s plodnicemi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12565"/>
            <a:ext cx="8229600" cy="5145435"/>
          </a:xfrm>
        </p:spPr>
        <p:txBody>
          <a:bodyPr/>
          <a:lstStyle/>
          <a:p>
            <a:r>
              <a:rPr lang="cs-CZ" dirty="0" smtClean="0"/>
              <a:t>plodnice </a:t>
            </a:r>
            <a:r>
              <a:rPr lang="cs-CZ" dirty="0"/>
              <a:t>vyrůstají z podzemního </a:t>
            </a:r>
            <a:r>
              <a:rPr lang="cs-CZ" dirty="0" smtClean="0"/>
              <a:t>podhoubí</a:t>
            </a:r>
          </a:p>
          <a:p>
            <a:endParaRPr lang="cs-CZ" sz="1800" dirty="0"/>
          </a:p>
          <a:p>
            <a:r>
              <a:rPr lang="cs-CZ" dirty="0" smtClean="0"/>
              <a:t>plodnice              třeň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                          </a:t>
            </a:r>
            <a:r>
              <a:rPr lang="cs-CZ" dirty="0" smtClean="0"/>
              <a:t>      klobouk</a:t>
            </a:r>
          </a:p>
          <a:p>
            <a:pPr marL="0" indent="0">
              <a:buNone/>
            </a:pPr>
            <a:endParaRPr lang="cs-CZ" sz="2000" dirty="0"/>
          </a:p>
          <a:p>
            <a:r>
              <a:rPr lang="cs-CZ" dirty="0" smtClean="0"/>
              <a:t>některé </a:t>
            </a:r>
            <a:r>
              <a:rPr lang="cs-CZ" dirty="0"/>
              <a:t>mladé houby mají na spodu klobouku závoj nebo jsou celé obalené plachetkou</a:t>
            </a:r>
          </a:p>
          <a:p>
            <a:endParaRPr lang="cs-CZ" dirty="0"/>
          </a:p>
        </p:txBody>
      </p:sp>
      <p:sp>
        <p:nvSpPr>
          <p:cNvPr id="7" name="Šipka doprava 6"/>
          <p:cNvSpPr/>
          <p:nvPr/>
        </p:nvSpPr>
        <p:spPr>
          <a:xfrm>
            <a:off x="2399252" y="2924944"/>
            <a:ext cx="1080120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 rot="1640993">
            <a:off x="2344519" y="3232885"/>
            <a:ext cx="1184517" cy="72008"/>
          </a:xfrm>
          <a:prstGeom prst="rightArrow">
            <a:avLst>
              <a:gd name="adj1" fmla="val 50000"/>
              <a:gd name="adj2" fmla="val 461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24518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977456"/>
            <a:ext cx="3268185" cy="2672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620688"/>
            <a:ext cx="8229600" cy="55774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a) </a:t>
            </a:r>
            <a:r>
              <a:rPr lang="cs-CZ" dirty="0"/>
              <a:t>na spodní straně klobouku lupeny</a:t>
            </a:r>
          </a:p>
          <a:p>
            <a:r>
              <a:rPr lang="cs-CZ" sz="4000" dirty="0" smtClean="0"/>
              <a:t> </a:t>
            </a:r>
            <a:r>
              <a:rPr lang="cs-CZ" sz="2800" dirty="0" smtClean="0"/>
              <a:t>výtrusy uloženy v lupenech</a:t>
            </a:r>
          </a:p>
          <a:p>
            <a:r>
              <a:rPr lang="cs-CZ" sz="2800" dirty="0" smtClean="0"/>
              <a:t> např. pečárka polní (žampion</a:t>
            </a:r>
            <a:r>
              <a:rPr lang="cs-CZ" dirty="0" smtClean="0"/>
              <a:t>)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b</a:t>
            </a:r>
            <a:r>
              <a:rPr lang="cs-CZ" dirty="0"/>
              <a:t>) na spodní straně klobouku rourky</a:t>
            </a:r>
          </a:p>
          <a:p>
            <a:r>
              <a:rPr lang="cs-CZ" sz="4000" dirty="0"/>
              <a:t> </a:t>
            </a:r>
            <a:r>
              <a:rPr lang="cs-CZ" sz="2800" dirty="0" smtClean="0"/>
              <a:t>výtrusy </a:t>
            </a:r>
            <a:r>
              <a:rPr lang="cs-CZ" sz="2800" dirty="0"/>
              <a:t>uloženy v rourkách</a:t>
            </a:r>
          </a:p>
          <a:p>
            <a:r>
              <a:rPr lang="cs-CZ" sz="2800" dirty="0" smtClean="0"/>
              <a:t> např</a:t>
            </a:r>
            <a:r>
              <a:rPr lang="cs-CZ" sz="2800" dirty="0"/>
              <a:t>. hřib smrkový </a:t>
            </a:r>
            <a:r>
              <a:rPr lang="cs-CZ" sz="2800" dirty="0" smtClean="0"/>
              <a:t> 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340768"/>
            <a:ext cx="3268185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34093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Stavba  houby 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1" y="1037906"/>
            <a:ext cx="7416824" cy="5820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86999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Zástupci: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5217443"/>
          </a:xfrm>
        </p:spPr>
        <p:txBody>
          <a:bodyPr>
            <a:normAutofit lnSpcReduction="10000"/>
          </a:bodyPr>
          <a:lstStyle/>
          <a:p>
            <a:r>
              <a:rPr lang="cs-CZ" b="1" dirty="0"/>
              <a:t>Houby jedlé </a:t>
            </a:r>
            <a:r>
              <a:rPr lang="cs-CZ" dirty="0"/>
              <a:t>– hřib smrkový, h. dubový, kozák březový, křemenáč </a:t>
            </a:r>
            <a:r>
              <a:rPr lang="cs-CZ" dirty="0" smtClean="0"/>
              <a:t>osikový</a:t>
            </a:r>
            <a:r>
              <a:rPr lang="cs-CZ" dirty="0"/>
              <a:t>, klouzek obecný, liška obecná, muchomůrka </a:t>
            </a:r>
            <a:r>
              <a:rPr lang="cs-CZ" dirty="0" smtClean="0"/>
              <a:t>růžovka</a:t>
            </a:r>
            <a:r>
              <a:rPr lang="cs-CZ" dirty="0"/>
              <a:t>, bedla vysoká, pečárka polní</a:t>
            </a:r>
          </a:p>
          <a:p>
            <a:endParaRPr lang="cs-CZ" dirty="0"/>
          </a:p>
          <a:p>
            <a:r>
              <a:rPr lang="cs-CZ" b="1" dirty="0"/>
              <a:t>Houby jedovaté </a:t>
            </a:r>
            <a:r>
              <a:rPr lang="cs-CZ" dirty="0"/>
              <a:t>– hřib satan, muchomůrka červená</a:t>
            </a:r>
          </a:p>
          <a:p>
            <a:endParaRPr lang="cs-CZ" dirty="0"/>
          </a:p>
          <a:p>
            <a:r>
              <a:rPr lang="cs-CZ" b="1" dirty="0"/>
              <a:t>Houby smrtelně jedovaté </a:t>
            </a:r>
            <a:r>
              <a:rPr lang="cs-CZ" dirty="0"/>
              <a:t>– muchomůrka zelená, závojenka olovová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16057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!! Rozdíly mezi pečárkou polní a muchomůrkou zelenou !!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85000" lnSpcReduction="20000"/>
          </a:bodyPr>
          <a:lstStyle/>
          <a:p>
            <a:pPr marL="0" indent="0">
              <a:spcAft>
                <a:spcPts val="0"/>
              </a:spcAft>
              <a:buNone/>
            </a:pPr>
            <a:r>
              <a:rPr lang="cs-CZ" b="1" dirty="0">
                <a:solidFill>
                  <a:srgbClr val="FF0000"/>
                </a:solidFill>
                <a:latin typeface="Arial"/>
                <a:ea typeface="Times New Roman"/>
              </a:rPr>
              <a:t>Muchomůrka zelená</a:t>
            </a:r>
            <a:r>
              <a:rPr lang="cs-CZ" dirty="0">
                <a:latin typeface="Arial"/>
                <a:ea typeface="Times New Roman"/>
              </a:rPr>
              <a:t> </a:t>
            </a:r>
            <a:endParaRPr lang="cs-CZ" dirty="0" smtClean="0">
              <a:latin typeface="Arial"/>
              <a:ea typeface="Times New Roman"/>
            </a:endParaRPr>
          </a:p>
          <a:p>
            <a:r>
              <a:rPr lang="cs-CZ" dirty="0" smtClean="0">
                <a:latin typeface="Arial"/>
                <a:ea typeface="Times New Roman"/>
              </a:rPr>
              <a:t>má </a:t>
            </a:r>
            <a:r>
              <a:rPr lang="cs-CZ" dirty="0">
                <a:latin typeface="Arial"/>
                <a:ea typeface="Times New Roman"/>
              </a:rPr>
              <a:t>pochvu, ze které vyrůstá </a:t>
            </a:r>
            <a:r>
              <a:rPr lang="cs-CZ" dirty="0" smtClean="0">
                <a:latin typeface="Arial"/>
                <a:ea typeface="Times New Roman"/>
              </a:rPr>
              <a:t>třeň</a:t>
            </a:r>
            <a:endParaRPr lang="cs-CZ" sz="2400" dirty="0" smtClean="0">
              <a:latin typeface="Times New Roman"/>
              <a:ea typeface="Times New Roman"/>
            </a:endParaRPr>
          </a:p>
          <a:p>
            <a:pPr marL="228600">
              <a:spcAft>
                <a:spcPts val="0"/>
              </a:spcAft>
            </a:pPr>
            <a:r>
              <a:rPr lang="cs-CZ" dirty="0" smtClean="0">
                <a:latin typeface="Arial"/>
                <a:ea typeface="Times New Roman"/>
              </a:rPr>
              <a:t>zbarvení lupenů bílé, ve stáří se zelenavým </a:t>
            </a:r>
            <a:endParaRPr lang="cs-CZ" sz="2400" dirty="0" smtClean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cs-CZ" dirty="0">
                <a:latin typeface="Arial"/>
                <a:ea typeface="Times New Roman"/>
              </a:rPr>
              <a:t> </a:t>
            </a:r>
            <a:r>
              <a:rPr lang="cs-CZ" dirty="0" smtClean="0">
                <a:latin typeface="Arial"/>
                <a:ea typeface="Times New Roman"/>
              </a:rPr>
              <a:t>  nádechem</a:t>
            </a:r>
          </a:p>
          <a:p>
            <a:r>
              <a:rPr lang="cs-CZ" sz="3500" b="1" dirty="0" smtClean="0">
                <a:solidFill>
                  <a:srgbClr val="FF0000"/>
                </a:solidFill>
                <a:latin typeface="Arial"/>
                <a:ea typeface="Times New Roman"/>
              </a:rPr>
              <a:t>SMRTELNĚ JEDOVATÁ</a:t>
            </a:r>
            <a:endParaRPr lang="cs-CZ" sz="3500" b="1" dirty="0" smtClean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endParaRPr lang="cs-CZ" b="1" dirty="0" smtClean="0">
              <a:solidFill>
                <a:srgbClr val="FF0000"/>
              </a:solidFill>
              <a:latin typeface="Arial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cs-CZ" b="1" dirty="0" smtClean="0">
                <a:solidFill>
                  <a:srgbClr val="00B050"/>
                </a:solidFill>
                <a:latin typeface="Arial"/>
                <a:ea typeface="Times New Roman"/>
              </a:rPr>
              <a:t>Pečárka polní</a:t>
            </a:r>
            <a:r>
              <a:rPr lang="cs-CZ" dirty="0" smtClean="0">
                <a:solidFill>
                  <a:srgbClr val="00B050"/>
                </a:solidFill>
                <a:latin typeface="Arial"/>
                <a:ea typeface="Times New Roman"/>
              </a:rPr>
              <a:t> </a:t>
            </a:r>
          </a:p>
          <a:p>
            <a:r>
              <a:rPr lang="cs-CZ" dirty="0" smtClean="0">
                <a:latin typeface="Arial"/>
                <a:ea typeface="Times New Roman"/>
              </a:rPr>
              <a:t> nemá pochvu</a:t>
            </a:r>
            <a:endParaRPr lang="cs-CZ" sz="2400" dirty="0" smtClean="0">
              <a:latin typeface="Times New Roman"/>
              <a:ea typeface="Times New Roman"/>
            </a:endParaRPr>
          </a:p>
          <a:p>
            <a:r>
              <a:rPr lang="cs-CZ" dirty="0" smtClean="0">
                <a:latin typeface="Arial"/>
                <a:ea typeface="Times New Roman"/>
              </a:rPr>
              <a:t> </a:t>
            </a:r>
            <a:r>
              <a:rPr lang="cs-CZ" dirty="0">
                <a:latin typeface="Arial"/>
                <a:ea typeface="Times New Roman"/>
              </a:rPr>
              <a:t>zbarvení lupenů v mládí růžové, ve stáří </a:t>
            </a:r>
            <a:r>
              <a:rPr lang="cs-CZ" dirty="0" smtClean="0">
                <a:latin typeface="Arial"/>
                <a:ea typeface="Times New Roman"/>
              </a:rPr>
              <a:t>hnědočerné</a:t>
            </a:r>
          </a:p>
          <a:p>
            <a:r>
              <a:rPr lang="cs-CZ" sz="3800" b="1" dirty="0" smtClean="0">
                <a:solidFill>
                  <a:srgbClr val="00B050"/>
                </a:solidFill>
                <a:latin typeface="Arial"/>
                <a:ea typeface="Times New Roman"/>
              </a:rPr>
              <a:t>JEDLÁ</a:t>
            </a:r>
            <a:endParaRPr lang="cs-CZ" sz="3800" b="1" dirty="0">
              <a:solidFill>
                <a:srgbClr val="00B050"/>
              </a:solidFill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endParaRPr lang="cs-CZ" sz="2400" dirty="0">
              <a:latin typeface="Times New Roman"/>
              <a:ea typeface="Times New Roman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17872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je která?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700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4000" dirty="0" smtClean="0"/>
              <a:t>      </a:t>
            </a:r>
            <a:r>
              <a:rPr lang="cs-CZ" sz="4000" dirty="0" smtClean="0">
                <a:solidFill>
                  <a:srgbClr val="FF0000"/>
                </a:solidFill>
              </a:rPr>
              <a:t>muchomůrka zelená                       </a:t>
            </a:r>
            <a:r>
              <a:rPr lang="cs-CZ" sz="4000" dirty="0" smtClean="0">
                <a:solidFill>
                  <a:srgbClr val="00B050"/>
                </a:solidFill>
              </a:rPr>
              <a:t>pečárka polní</a:t>
            </a:r>
            <a:endParaRPr lang="cs-CZ" sz="4000" dirty="0">
              <a:solidFill>
                <a:srgbClr val="00B05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44166"/>
            <a:ext cx="3240360" cy="4315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5383" y="1721173"/>
            <a:ext cx="4482075" cy="3361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66257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Samostatná práce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atlasech hub najděte zástupce hub probíraných v dnešní hodině.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3420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76200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cs-CZ" sz="8800" b="1" i="1"/>
              <a:t>Poznávačka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2209800"/>
            <a:ext cx="6705600" cy="426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/>
          <a:lstStyle/>
          <a:p>
            <a:endParaRPr lang="cs-CZ" sz="6600" b="1" i="1" dirty="0"/>
          </a:p>
        </p:txBody>
      </p:sp>
    </p:spTree>
    <p:extLst>
      <p:ext uri="{BB962C8B-B14F-4D97-AF65-F5344CB8AC3E}">
        <p14:creationId xmlns:p14="http://schemas.microsoft.com/office/powerpoint/2010/main" val="2512609812"/>
      </p:ext>
    </p:extLst>
  </p:cSld>
  <p:clrMapOvr>
    <a:masterClrMapping/>
  </p:clrMapOvr>
  <p:transition advTm="13088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438400"/>
            <a:ext cx="1143000" cy="1143000"/>
          </a:xfrm>
        </p:spPr>
        <p:txBody>
          <a:bodyPr>
            <a:normAutofit fontScale="90000"/>
          </a:bodyPr>
          <a:lstStyle/>
          <a:p>
            <a:r>
              <a:rPr lang="cs-CZ" sz="9600" b="1"/>
              <a:t>1.</a:t>
            </a:r>
          </a:p>
        </p:txBody>
      </p:sp>
      <p:pic>
        <p:nvPicPr>
          <p:cNvPr id="27653" name="Picture 5" descr="C:\Documents and Settings\mc\Plocha\houby\neupravené\2009_02_09\IMG_0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04800"/>
            <a:ext cx="4421188" cy="631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2362200" y="6019800"/>
            <a:ext cx="4419600" cy="6413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cs-CZ" sz="3600" b="1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42554"/>
      </p:ext>
    </p:extLst>
  </p:cSld>
  <p:clrMapOvr>
    <a:masterClrMapping/>
  </p:clrMapOvr>
  <p:transition advClick="0" advTm="10384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438400"/>
            <a:ext cx="1143000" cy="1143000"/>
          </a:xfrm>
        </p:spPr>
        <p:txBody>
          <a:bodyPr>
            <a:normAutofit fontScale="90000"/>
          </a:bodyPr>
          <a:lstStyle/>
          <a:p>
            <a:r>
              <a:rPr lang="cs-CZ" sz="9600" b="1" dirty="0"/>
              <a:t>1.</a:t>
            </a:r>
          </a:p>
        </p:txBody>
      </p:sp>
      <p:pic>
        <p:nvPicPr>
          <p:cNvPr id="35847" name="Picture 7" descr="C:\Documents and Settings\mc\Plocha\houby\neupravené\2009_02_09\IMG_0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04800"/>
            <a:ext cx="4421188" cy="631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57024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026"/>
          <p:cNvSpPr>
            <a:spLocks noGrp="1" noChangeArrowheads="1"/>
          </p:cNvSpPr>
          <p:nvPr>
            <p:ph type="title"/>
          </p:nvPr>
        </p:nvSpPr>
        <p:spPr>
          <a:xfrm>
            <a:off x="304800" y="2438400"/>
            <a:ext cx="1143000" cy="1143000"/>
          </a:xfrm>
        </p:spPr>
        <p:txBody>
          <a:bodyPr>
            <a:normAutofit fontScale="90000"/>
          </a:bodyPr>
          <a:lstStyle/>
          <a:p>
            <a:r>
              <a:rPr lang="cs-CZ" sz="9600" b="1" dirty="0"/>
              <a:t>2.</a:t>
            </a:r>
          </a:p>
        </p:txBody>
      </p:sp>
      <p:pic>
        <p:nvPicPr>
          <p:cNvPr id="28678" name="Picture 1030" descr="C:\Documents and Settings\mc\Plocha\houby\neupravené\2009_02_09\IMG_00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228600"/>
            <a:ext cx="4446588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80" name="Text Box 1032"/>
          <p:cNvSpPr txBox="1">
            <a:spLocks noChangeArrowheads="1"/>
          </p:cNvSpPr>
          <p:nvPr/>
        </p:nvSpPr>
        <p:spPr bwMode="auto">
          <a:xfrm>
            <a:off x="2362200" y="5638800"/>
            <a:ext cx="2667000" cy="8239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cs-CZ" sz="1200" b="1">
              <a:solidFill>
                <a:srgbClr val="FFFF00"/>
              </a:solidFill>
            </a:endParaRPr>
          </a:p>
          <a:p>
            <a:pPr algn="ctr">
              <a:spcBef>
                <a:spcPct val="50000"/>
              </a:spcBef>
            </a:pPr>
            <a:endParaRPr lang="cs-CZ" sz="1200" b="1">
              <a:solidFill>
                <a:srgbClr val="FFFF00"/>
              </a:solidFill>
            </a:endParaRPr>
          </a:p>
          <a:p>
            <a:pPr algn="ctr">
              <a:spcBef>
                <a:spcPct val="50000"/>
              </a:spcBef>
            </a:pPr>
            <a:endParaRPr lang="cs-CZ" sz="1200" b="1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884290"/>
      </p:ext>
    </p:extLst>
  </p:cSld>
  <p:clrMapOvr>
    <a:masterClrMapping/>
  </p:clrMapOvr>
  <p:transition advTm="10048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438400"/>
            <a:ext cx="1143000" cy="1143000"/>
          </a:xfrm>
        </p:spPr>
        <p:txBody>
          <a:bodyPr>
            <a:normAutofit fontScale="90000"/>
          </a:bodyPr>
          <a:lstStyle/>
          <a:p>
            <a:r>
              <a:rPr lang="cs-CZ" sz="9600" b="1" dirty="0"/>
              <a:t>2.</a:t>
            </a:r>
          </a:p>
        </p:txBody>
      </p:sp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4876800" y="914400"/>
            <a:ext cx="3733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 sz="2800"/>
          </a:p>
        </p:txBody>
      </p:sp>
      <p:pic>
        <p:nvPicPr>
          <p:cNvPr id="36873" name="Picture 9" descr="C:\Documents and Settings\mc\Plocha\houby\neupravené\2009_02_09\IMG_00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228600"/>
            <a:ext cx="4446588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57767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438400"/>
            <a:ext cx="1143000" cy="1143000"/>
          </a:xfrm>
        </p:spPr>
        <p:txBody>
          <a:bodyPr>
            <a:normAutofit fontScale="90000"/>
          </a:bodyPr>
          <a:lstStyle/>
          <a:p>
            <a:r>
              <a:rPr lang="cs-CZ" sz="9600" b="1" dirty="0"/>
              <a:t>3.</a:t>
            </a:r>
          </a:p>
        </p:txBody>
      </p:sp>
      <p:pic>
        <p:nvPicPr>
          <p:cNvPr id="29701" name="Picture 5" descr="C:\Documents and Settings\mc\Plocha\houby\neupravené\2009_02_09\IMG_00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04800"/>
            <a:ext cx="4400550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514600" y="6019800"/>
            <a:ext cx="4419600" cy="6413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cs-CZ" sz="3600" b="1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169310"/>
      </p:ext>
    </p:extLst>
  </p:cSld>
  <p:clrMapOvr>
    <a:masterClrMapping/>
  </p:clrMapOvr>
  <p:transition advTm="10624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438400"/>
            <a:ext cx="1143000" cy="1143000"/>
          </a:xfrm>
        </p:spPr>
        <p:txBody>
          <a:bodyPr>
            <a:normAutofit fontScale="90000"/>
          </a:bodyPr>
          <a:lstStyle/>
          <a:p>
            <a:r>
              <a:rPr lang="cs-CZ" sz="9600" b="1" dirty="0"/>
              <a:t>3.</a:t>
            </a:r>
          </a:p>
        </p:txBody>
      </p:sp>
      <p:pic>
        <p:nvPicPr>
          <p:cNvPr id="37896" name="Picture 8" descr="C:\Documents and Settings\mc\Plocha\houby\neupravené\2009_02_09\IMG_00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04800"/>
            <a:ext cx="4400550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76140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438400"/>
            <a:ext cx="1143000" cy="1143000"/>
          </a:xfrm>
        </p:spPr>
        <p:txBody>
          <a:bodyPr>
            <a:normAutofit fontScale="90000"/>
          </a:bodyPr>
          <a:lstStyle/>
          <a:p>
            <a:r>
              <a:rPr lang="cs-CZ" sz="9600" b="1" dirty="0"/>
              <a:t>4.</a:t>
            </a:r>
          </a:p>
        </p:txBody>
      </p:sp>
      <p:pic>
        <p:nvPicPr>
          <p:cNvPr id="30725" name="Picture 5" descr="C:\Documents and Settings\mc\Plocha\houby\neupravené\2009_02_09\IMG_00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675" y="304800"/>
            <a:ext cx="4481513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2590800" y="6096000"/>
            <a:ext cx="4495800" cy="6413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cs-CZ" sz="3600" b="1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173297"/>
      </p:ext>
    </p:extLst>
  </p:cSld>
  <p:clrMapOvr>
    <a:masterClrMapping/>
  </p:clrMapOvr>
  <p:transition advTm="10096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438400"/>
            <a:ext cx="1143000" cy="1143000"/>
          </a:xfrm>
        </p:spPr>
        <p:txBody>
          <a:bodyPr>
            <a:normAutofit fontScale="90000"/>
          </a:bodyPr>
          <a:lstStyle/>
          <a:p>
            <a:r>
              <a:rPr lang="cs-CZ" sz="9600" b="1" dirty="0"/>
              <a:t>4.</a:t>
            </a:r>
          </a:p>
        </p:txBody>
      </p:sp>
      <p:pic>
        <p:nvPicPr>
          <p:cNvPr id="38919" name="Picture 7" descr="C:\Documents and Settings\mc\Plocha\houby\neupravené\2009_02_09\IMG_00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675" y="304800"/>
            <a:ext cx="4481513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77330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438400"/>
            <a:ext cx="1143000" cy="1143000"/>
          </a:xfrm>
        </p:spPr>
        <p:txBody>
          <a:bodyPr>
            <a:normAutofit fontScale="90000"/>
          </a:bodyPr>
          <a:lstStyle/>
          <a:p>
            <a:r>
              <a:rPr lang="cs-CZ" sz="9600" b="1" dirty="0"/>
              <a:t>5.</a:t>
            </a:r>
          </a:p>
        </p:txBody>
      </p:sp>
      <p:pic>
        <p:nvPicPr>
          <p:cNvPr id="31749" name="Picture 5" descr="C:\Documents and Settings\mc\Plocha\houby\neupravené\2009_02_09\IMG_00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228600"/>
            <a:ext cx="45720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2362200" y="5943600"/>
            <a:ext cx="4572000" cy="6413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cs-CZ" sz="3600" b="1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230146"/>
      </p:ext>
    </p:extLst>
  </p:cSld>
  <p:clrMapOvr>
    <a:masterClrMapping/>
  </p:clrMapOvr>
  <p:transition advTm="10512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438400"/>
            <a:ext cx="1143000" cy="1143000"/>
          </a:xfrm>
        </p:spPr>
        <p:txBody>
          <a:bodyPr>
            <a:normAutofit fontScale="90000"/>
          </a:bodyPr>
          <a:lstStyle/>
          <a:p>
            <a:r>
              <a:rPr lang="cs-CZ" sz="9600" b="1" dirty="0"/>
              <a:t>5.</a:t>
            </a:r>
          </a:p>
        </p:txBody>
      </p:sp>
      <p:pic>
        <p:nvPicPr>
          <p:cNvPr id="39943" name="Picture 7" descr="C:\Documents and Settings\mc\Plocha\houby\neupravené\2009_02_09\IMG_00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228600"/>
            <a:ext cx="4572000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66964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438400"/>
            <a:ext cx="1143000" cy="1143000"/>
          </a:xfrm>
        </p:spPr>
        <p:txBody>
          <a:bodyPr>
            <a:normAutofit fontScale="90000"/>
          </a:bodyPr>
          <a:lstStyle/>
          <a:p>
            <a:r>
              <a:rPr lang="cs-CZ" sz="9600" b="1" dirty="0"/>
              <a:t>6.</a:t>
            </a:r>
          </a:p>
        </p:txBody>
      </p:sp>
      <p:pic>
        <p:nvPicPr>
          <p:cNvPr id="32774" name="Picture 6" descr="C:\Documents and Settings\mc\Plocha\houby\neupravené\2009_02_09\IMG_00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28600"/>
            <a:ext cx="4506913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2209800" y="6019800"/>
            <a:ext cx="4572000" cy="6413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cs-CZ" sz="3600" b="1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141651"/>
      </p:ext>
    </p:extLst>
  </p:cSld>
  <p:clrMapOvr>
    <a:masterClrMapping/>
  </p:clrMapOvr>
  <p:transition advTm="10336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438400"/>
            <a:ext cx="1143000" cy="1143000"/>
          </a:xfrm>
        </p:spPr>
        <p:txBody>
          <a:bodyPr>
            <a:normAutofit fontScale="90000"/>
          </a:bodyPr>
          <a:lstStyle/>
          <a:p>
            <a:r>
              <a:rPr lang="cs-CZ" sz="9600" b="1" dirty="0"/>
              <a:t>6.</a:t>
            </a:r>
          </a:p>
        </p:txBody>
      </p:sp>
      <p:pic>
        <p:nvPicPr>
          <p:cNvPr id="40967" name="Picture 7" descr="C:\Documents and Settings\mc\Plocha\houby\neupravené\2009_02_09\IMG_00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28600"/>
            <a:ext cx="4506913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77821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438400"/>
            <a:ext cx="1143000" cy="1143000"/>
          </a:xfrm>
        </p:spPr>
        <p:txBody>
          <a:bodyPr>
            <a:normAutofit fontScale="90000"/>
          </a:bodyPr>
          <a:lstStyle/>
          <a:p>
            <a:r>
              <a:rPr lang="cs-CZ" sz="9600" b="1" dirty="0"/>
              <a:t>7.</a:t>
            </a:r>
          </a:p>
        </p:txBody>
      </p:sp>
      <p:pic>
        <p:nvPicPr>
          <p:cNvPr id="33798" name="Picture 6" descr="C:\Documents and Settings\mc\Plocha\houby\neupravené\2009_02_09\IMG_00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28600"/>
            <a:ext cx="4454525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2209800" y="6019800"/>
            <a:ext cx="4495800" cy="6413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cs-CZ" sz="3600" b="1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839599"/>
      </p:ext>
    </p:extLst>
  </p:cSld>
  <p:clrMapOvr>
    <a:masterClrMapping/>
  </p:clrMapOvr>
  <p:transition advTm="10496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438400"/>
            <a:ext cx="1143000" cy="1143000"/>
          </a:xfrm>
        </p:spPr>
        <p:txBody>
          <a:bodyPr>
            <a:normAutofit fontScale="90000"/>
          </a:bodyPr>
          <a:lstStyle/>
          <a:p>
            <a:r>
              <a:rPr lang="cs-CZ" sz="9600" b="1" dirty="0"/>
              <a:t>7.</a:t>
            </a:r>
          </a:p>
        </p:txBody>
      </p:sp>
      <p:pic>
        <p:nvPicPr>
          <p:cNvPr id="41991" name="Picture 7" descr="C:\Documents and Settings\mc\Plocha\houby\neupravené\2009_02_09\IMG_00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28600"/>
            <a:ext cx="4454525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11951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438400"/>
            <a:ext cx="1143000" cy="1143000"/>
          </a:xfrm>
        </p:spPr>
        <p:txBody>
          <a:bodyPr>
            <a:normAutofit fontScale="90000"/>
          </a:bodyPr>
          <a:lstStyle/>
          <a:p>
            <a:r>
              <a:rPr lang="cs-CZ" sz="9600" b="1" dirty="0"/>
              <a:t>8.</a:t>
            </a:r>
          </a:p>
        </p:txBody>
      </p:sp>
      <p:pic>
        <p:nvPicPr>
          <p:cNvPr id="34822" name="Picture 6" descr="C:\Documents and Settings\mc\Plocha\houby\neupravené\2009_02_09\IMG_00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28600"/>
            <a:ext cx="4486275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2286000" y="6019800"/>
            <a:ext cx="4495800" cy="6413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cs-CZ" sz="3600" b="1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6485184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438400"/>
            <a:ext cx="1143000" cy="1143000"/>
          </a:xfrm>
        </p:spPr>
        <p:txBody>
          <a:bodyPr>
            <a:normAutofit fontScale="90000"/>
          </a:bodyPr>
          <a:lstStyle/>
          <a:p>
            <a:r>
              <a:rPr lang="cs-CZ" sz="9600" b="1" dirty="0"/>
              <a:t>8.</a:t>
            </a:r>
          </a:p>
        </p:txBody>
      </p:sp>
      <p:pic>
        <p:nvPicPr>
          <p:cNvPr id="43015" name="Picture 7" descr="C:\Documents and Settings\mc\Plocha\houby\neupravené\2009_02_09\IMG_00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28600"/>
            <a:ext cx="4486275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9293654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pPr algn="l"/>
            <a:r>
              <a:rPr lang="cs-CZ" sz="2000" dirty="0" smtClean="0"/>
              <a:t>Citace: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507288" cy="57606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1200" dirty="0" smtClean="0"/>
              <a:t>Pečárka</a:t>
            </a:r>
            <a:r>
              <a:rPr lang="cs-CZ" sz="1200" dirty="0"/>
              <a:t>. </a:t>
            </a:r>
            <a:r>
              <a:rPr lang="cs-CZ" sz="1200" i="1" dirty="0"/>
              <a:t>Www.google.cz</a:t>
            </a:r>
            <a:r>
              <a:rPr lang="cs-CZ" sz="1200" dirty="0"/>
              <a:t> [online]. 2010 [cit. 2011-09-20]. Dostupné z: http://www.google.cz/imgres?q=pe%C4%8D%C3%A1rka&amp;hl=cs&amp;gbv=2&amp;tbm=isch&amp;tbnid=6scYWAXzgc13oM:&amp;imgrefurl=http://botany.cz/cs/agaricus-xanthodermus/&amp;docid=ZP4UroIKsmNBOM&amp;imgurl=http://botany.cz/foto/agaricusxanthoherb4.jpg&amp;w=570&amp;h=427&amp;ei=z9HdT9i_H-T24QTZxbSjCg&amp;zoom=1&amp;iact=hc&amp;vpx=717&amp;vpy=334&amp;dur=48&amp;hovh=194&amp;hovw=259&amp;tx=115&amp;ty=91&amp;sig=106598003853866900806&amp;page=1&amp;tbnh=136&amp;tbnw=183&amp;start=0&amp;ndsp=19&amp;ved=1t:429,r:9,s:0,i:104&amp;biw=1333&amp;bih=680 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/>
              <a:t>Rourky. </a:t>
            </a:r>
            <a:r>
              <a:rPr lang="cs-CZ" sz="1200" i="1" dirty="0"/>
              <a:t>Www.google.cz</a:t>
            </a:r>
            <a:r>
              <a:rPr lang="cs-CZ" sz="1200" dirty="0"/>
              <a:t> [online]. 2009 [cit. 2011-09-20]. Dostupné z: http://www.google.cz/imgres?q=rourky&amp;hl=cs&amp;gbv=2&amp;tbm=isch&amp;tbnid=mcYm3dxH_16dAM:&amp;imgrefurl=http://cs.wikipedia.org/wiki/Soubor:Rourky.jpg&amp;docid=h2O172w0HIhDMM&amp;imgurl=http://upload.wikimedia.org/wikipedia/commons/thumb/6/63/Rourky.jpg/587px-Rourky.jpg&amp;w=587&amp;h=480&amp;ei=t9LdT5-aLaf44QS8g-zaCg&amp;zoom=1&amp;iact=hc&amp;vpx=390&amp;vpy=74&amp;dur=3323&amp;hovh=203&amp;hovw=248&amp;tx=97&amp;ty=121&amp;sig=106598003853866900806&amp;page=1&amp;tbnh=156&amp;tbnw=189&amp;start=0&amp;ndsp=17&amp;ved=1t:429,r:1,s:0,i:74&amp;biw=1333&amp;bih=680 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/>
              <a:t>Muchomůrka zelená. </a:t>
            </a:r>
            <a:r>
              <a:rPr lang="cs-CZ" sz="1200" i="1" dirty="0"/>
              <a:t>Www.google.cz</a:t>
            </a:r>
            <a:r>
              <a:rPr lang="cs-CZ" sz="1200" dirty="0"/>
              <a:t> [online]. 2010 [cit. 2011-09-20]. Dostupné z: http://www.google.cz/imgres?q=muchom%C5%AFrka+zelen%C3%A1&amp;hl=cs&amp;gbv=2&amp;tbm=isch&amp;tbnid=4queDJs3Cp3sDM:&amp;imgrefurl=http://cs.wikipedia.org/wiki/Muchom%25C5%25AFrka_zelen%25C3%25A1&amp;docid=c-kfVYsV6ccPbM&amp;imgurl=http://upload.wikimedia.org/wikipedia/commons/thumb/9/99/Amanita_phalloides_1.JPG/220px-Amanita_phalloides_1.JPG&amp;w=220&amp;h=293&amp;ei=bdPdT7mUC8bP4QSQ8qHZCg&amp;zoom=1&amp;iact=hc&amp;vpx=366&amp;vpy=145&amp;dur=607&amp;hovh=234&amp;hovw=176&amp;tx=120&amp;ty=114&amp;sig=106598003853866900806&amp;page=1&amp;tbnh=169&amp;tbnw=155&amp;start=0&amp;ndsp=17&amp;ved=1t: 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/>
              <a:t>Pečárka polní. </a:t>
            </a:r>
            <a:r>
              <a:rPr lang="cs-CZ" sz="1200" i="1" dirty="0"/>
              <a:t>Www.google.cz</a:t>
            </a:r>
            <a:r>
              <a:rPr lang="cs-CZ" sz="1200" dirty="0"/>
              <a:t> [online]. 2009 [cit. 2011-09-20]. Dostupné z: http://www.google.cz/imgres?q=pe%C4%8D%C3%A1rka+poln%C3%AD&amp;hl=cs&amp;gbv=2&amp;tbm=isch&amp;tbnid=9-QDEnoe0htd8M:&amp;imgrefurl=http://burle.blog.cz/0905/zampion-ale-jaky&amp;docid=0Ar7dMbiV467EM&amp;imgurl=http://nd01.jxs.cz/309/877/6a0ab86459_46073955_o2.jpg&amp;w=800&amp;h=600&amp;ei=AtTdT5_yB-Tf4QTsr5SPCg&amp;zoom=1&amp;iact=hc&amp;vpx=717&amp;vpy=238&amp;dur=39&amp;hovh=194&amp;hovw=259&amp;tx=156&amp;ty=58&amp;sig=106598003853866900806&amp;page=1&amp;tbnh=149&amp;tbnw=199&amp;start=0&amp;ndsp=18&amp;ved=1t:429,r:9,s:0,i:99&amp;biw=1333&amp;bih=680 </a:t>
            </a:r>
            <a:endParaRPr lang="cs-CZ" sz="1200" dirty="0" smtClean="0"/>
          </a:p>
          <a:p>
            <a:pPr marL="0" indent="0">
              <a:buNone/>
            </a:pPr>
            <a:endParaRPr lang="cs-CZ" sz="1200" i="1" dirty="0"/>
          </a:p>
          <a:p>
            <a:pPr marL="0" indent="0">
              <a:buNone/>
            </a:pPr>
            <a:r>
              <a:rPr lang="cs-CZ" sz="1200" i="1" dirty="0" smtClean="0"/>
              <a:t>T</a:t>
            </a:r>
            <a:r>
              <a:rPr lang="en-US" sz="1200" i="1" dirty="0" err="1" smtClean="0"/>
              <a:t>erasoft</a:t>
            </a:r>
            <a:r>
              <a:rPr lang="en-US" sz="1200" dirty="0"/>
              <a:t>: </a:t>
            </a:r>
            <a:r>
              <a:rPr lang="en-US" sz="1200" i="1" dirty="0" err="1"/>
              <a:t>Houby</a:t>
            </a:r>
            <a:r>
              <a:rPr lang="en-US" sz="1200" dirty="0"/>
              <a:t> [CD]. 2008 [cit. 2011-09-20</a:t>
            </a:r>
            <a:r>
              <a:rPr lang="en-US" sz="1200" dirty="0" smtClean="0"/>
              <a:t>].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i="1" dirty="0"/>
              <a:t>Atlas hub</a:t>
            </a:r>
            <a:r>
              <a:rPr lang="cs-CZ" sz="1200" dirty="0"/>
              <a:t>. SPN, 1952. </a:t>
            </a:r>
            <a:endParaRPr lang="cs-CZ" sz="12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550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402</Words>
  <Application>Microsoft Office PowerPoint</Application>
  <PresentationFormat>Předvádění na obrazovce (4:3)</PresentationFormat>
  <Paragraphs>96</Paragraphs>
  <Slides>28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29" baseType="lpstr">
      <vt:lpstr>Motiv systému Office</vt:lpstr>
      <vt:lpstr> </vt:lpstr>
      <vt:lpstr>Anotace:</vt:lpstr>
      <vt:lpstr>Houby s plodnicemi</vt:lpstr>
      <vt:lpstr>Houby s plodnicemi</vt:lpstr>
      <vt:lpstr>Prezentace aplikace PowerPoint</vt:lpstr>
      <vt:lpstr>Stavba  houby </vt:lpstr>
      <vt:lpstr>Zástupci:</vt:lpstr>
      <vt:lpstr>!! Rozdíly mezi pečárkou polní a muchomůrkou zelenou !!</vt:lpstr>
      <vt:lpstr>Která je která?</vt:lpstr>
      <vt:lpstr>Samostatná práce</vt:lpstr>
      <vt:lpstr>Poznávačka</vt:lpstr>
      <vt:lpstr>1.</vt:lpstr>
      <vt:lpstr>1.</vt:lpstr>
      <vt:lpstr>2.</vt:lpstr>
      <vt:lpstr>2.</vt:lpstr>
      <vt:lpstr>3.</vt:lpstr>
      <vt:lpstr>3.</vt:lpstr>
      <vt:lpstr>4.</vt:lpstr>
      <vt:lpstr>4.</vt:lpstr>
      <vt:lpstr>5.</vt:lpstr>
      <vt:lpstr>5.</vt:lpstr>
      <vt:lpstr>6.</vt:lpstr>
      <vt:lpstr>6.</vt:lpstr>
      <vt:lpstr>7.</vt:lpstr>
      <vt:lpstr>7.</vt:lpstr>
      <vt:lpstr>8.</vt:lpstr>
      <vt:lpstr>8.</vt:lpstr>
      <vt:lpstr>Citace:</vt:lpstr>
    </vt:vector>
  </TitlesOfParts>
  <Company>HL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Hlusice</dc:creator>
  <cp:lastModifiedBy>Pavla</cp:lastModifiedBy>
  <cp:revision>18</cp:revision>
  <cp:lastPrinted>2011-11-28T08:18:46Z</cp:lastPrinted>
  <dcterms:created xsi:type="dcterms:W3CDTF">2011-09-01T06:10:59Z</dcterms:created>
  <dcterms:modified xsi:type="dcterms:W3CDTF">2012-06-24T11:16:42Z</dcterms:modified>
</cp:coreProperties>
</file>