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1A_18_Mechorosty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Mechorosty probírají žáci 7. třídy.</a:t>
            </a:r>
          </a:p>
          <a:p>
            <a:r>
              <a:rPr lang="cs-CZ" sz="2800" dirty="0" smtClean="0"/>
              <a:t>Uvádíme  základní znaky </a:t>
            </a:r>
            <a:r>
              <a:rPr lang="cs-CZ" sz="2800" dirty="0"/>
              <a:t>m</a:t>
            </a:r>
            <a:r>
              <a:rPr lang="cs-CZ" sz="2800" dirty="0" smtClean="0"/>
              <a:t>echorostů a jejich vývoje.</a:t>
            </a:r>
          </a:p>
          <a:p>
            <a:r>
              <a:rPr lang="cs-CZ" sz="2800" dirty="0" smtClean="0"/>
              <a:t>Jednotlivé druhy jsou zobrazeny na obrázcích.</a:t>
            </a:r>
          </a:p>
          <a:p>
            <a:r>
              <a:rPr lang="cs-CZ" sz="2800" dirty="0" smtClean="0"/>
              <a:t>Materiál je pro interaktivní tabuli.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68547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9800" b="1" dirty="0" smtClean="0"/>
              <a:t>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060848"/>
            <a:ext cx="6400800" cy="1752600"/>
          </a:xfrm>
        </p:spPr>
        <p:txBody>
          <a:bodyPr/>
          <a:lstStyle/>
          <a:p>
            <a:r>
              <a:rPr lang="cs-CZ" sz="8000" b="1" dirty="0" smtClean="0"/>
              <a:t>MECHOROSTY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8082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77606"/>
            <a:ext cx="7344816" cy="3205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929411"/>
          </a:xfrm>
        </p:spPr>
        <p:txBody>
          <a:bodyPr>
            <a:normAutofit/>
          </a:bodyPr>
          <a:lstStyle/>
          <a:p>
            <a:r>
              <a:rPr lang="cs-CZ" dirty="0"/>
              <a:t>nejstarší suchozemské rostliny</a:t>
            </a:r>
          </a:p>
          <a:p>
            <a:r>
              <a:rPr lang="cs-CZ" dirty="0" smtClean="0"/>
              <a:t>nemají </a:t>
            </a:r>
            <a:r>
              <a:rPr lang="cs-CZ" dirty="0"/>
              <a:t>vytvořená vodivá ani podpůrná </a:t>
            </a:r>
            <a:r>
              <a:rPr lang="cs-CZ" dirty="0" smtClean="0"/>
              <a:t>pletiva</a:t>
            </a:r>
          </a:p>
          <a:p>
            <a:r>
              <a:rPr lang="cs-CZ" dirty="0"/>
              <a:t>d</a:t>
            </a:r>
            <a:r>
              <a:rPr lang="cs-CZ" dirty="0" smtClean="0"/>
              <a:t>ělí se na dvě skupiny:</a:t>
            </a:r>
          </a:p>
          <a:p>
            <a:pPr marL="0" indent="0">
              <a:buNone/>
            </a:pPr>
            <a:r>
              <a:rPr lang="cs-CZ" b="1" dirty="0" smtClean="0"/>
              <a:t>1, Játrovky – </a:t>
            </a:r>
            <a:r>
              <a:rPr lang="cs-CZ" dirty="0" smtClean="0"/>
              <a:t>lupenité stavba rostliny, přisedlá k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podkladu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porostnice mnohotvárná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/>
              <a:t>MECHOROSTY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506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/>
              <a:t>2, Mechy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s</a:t>
            </a:r>
            <a:r>
              <a:rPr lang="cs-CZ" sz="2800" b="1" dirty="0" smtClean="0"/>
              <a:t>tavba mechové</a:t>
            </a:r>
          </a:p>
          <a:p>
            <a:pPr marL="0" indent="0">
              <a:buNone/>
            </a:pPr>
            <a:r>
              <a:rPr lang="cs-CZ" sz="2800" b="1" dirty="0" smtClean="0"/>
              <a:t>rostlinky</a:t>
            </a:r>
            <a:endParaRPr lang="cs-CZ" sz="28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164"/>
          <a:stretch/>
        </p:blipFill>
        <p:spPr bwMode="auto">
          <a:xfrm>
            <a:off x="3347864" y="0"/>
            <a:ext cx="4677647" cy="681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850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5" b="6588"/>
          <a:stretch/>
        </p:blipFill>
        <p:spPr bwMode="auto">
          <a:xfrm>
            <a:off x="4070069" y="33749"/>
            <a:ext cx="5040560" cy="6790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/>
              <a:t>Rozmnožování mechů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/>
              <a:t>vývin: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výtrus </a:t>
            </a:r>
            <a:r>
              <a:rPr lang="cs-CZ" sz="2400" dirty="0"/>
              <a:t>– </a:t>
            </a:r>
            <a:r>
              <a:rPr lang="cs-CZ" sz="2400" dirty="0" err="1"/>
              <a:t>prvoklíček</a:t>
            </a:r>
            <a:r>
              <a:rPr lang="cs-CZ" sz="2400" dirty="0"/>
              <a:t> – rostlinka </a:t>
            </a:r>
          </a:p>
          <a:p>
            <a:pPr marL="0" indent="0">
              <a:buNone/>
            </a:pPr>
            <a:r>
              <a:rPr lang="cs-CZ" sz="2400" dirty="0" smtClean="0"/>
              <a:t>na </a:t>
            </a:r>
            <a:r>
              <a:rPr lang="cs-CZ" sz="2400" dirty="0"/>
              <a:t>dospělé rostlince se tvoří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samčí </a:t>
            </a:r>
            <a:r>
              <a:rPr lang="cs-CZ" sz="2400" dirty="0"/>
              <a:t>a samičí pohlavní orgány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 </a:t>
            </a:r>
            <a:r>
              <a:rPr lang="cs-CZ" sz="2400" dirty="0"/>
              <a:t>pohlavními buňkami, dochází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k </a:t>
            </a:r>
            <a:r>
              <a:rPr lang="cs-CZ" sz="2400" dirty="0"/>
              <a:t>oplození samičí </a:t>
            </a:r>
            <a:r>
              <a:rPr lang="cs-CZ" sz="2400" dirty="0" err="1"/>
              <a:t>pohl</a:t>
            </a:r>
            <a:r>
              <a:rPr lang="cs-CZ" sz="2400" dirty="0"/>
              <a:t>. buňky,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 </a:t>
            </a:r>
            <a:r>
              <a:rPr lang="cs-CZ" sz="2400" dirty="0"/>
              <a:t>ní vyrůstá štět s tobolkou,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uvnitř </a:t>
            </a:r>
            <a:r>
              <a:rPr lang="cs-CZ" sz="2400" dirty="0"/>
              <a:t>tobolky jsou výtrusy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1155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Výtrusy mechů - </a:t>
            </a:r>
            <a:r>
              <a:rPr lang="cs-CZ" dirty="0" err="1" smtClean="0"/>
              <a:t>mikrofoto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" t="-1332" r="-329" b="12708"/>
          <a:stretch/>
        </p:blipFill>
        <p:spPr bwMode="auto">
          <a:xfrm>
            <a:off x="683568" y="1484784"/>
            <a:ext cx="7828635" cy="4284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1021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     rašeliník                                     ploník obecný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696399"/>
            <a:ext cx="1944216" cy="609586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548680"/>
            <a:ext cx="1962514" cy="6227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324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err="1" smtClean="0"/>
              <a:t>dvouhrotec</a:t>
            </a:r>
            <a:r>
              <a:rPr lang="cs-CZ" sz="3200" dirty="0" smtClean="0"/>
              <a:t>  chvostnatý             zkrutek </a:t>
            </a:r>
            <a:r>
              <a:rPr lang="cs-CZ" sz="3200" dirty="0" err="1" smtClean="0"/>
              <a:t>vláhojevný</a:t>
            </a:r>
            <a:endParaRPr lang="cs-CZ" sz="32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268760"/>
            <a:ext cx="4147318" cy="4248472"/>
          </a:xfrm>
          <a:prstGeom prst="rect">
            <a:avLst/>
          </a:prstGeom>
        </p:spPr>
      </p:pic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2462"/>
            <a:ext cx="4788024" cy="4730337"/>
          </a:xfrm>
        </p:spPr>
      </p:pic>
    </p:spTree>
    <p:extLst>
      <p:ext uri="{BB962C8B-B14F-4D97-AF65-F5344CB8AC3E}">
        <p14:creationId xmlns:p14="http://schemas.microsoft.com/office/powerpoint/2010/main" val="83461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err="1"/>
              <a:t>r</a:t>
            </a:r>
            <a:r>
              <a:rPr lang="cs-CZ" sz="3200" dirty="0" err="1" smtClean="0"/>
              <a:t>ohozub</a:t>
            </a:r>
            <a:r>
              <a:rPr lang="cs-CZ" sz="3200" dirty="0" smtClean="0"/>
              <a:t> nachový                           </a:t>
            </a:r>
            <a:r>
              <a:rPr lang="cs-CZ" sz="3200" dirty="0" err="1" smtClean="0"/>
              <a:t>prutník</a:t>
            </a:r>
            <a:r>
              <a:rPr lang="cs-CZ" sz="3200" dirty="0" smtClean="0"/>
              <a:t> stříbřitý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0"/>
          <a:stretch/>
        </p:blipFill>
        <p:spPr>
          <a:xfrm>
            <a:off x="103030" y="1844824"/>
            <a:ext cx="4632605" cy="316835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00808"/>
            <a:ext cx="3902874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896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b</a:t>
            </a:r>
            <a:r>
              <a:rPr lang="cs-CZ" sz="3200" dirty="0" smtClean="0"/>
              <a:t>ělomech sivý                             měřík tečkovaný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2289" y="2060848"/>
            <a:ext cx="5653538" cy="295232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0831" y="1700808"/>
            <a:ext cx="3847939" cy="4365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18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err="1" smtClean="0"/>
              <a:t>pokryvnatec</a:t>
            </a:r>
            <a:r>
              <a:rPr lang="cs-CZ" sz="3200" dirty="0" smtClean="0"/>
              <a:t> </a:t>
            </a:r>
            <a:r>
              <a:rPr lang="cs-CZ" sz="3200" dirty="0" err="1" smtClean="0"/>
              <a:t>Schreberův</a:t>
            </a:r>
            <a:r>
              <a:rPr lang="cs-CZ" sz="3200" dirty="0" smtClean="0"/>
              <a:t>                </a:t>
            </a:r>
            <a:r>
              <a:rPr lang="cs-CZ" sz="3200" dirty="0" err="1" smtClean="0"/>
              <a:t>rokytník</a:t>
            </a:r>
            <a:r>
              <a:rPr lang="cs-CZ" sz="3200" dirty="0" smtClean="0"/>
              <a:t> světlý 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4861033" cy="3456384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484784"/>
            <a:ext cx="466757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035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501"/>
            <a:ext cx="4777694" cy="474788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/>
              <a:t>k</a:t>
            </a:r>
            <a:r>
              <a:rPr lang="cs-CZ" sz="3200" dirty="0" smtClean="0"/>
              <a:t>ostrbatec </a:t>
            </a:r>
            <a:r>
              <a:rPr lang="cs-CZ" sz="3200" dirty="0" err="1" smtClean="0"/>
              <a:t>tříkoutý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0920" y="5168286"/>
            <a:ext cx="85908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Význam mechorostů</a:t>
            </a:r>
            <a:r>
              <a:rPr lang="cs-CZ" sz="2800" dirty="0"/>
              <a:t> – chrání lesní půdu před vysycháním a před odnosem vodou a větrem, zvlhčují </a:t>
            </a:r>
            <a:r>
              <a:rPr lang="cs-CZ" sz="2800" dirty="0" smtClean="0"/>
              <a:t>vzduch.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4711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/>
              <a:t>Citace:</a:t>
            </a:r>
            <a:br>
              <a:rPr lang="cs-CZ" sz="2000" dirty="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i="1" dirty="0" smtClean="0"/>
              <a:t>Obrázky 2,3,4:</a:t>
            </a:r>
          </a:p>
          <a:p>
            <a:pPr marL="0" indent="0">
              <a:buNone/>
            </a:pPr>
            <a:r>
              <a:rPr lang="cs-CZ" sz="1400" i="1" dirty="0" smtClean="0"/>
              <a:t>Přírodopis </a:t>
            </a:r>
            <a:r>
              <a:rPr lang="cs-CZ" sz="1400" i="1" dirty="0"/>
              <a:t>2</a:t>
            </a:r>
            <a:r>
              <a:rPr lang="cs-CZ" sz="1400" dirty="0"/>
              <a:t>. Praha 1: SPN, 2005. ISBN 80-7235-069-2. 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Obrázky 1, 5-15:</a:t>
            </a:r>
          </a:p>
          <a:p>
            <a:pPr marL="0" indent="0">
              <a:buNone/>
            </a:pPr>
            <a:r>
              <a:rPr lang="cs-CZ" sz="1400" i="1" dirty="0"/>
              <a:t>Naší přírodou krok za krokem</a:t>
            </a:r>
            <a:r>
              <a:rPr lang="cs-CZ" sz="1400" dirty="0"/>
              <a:t>. Praha: Albatros, 1994. </a:t>
            </a:r>
            <a:r>
              <a:rPr lang="cs-CZ" sz="1400"/>
              <a:t>ISBN 80-00-00102-0.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218</Words>
  <Application>Microsoft Office PowerPoint</Application>
  <PresentationFormat>Předvádění na obrazovce (4:3)</PresentationFormat>
  <Paragraphs>50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 </vt:lpstr>
      <vt:lpstr>Anotace:</vt:lpstr>
      <vt:lpstr> </vt:lpstr>
      <vt:lpstr>MECHOROSTY</vt:lpstr>
      <vt:lpstr>2, Mechy</vt:lpstr>
      <vt:lpstr>Rozmnožování mechů</vt:lpstr>
      <vt:lpstr>Výtrusy mechů - mikrofoto</vt:lpstr>
      <vt:lpstr>     rašeliník                                     ploník obecný</vt:lpstr>
      <vt:lpstr>dvouhrotec  chvostnatý             zkrutek vláhojevný</vt:lpstr>
      <vt:lpstr>rohozub nachový                           prutník stříbřitý</vt:lpstr>
      <vt:lpstr>bělomech sivý                             měřík tečkovaný</vt:lpstr>
      <vt:lpstr>pokryvnatec Schreberův                rokytník světlý </vt:lpstr>
      <vt:lpstr>kostrbatec tříkoutý</vt:lpstr>
      <vt:lpstr>Citace: 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15</cp:revision>
  <cp:lastPrinted>2011-11-28T08:18:46Z</cp:lastPrinted>
  <dcterms:created xsi:type="dcterms:W3CDTF">2011-09-01T06:10:59Z</dcterms:created>
  <dcterms:modified xsi:type="dcterms:W3CDTF">2012-06-24T11:22:42Z</dcterms:modified>
</cp:coreProperties>
</file>