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1A_21_Ploštěnci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Prezentace se zabývá někdy opomíjenou skupinou živočichů – ploštěnců.</a:t>
            </a:r>
          </a:p>
          <a:p>
            <a:r>
              <a:rPr lang="cs-CZ" dirty="0" smtClean="0"/>
              <a:t>Jsou zde uvedeny nejdůležitější zástupci s obrázky.</a:t>
            </a:r>
          </a:p>
          <a:p>
            <a:r>
              <a:rPr lang="cs-CZ" dirty="0" smtClean="0"/>
              <a:t>Důraz je kladen na nebezpečí, které mohou způsobit vnitřní parazité např. tasemnice.</a:t>
            </a:r>
          </a:p>
          <a:p>
            <a:r>
              <a:rPr lang="cs-CZ" dirty="0" smtClean="0"/>
              <a:t>6. třída, dataprojektor nebo interaktivní tabule.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4172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1500" dirty="0" smtClean="0"/>
              <a:t>PLOŠTĚNCI</a:t>
            </a:r>
            <a:endParaRPr lang="cs-CZ" sz="11500" dirty="0"/>
          </a:p>
        </p:txBody>
      </p:sp>
    </p:spTree>
    <p:extLst>
      <p:ext uri="{BB962C8B-B14F-4D97-AF65-F5344CB8AC3E}">
        <p14:creationId xmlns:p14="http://schemas.microsoft.com/office/powerpoint/2010/main" val="341841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plochý tvar těla, </a:t>
            </a:r>
            <a:r>
              <a:rPr lang="cs-CZ" dirty="0" smtClean="0"/>
              <a:t>dvoustraně  </a:t>
            </a:r>
            <a:r>
              <a:rPr lang="cs-CZ" dirty="0"/>
              <a:t>souměrné tělo, přední a zadní část těla</a:t>
            </a:r>
          </a:p>
          <a:p>
            <a:r>
              <a:rPr lang="cs-CZ" b="1" dirty="0" smtClean="0"/>
              <a:t>TS</a:t>
            </a:r>
            <a:r>
              <a:rPr lang="cs-CZ" dirty="0" smtClean="0"/>
              <a:t> </a:t>
            </a:r>
            <a:r>
              <a:rPr lang="cs-CZ" dirty="0"/>
              <a:t>– 1 společný otvor (přijímací a vyvrhovací)</a:t>
            </a:r>
          </a:p>
          <a:p>
            <a:r>
              <a:rPr lang="cs-CZ" b="1" dirty="0" smtClean="0"/>
              <a:t>VS</a:t>
            </a:r>
            <a:r>
              <a:rPr lang="cs-CZ" dirty="0" smtClean="0"/>
              <a:t> </a:t>
            </a:r>
            <a:r>
              <a:rPr lang="cs-CZ" dirty="0"/>
              <a:t>- vylučovací soustava </a:t>
            </a:r>
            <a:r>
              <a:rPr lang="cs-CZ" dirty="0" smtClean="0"/>
              <a:t>– </a:t>
            </a:r>
            <a:r>
              <a:rPr lang="cs-CZ" dirty="0"/>
              <a:t>k odvádění škodlivých látek z těla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    -  </a:t>
            </a:r>
            <a:r>
              <a:rPr lang="cs-CZ" dirty="0"/>
              <a:t>vyluč. buňky ústící do společného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vývodného </a:t>
            </a:r>
            <a:r>
              <a:rPr lang="cs-CZ" dirty="0"/>
              <a:t>kanálku</a:t>
            </a:r>
          </a:p>
          <a:p>
            <a:r>
              <a:rPr lang="cs-CZ" b="1" dirty="0" smtClean="0"/>
              <a:t>DS</a:t>
            </a:r>
            <a:r>
              <a:rPr lang="cs-CZ" dirty="0" smtClean="0"/>
              <a:t> </a:t>
            </a:r>
            <a:r>
              <a:rPr lang="cs-CZ" dirty="0"/>
              <a:t>– celý povrch těla</a:t>
            </a:r>
          </a:p>
          <a:p>
            <a:r>
              <a:rPr lang="cs-CZ" b="1" dirty="0" smtClean="0"/>
              <a:t>NS</a:t>
            </a:r>
            <a:r>
              <a:rPr lang="cs-CZ" dirty="0" smtClean="0"/>
              <a:t> </a:t>
            </a:r>
            <a:r>
              <a:rPr lang="cs-CZ" dirty="0"/>
              <a:t>- provazcovitá</a:t>
            </a:r>
          </a:p>
          <a:p>
            <a:r>
              <a:rPr lang="cs-CZ" b="1" dirty="0" smtClean="0"/>
              <a:t>RS</a:t>
            </a:r>
            <a:r>
              <a:rPr lang="cs-CZ" dirty="0" smtClean="0"/>
              <a:t> </a:t>
            </a:r>
            <a:r>
              <a:rPr lang="cs-CZ" dirty="0"/>
              <a:t>- jsou </a:t>
            </a:r>
            <a:r>
              <a:rPr lang="cs-CZ" b="1" dirty="0"/>
              <a:t>obojetníci = hermafrodité </a:t>
            </a:r>
            <a:r>
              <a:rPr lang="cs-CZ" dirty="0"/>
              <a:t>(1 živočich má v sobě obojí pohlavní buňky – vajíčka i spermie), vývin přímý (z vajíčka přímo jedinec)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4258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9860" y="347442"/>
            <a:ext cx="6193681" cy="6531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7426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Zástupci: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ploštěnka </a:t>
            </a:r>
            <a:r>
              <a:rPr lang="cs-CZ" b="1" dirty="0"/>
              <a:t>mléčná</a:t>
            </a:r>
            <a:endParaRPr lang="cs-CZ" dirty="0"/>
          </a:p>
          <a:p>
            <a:r>
              <a:rPr lang="cs-CZ" dirty="0" smtClean="0"/>
              <a:t>ve </a:t>
            </a:r>
            <a:r>
              <a:rPr lang="cs-CZ" dirty="0"/>
              <a:t>vodě, ve vlhké zemi, pohyb sliz a řasinky</a:t>
            </a:r>
          </a:p>
          <a:p>
            <a:r>
              <a:rPr lang="cs-CZ" b="1" dirty="0" smtClean="0"/>
              <a:t>smyslové </a:t>
            </a:r>
            <a:r>
              <a:rPr lang="cs-CZ" b="1" dirty="0"/>
              <a:t>orgány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</a:t>
            </a:r>
            <a:r>
              <a:rPr lang="cs-CZ" dirty="0" smtClean="0"/>
              <a:t>– </a:t>
            </a:r>
            <a:r>
              <a:rPr lang="cs-CZ" dirty="0"/>
              <a:t>oči</a:t>
            </a:r>
          </a:p>
          <a:p>
            <a:pPr marL="0" indent="0">
              <a:buNone/>
            </a:pPr>
            <a:r>
              <a:rPr lang="cs-CZ" dirty="0"/>
              <a:t>                    </a:t>
            </a:r>
            <a:r>
              <a:rPr lang="cs-CZ" dirty="0" smtClean="0"/>
              <a:t>-  </a:t>
            </a:r>
            <a:r>
              <a:rPr lang="cs-CZ" dirty="0"/>
              <a:t>hmatové laloky</a:t>
            </a:r>
          </a:p>
          <a:p>
            <a:r>
              <a:rPr lang="cs-CZ" dirty="0" smtClean="0"/>
              <a:t>schopnost regenerace (obnova části těla)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610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motolice jaterní</a:t>
            </a:r>
            <a:endParaRPr lang="cs-CZ" dirty="0"/>
          </a:p>
          <a:p>
            <a:r>
              <a:rPr lang="cs-CZ" dirty="0" smtClean="0"/>
              <a:t>cizopasníci </a:t>
            </a:r>
            <a:r>
              <a:rPr lang="cs-CZ" dirty="0"/>
              <a:t>(parazité) v játrech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60"/>
          <a:stretch/>
        </p:blipFill>
        <p:spPr bwMode="auto">
          <a:xfrm>
            <a:off x="1691680" y="1484785"/>
            <a:ext cx="5112568" cy="5220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2734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tasemnice</a:t>
            </a:r>
            <a:endParaRPr lang="cs-CZ" dirty="0"/>
          </a:p>
          <a:p>
            <a:r>
              <a:rPr lang="cs-CZ" dirty="0" smtClean="0"/>
              <a:t>cizopasníci </a:t>
            </a:r>
            <a:r>
              <a:rPr lang="cs-CZ" dirty="0"/>
              <a:t>ve střevech obratlovců</a:t>
            </a:r>
          </a:p>
          <a:p>
            <a:r>
              <a:rPr lang="cs-CZ" dirty="0" smtClean="0"/>
              <a:t>tělo</a:t>
            </a:r>
            <a:r>
              <a:rPr lang="cs-CZ" dirty="0"/>
              <a:t>: hlavička s přísavkami a velký počet článků</a:t>
            </a:r>
          </a:p>
          <a:p>
            <a:r>
              <a:rPr lang="cs-CZ" dirty="0" smtClean="0"/>
              <a:t>z</a:t>
            </a:r>
            <a:r>
              <a:rPr lang="cs-CZ" dirty="0"/>
              <a:t> oplozeného vajíčka – larva, larva v mezihostiteli = </a:t>
            </a:r>
            <a:r>
              <a:rPr lang="cs-CZ" b="1" i="1" dirty="0"/>
              <a:t>boubel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t</a:t>
            </a:r>
            <a:r>
              <a:rPr lang="cs-CZ" b="1" dirty="0"/>
              <a:t>. bezbranná</a:t>
            </a:r>
            <a:r>
              <a:rPr lang="cs-CZ" dirty="0"/>
              <a:t> – v těle člověka (až 10 m)</a:t>
            </a:r>
          </a:p>
          <a:p>
            <a:pPr marL="0" indent="0">
              <a:buNone/>
            </a:pPr>
            <a:r>
              <a:rPr lang="cs-CZ" b="1" dirty="0" smtClean="0"/>
              <a:t>t</a:t>
            </a:r>
            <a:r>
              <a:rPr lang="cs-CZ" b="1" dirty="0"/>
              <a:t>. </a:t>
            </a:r>
            <a:r>
              <a:rPr lang="cs-CZ" b="1" dirty="0" err="1"/>
              <a:t>dlouhočlenná</a:t>
            </a:r>
            <a:r>
              <a:rPr lang="cs-CZ" dirty="0"/>
              <a:t> – v těle člověka</a:t>
            </a:r>
          </a:p>
          <a:p>
            <a:pPr marL="0" indent="0">
              <a:buNone/>
            </a:pPr>
            <a:r>
              <a:rPr lang="cs-CZ" b="1" dirty="0" smtClean="0"/>
              <a:t>t</a:t>
            </a:r>
            <a:r>
              <a:rPr lang="cs-CZ" b="1" dirty="0"/>
              <a:t>. psí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573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3200" b="1" dirty="0"/>
              <a:t>t</a:t>
            </a:r>
            <a:r>
              <a:rPr lang="cs-CZ" sz="3200" b="1" dirty="0" smtClean="0"/>
              <a:t>asemnice bezbranná</a:t>
            </a:r>
            <a:endParaRPr lang="cs-CZ" sz="32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790"/>
          <a:stretch/>
        </p:blipFill>
        <p:spPr bwMode="auto">
          <a:xfrm>
            <a:off x="722615" y="980728"/>
            <a:ext cx="7694875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6122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 marL="0" indent="0">
              <a:spcAft>
                <a:spcPts val="0"/>
              </a:spcAft>
              <a:buNone/>
            </a:pPr>
            <a:r>
              <a:rPr lang="cs-CZ" sz="4400" b="1" dirty="0">
                <a:solidFill>
                  <a:srgbClr val="FF0000"/>
                </a:solidFill>
                <a:latin typeface="Arial"/>
                <a:ea typeface="Times New Roman"/>
              </a:rPr>
              <a:t>Ochrana:</a:t>
            </a:r>
            <a:endParaRPr lang="cs-CZ" b="1" dirty="0">
              <a:latin typeface="Times New Roman"/>
              <a:ea typeface="Times New Roman"/>
            </a:endParaRPr>
          </a:p>
          <a:p>
            <a:pPr lvl="0">
              <a:buFont typeface="Times New Roman"/>
              <a:buChar char="-"/>
              <a:tabLst>
                <a:tab pos="457200" algn="l"/>
              </a:tabLst>
            </a:pPr>
            <a:r>
              <a:rPr lang="cs-CZ" sz="4000" dirty="0">
                <a:solidFill>
                  <a:srgbClr val="FF0000"/>
                </a:solidFill>
                <a:latin typeface="Arial"/>
                <a:ea typeface="Times New Roman"/>
              </a:rPr>
              <a:t>hygiena, dostatečná tepelná úprava masa, veterinární kontrola chovu </a:t>
            </a:r>
            <a:r>
              <a:rPr lang="cs-CZ" sz="4000" dirty="0" smtClean="0">
                <a:solidFill>
                  <a:srgbClr val="FF0000"/>
                </a:solidFill>
                <a:latin typeface="Arial"/>
                <a:ea typeface="Times New Roman"/>
              </a:rPr>
              <a:t>skotu.</a:t>
            </a:r>
            <a:endParaRPr lang="cs-CZ" sz="4000" dirty="0">
              <a:latin typeface="Arial"/>
              <a:ea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776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 ploštěnka mléčná, motolice jaterní, tasemnice bezbranná.</a:t>
            </a:r>
          </a:p>
          <a:p>
            <a:pPr marL="0" indent="0">
              <a:buNone/>
            </a:pPr>
            <a:r>
              <a:rPr lang="cs-CZ" sz="1200" i="1" dirty="0" smtClean="0"/>
              <a:t>Přírodopis </a:t>
            </a:r>
            <a:r>
              <a:rPr lang="cs-CZ" sz="1200" i="1" dirty="0"/>
              <a:t>1</a:t>
            </a:r>
            <a:r>
              <a:rPr lang="cs-CZ" sz="1200" dirty="0"/>
              <a:t>. Praha: SPN, 2004. ISBN 80-7235-068-4. 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191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</vt:lpstr>
      <vt:lpstr>Anotace:</vt:lpstr>
      <vt:lpstr>Prezentace aplikace PowerPoint</vt:lpstr>
      <vt:lpstr>Znaky:</vt:lpstr>
      <vt:lpstr>Prezentace aplikace PowerPoint</vt:lpstr>
      <vt:lpstr>Zástupci:</vt:lpstr>
      <vt:lpstr>Prezentace aplikace PowerPoint</vt:lpstr>
      <vt:lpstr>Prezentace aplikace PowerPoint</vt:lpstr>
      <vt:lpstr>tasemnice bezbranná</vt:lpstr>
      <vt:lpstr>Prezentace aplikace PowerPoint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16</cp:revision>
  <cp:lastPrinted>2011-11-28T08:18:46Z</cp:lastPrinted>
  <dcterms:created xsi:type="dcterms:W3CDTF">2011-09-01T06:10:59Z</dcterms:created>
  <dcterms:modified xsi:type="dcterms:W3CDTF">2012-06-24T11:23:45Z</dcterms:modified>
</cp:coreProperties>
</file>