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76" r:id="rId13"/>
    <p:sldId id="277" r:id="rId14"/>
    <p:sldId id="278" r:id="rId15"/>
    <p:sldId id="279" r:id="rId16"/>
    <p:sldId id="280" r:id="rId17"/>
    <p:sldId id="281" r:id="rId18"/>
    <p:sldId id="282" r:id="rId19"/>
    <p:sldId id="283" r:id="rId20"/>
    <p:sldId id="268" r:id="rId21"/>
    <p:sldId id="269" r:id="rId22"/>
    <p:sldId id="270" r:id="rId23"/>
    <p:sldId id="271" r:id="rId24"/>
    <p:sldId id="272" r:id="rId25"/>
    <p:sldId id="273" r:id="rId26"/>
    <p:sldId id="274" r:id="rId27"/>
    <p:sldId id="275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58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88510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67939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8211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2122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8559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05231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0000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30284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43435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5304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47095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39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551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Miloslav Cajska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VY_52_INOVACE_</a:t>
            </a:r>
            <a:r>
              <a:rPr lang="cs-CZ" dirty="0" smtClean="0">
                <a:solidFill>
                  <a:srgbClr val="FFC000"/>
                </a:solidFill>
              </a:rPr>
              <a:t>1A_28_Poznávačka </a:t>
            </a:r>
            <a:r>
              <a:rPr lang="cs-CZ" dirty="0" smtClean="0">
                <a:solidFill>
                  <a:srgbClr val="FFC000"/>
                </a:solidFill>
              </a:rPr>
              <a:t>ryby</a:t>
            </a:r>
          </a:p>
          <a:p>
            <a:pPr>
              <a:defRPr/>
            </a:pPr>
            <a:r>
              <a:rPr lang="cs-CZ" dirty="0"/>
              <a:t>Téma: </a:t>
            </a:r>
            <a:r>
              <a:rPr lang="cs-CZ" dirty="0">
                <a:solidFill>
                  <a:srgbClr val="FFC000"/>
                </a:solidFill>
              </a:rPr>
              <a:t>Přírodopis  na 2. stupni ZŠ</a:t>
            </a:r>
            <a:endParaRPr lang="en-GB">
              <a:solidFill>
                <a:srgbClr val="FFC000"/>
              </a:solidFill>
            </a:endParaRPr>
          </a:p>
          <a:p>
            <a:pPr>
              <a:defRPr/>
            </a:pP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000" dirty="0" smtClean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Tento materiál slouží k procvičení druhů ryb sladkovodních i mořských a paryb.</a:t>
            </a:r>
          </a:p>
          <a:p>
            <a:r>
              <a:rPr lang="cs-CZ" dirty="0" err="1" smtClean="0"/>
              <a:t>Poznávačku</a:t>
            </a:r>
            <a:r>
              <a:rPr lang="cs-CZ" dirty="0" smtClean="0"/>
              <a:t> prezentujeme na interaktivní tabuli nebo si žáci mohou procvičovat sami na počítači.</a:t>
            </a:r>
          </a:p>
          <a:p>
            <a:r>
              <a:rPr lang="cs-CZ" dirty="0" smtClean="0"/>
              <a:t>Učivo je pro 6. třídu.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971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62000" y="762000"/>
            <a:ext cx="77724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8800" b="1" i="1" smtClean="0"/>
              <a:t>Poznávačka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2209800"/>
            <a:ext cx="6705600" cy="4267200"/>
          </a:xfrm>
          <a:noFill/>
        </p:spPr>
        <p:txBody>
          <a:bodyPr/>
          <a:lstStyle/>
          <a:p>
            <a:pPr eaLnBrk="1" hangingPunct="1"/>
            <a:endParaRPr lang="cs-CZ" sz="6600" b="1" i="1" smtClean="0"/>
          </a:p>
          <a:p>
            <a:pPr eaLnBrk="1" hangingPunct="1"/>
            <a:endParaRPr lang="cs-CZ" sz="6600" b="1" i="1" smtClean="0"/>
          </a:p>
          <a:p>
            <a:pPr eaLnBrk="1" hangingPunct="1"/>
            <a:r>
              <a:rPr lang="cs-CZ" sz="6600" b="1" i="1" smtClean="0"/>
              <a:t>Ryby</a:t>
            </a:r>
          </a:p>
          <a:p>
            <a:pPr eaLnBrk="1" hangingPunct="1"/>
            <a:endParaRPr lang="cs-CZ" sz="6600" b="1" i="1" smtClean="0"/>
          </a:p>
        </p:txBody>
      </p:sp>
    </p:spTree>
    <p:extLst>
      <p:ext uri="{BB962C8B-B14F-4D97-AF65-F5344CB8AC3E}">
        <p14:creationId xmlns:p14="http://schemas.microsoft.com/office/powerpoint/2010/main" val="644454311"/>
      </p:ext>
    </p:extLst>
  </p:cSld>
  <p:clrMapOvr>
    <a:masterClrMapping/>
  </p:clrMapOvr>
  <p:transition advTm="4688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28625" y="357188"/>
            <a:ext cx="11430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smtClean="0"/>
              <a:t>1.</a:t>
            </a:r>
          </a:p>
        </p:txBody>
      </p:sp>
      <p:pic>
        <p:nvPicPr>
          <p:cNvPr id="4099" name="Obrázek 2" descr="okoun říční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188" y="1571625"/>
            <a:ext cx="8281987" cy="4287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52634065"/>
      </p:ext>
    </p:extLst>
  </p:cSld>
  <p:clrMapOvr>
    <a:masterClrMapping/>
  </p:clrMapOvr>
  <p:transition advTm="15264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026"/>
          <p:cNvSpPr>
            <a:spLocks noGrp="1" noChangeArrowheads="1"/>
          </p:cNvSpPr>
          <p:nvPr>
            <p:ph type="title"/>
          </p:nvPr>
        </p:nvSpPr>
        <p:spPr>
          <a:xfrm>
            <a:off x="357188" y="500063"/>
            <a:ext cx="11430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smtClean="0"/>
              <a:t>2.</a:t>
            </a:r>
          </a:p>
        </p:txBody>
      </p:sp>
      <p:pic>
        <p:nvPicPr>
          <p:cNvPr id="5123" name="Obrázek 2" descr="mihule.bmp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2143125"/>
            <a:ext cx="8548688" cy="267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39358111"/>
      </p:ext>
    </p:extLst>
  </p:cSld>
  <p:clrMapOvr>
    <a:masterClrMapping/>
  </p:clrMapOvr>
  <p:transition advTm="1496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3857625" y="571500"/>
            <a:ext cx="11430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smtClean="0"/>
              <a:t>3.</a:t>
            </a:r>
          </a:p>
        </p:txBody>
      </p:sp>
      <p:pic>
        <p:nvPicPr>
          <p:cNvPr id="6147" name="Obrázek 2" descr="lín obecn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188" y="1928813"/>
            <a:ext cx="8424862" cy="4500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44184025"/>
      </p:ext>
    </p:extLst>
  </p:cSld>
  <p:clrMapOvr>
    <a:masterClrMapping/>
  </p:clrMapOvr>
  <p:transition advTm="14912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000500" y="357188"/>
            <a:ext cx="11430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smtClean="0"/>
              <a:t>4.</a:t>
            </a:r>
          </a:p>
        </p:txBody>
      </p:sp>
      <p:pic>
        <p:nvPicPr>
          <p:cNvPr id="7171" name="Obrázek 2" descr="karas obecn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25" y="1785938"/>
            <a:ext cx="8389938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2302204"/>
      </p:ext>
    </p:extLst>
  </p:cSld>
  <p:clrMapOvr>
    <a:masterClrMapping/>
  </p:clrMapOvr>
  <p:transition advTm="15648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3857625" y="285750"/>
            <a:ext cx="11430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smtClean="0"/>
              <a:t>5.</a:t>
            </a:r>
          </a:p>
        </p:txBody>
      </p:sp>
      <p:pic>
        <p:nvPicPr>
          <p:cNvPr id="8195" name="Obrázek 2" descr="štika obecná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250" y="1500188"/>
            <a:ext cx="7429500" cy="5011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27472890"/>
      </p:ext>
    </p:extLst>
  </p:cSld>
  <p:clrMapOvr>
    <a:masterClrMapping/>
  </p:clrMapOvr>
  <p:transition advTm="15232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3857625" y="571500"/>
            <a:ext cx="11430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smtClean="0"/>
              <a:t>6.</a:t>
            </a:r>
          </a:p>
        </p:txBody>
      </p:sp>
      <p:pic>
        <p:nvPicPr>
          <p:cNvPr id="9219" name="Obrázek 2" descr="makrela obecná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188" y="2786063"/>
            <a:ext cx="8286750" cy="2922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21179043"/>
      </p:ext>
    </p:extLst>
  </p:cSld>
  <p:clrMapOvr>
    <a:masterClrMapping/>
  </p:clrMapOvr>
  <p:transition advTm="15248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000500" y="785813"/>
            <a:ext cx="11430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smtClean="0"/>
              <a:t>7.</a:t>
            </a:r>
          </a:p>
        </p:txBody>
      </p:sp>
      <p:pic>
        <p:nvPicPr>
          <p:cNvPr id="10243" name="Obrázek 2" descr="sleď obecn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25" y="3357563"/>
            <a:ext cx="8377238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60372695"/>
      </p:ext>
    </p:extLst>
  </p:cSld>
  <p:clrMapOvr>
    <a:masterClrMapping/>
  </p:clrMapOvr>
  <p:transition advTm="16112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smtClean="0"/>
              <a:t>8.</a:t>
            </a:r>
          </a:p>
        </p:txBody>
      </p:sp>
      <p:pic>
        <p:nvPicPr>
          <p:cNvPr id="11267" name="Obrázek 2" descr="pstruh potoční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93"/>
          <a:stretch>
            <a:fillRect/>
          </a:stretch>
        </p:blipFill>
        <p:spPr bwMode="auto">
          <a:xfrm>
            <a:off x="1643063" y="593725"/>
            <a:ext cx="7186612" cy="5821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516107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/>
              <a:t>9.</a:t>
            </a:r>
          </a:p>
        </p:txBody>
      </p:sp>
      <p:pic>
        <p:nvPicPr>
          <p:cNvPr id="4099" name="Obrázek 2" descr="ježík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549" b="10739"/>
          <a:stretch>
            <a:fillRect/>
          </a:stretch>
        </p:blipFill>
        <p:spPr bwMode="auto">
          <a:xfrm>
            <a:off x="2214563" y="428625"/>
            <a:ext cx="6105525" cy="6111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38676184"/>
      </p:ext>
    </p:extLst>
  </p:cSld>
  <p:clrMapOvr>
    <a:masterClrMapping/>
  </p:clrMapOvr>
  <p:transition advTm="15264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026"/>
          <p:cNvSpPr>
            <a:spLocks noGrp="1" noChangeArrowheads="1"/>
          </p:cNvSpPr>
          <p:nvPr>
            <p:ph type="title"/>
          </p:nvPr>
        </p:nvSpPr>
        <p:spPr>
          <a:xfrm>
            <a:off x="304799" y="2438400"/>
            <a:ext cx="1865313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/>
              <a:t>10.</a:t>
            </a:r>
          </a:p>
        </p:txBody>
      </p:sp>
      <p:pic>
        <p:nvPicPr>
          <p:cNvPr id="5123" name="Obrázek 2" descr="piraň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0113" y="425450"/>
            <a:ext cx="4803775" cy="6007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83866306"/>
      </p:ext>
    </p:extLst>
  </p:cSld>
  <p:clrMapOvr>
    <a:masterClrMapping/>
  </p:clrMapOvr>
  <p:transition advTm="14960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799" y="2438400"/>
            <a:ext cx="1858963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/>
              <a:t>11.</a:t>
            </a:r>
          </a:p>
        </p:txBody>
      </p:sp>
      <p:pic>
        <p:nvPicPr>
          <p:cNvPr id="6147" name="Obrázek 2" descr="koníček mořsk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3763" y="425450"/>
            <a:ext cx="4816475" cy="6007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468514"/>
      </p:ext>
    </p:extLst>
  </p:cSld>
  <p:clrMapOvr>
    <a:masterClrMapping/>
  </p:clrMapOvr>
  <p:transition advTm="14912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2438400"/>
            <a:ext cx="1755304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/>
              <a:t>12.</a:t>
            </a:r>
          </a:p>
        </p:txBody>
      </p:sp>
      <p:pic>
        <p:nvPicPr>
          <p:cNvPr id="7171" name="Obrázek 2" descr="Rejnok mant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4875" y="434975"/>
            <a:ext cx="4794250" cy="5988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34102944"/>
      </p:ext>
    </p:extLst>
  </p:cSld>
  <p:clrMapOvr>
    <a:masterClrMapping/>
  </p:clrMapOvr>
  <p:transition advTm="15648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674912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/>
              <a:t>13.</a:t>
            </a:r>
          </a:p>
        </p:txBody>
      </p:sp>
      <p:pic>
        <p:nvPicPr>
          <p:cNvPr id="8195" name="Obrázek 2" descr="úhoř říční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3763" y="427038"/>
            <a:ext cx="4816475" cy="600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45041688"/>
      </p:ext>
    </p:extLst>
  </p:cSld>
  <p:clrMapOvr>
    <a:masterClrMapping/>
  </p:clrMapOvr>
  <p:transition advTm="15232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890936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/>
              <a:t>14.</a:t>
            </a:r>
          </a:p>
        </p:txBody>
      </p:sp>
      <p:pic>
        <p:nvPicPr>
          <p:cNvPr id="9219" name="Obrázek 2" descr="sumec velk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3188" y="469900"/>
            <a:ext cx="4929187" cy="6065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4099935"/>
      </p:ext>
    </p:extLst>
  </p:cSld>
  <p:clrMapOvr>
    <a:masterClrMapping/>
  </p:clrMapOvr>
  <p:transition advTm="15248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674912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/>
              <a:t>15.</a:t>
            </a:r>
          </a:p>
        </p:txBody>
      </p:sp>
      <p:pic>
        <p:nvPicPr>
          <p:cNvPr id="10243" name="Obrázek 2" descr="žralok lidožrav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0113" y="420688"/>
            <a:ext cx="4803775" cy="601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38535566"/>
      </p:ext>
    </p:extLst>
  </p:cSld>
  <p:clrMapOvr>
    <a:masterClrMapping/>
  </p:clrMapOvr>
  <p:transition advTm="16112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674912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/>
              <a:t>16.</a:t>
            </a:r>
          </a:p>
        </p:txBody>
      </p:sp>
      <p:pic>
        <p:nvPicPr>
          <p:cNvPr id="11267" name="Obrázek 2" descr="jeseter velk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2650" y="407988"/>
            <a:ext cx="4838700" cy="604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68953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smtClean="0"/>
              <a:t>1.</a:t>
            </a:r>
          </a:p>
        </p:txBody>
      </p:sp>
      <p:sp>
        <p:nvSpPr>
          <p:cNvPr id="12291" name="Text Box 6"/>
          <p:cNvSpPr txBox="1">
            <a:spLocks noChangeArrowheads="1"/>
          </p:cNvSpPr>
          <p:nvPr/>
        </p:nvSpPr>
        <p:spPr bwMode="auto">
          <a:xfrm>
            <a:off x="1371600" y="5791200"/>
            <a:ext cx="6477000" cy="6413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3600" b="1">
                <a:solidFill>
                  <a:srgbClr val="FFFF00"/>
                </a:solidFill>
              </a:rPr>
              <a:t>Okoun říční</a:t>
            </a:r>
          </a:p>
        </p:txBody>
      </p:sp>
      <p:pic>
        <p:nvPicPr>
          <p:cNvPr id="12292" name="Obrázek 3" descr="okoun říční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214438"/>
            <a:ext cx="7353300" cy="3806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819958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smtClean="0"/>
              <a:t>2.</a:t>
            </a:r>
          </a:p>
        </p:txBody>
      </p:sp>
      <p:sp>
        <p:nvSpPr>
          <p:cNvPr id="13315" name="Text Box 4"/>
          <p:cNvSpPr txBox="1">
            <a:spLocks noChangeArrowheads="1"/>
          </p:cNvSpPr>
          <p:nvPr/>
        </p:nvSpPr>
        <p:spPr bwMode="auto">
          <a:xfrm>
            <a:off x="4876800" y="914400"/>
            <a:ext cx="37338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 sz="2800"/>
          </a:p>
        </p:txBody>
      </p:sp>
      <p:sp>
        <p:nvSpPr>
          <p:cNvPr id="13316" name="Text Box 7"/>
          <p:cNvSpPr txBox="1">
            <a:spLocks noChangeArrowheads="1"/>
          </p:cNvSpPr>
          <p:nvPr/>
        </p:nvSpPr>
        <p:spPr bwMode="auto">
          <a:xfrm>
            <a:off x="2357438" y="5643563"/>
            <a:ext cx="5562600" cy="6413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3600" b="1">
                <a:solidFill>
                  <a:srgbClr val="FFFF00"/>
                </a:solidFill>
              </a:rPr>
              <a:t>Mihule potoční</a:t>
            </a:r>
          </a:p>
        </p:txBody>
      </p:sp>
      <p:pic>
        <p:nvPicPr>
          <p:cNvPr id="13317" name="Obrázek 4" descr="mihule.bmp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2214563"/>
            <a:ext cx="7620000" cy="2381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807876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smtClean="0"/>
              <a:t>3.</a:t>
            </a:r>
          </a:p>
        </p:txBody>
      </p:sp>
      <p:sp>
        <p:nvSpPr>
          <p:cNvPr id="14339" name="Text Box 6"/>
          <p:cNvSpPr txBox="1">
            <a:spLocks noChangeArrowheads="1"/>
          </p:cNvSpPr>
          <p:nvPr/>
        </p:nvSpPr>
        <p:spPr bwMode="auto">
          <a:xfrm>
            <a:off x="3124200" y="5791200"/>
            <a:ext cx="5638800" cy="6413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3600" b="1">
                <a:solidFill>
                  <a:srgbClr val="FFFF00"/>
                </a:solidFill>
              </a:rPr>
              <a:t>Lín obecný</a:t>
            </a:r>
          </a:p>
        </p:txBody>
      </p:sp>
      <p:pic>
        <p:nvPicPr>
          <p:cNvPr id="14340" name="Obrázek 3" descr="lín obecn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88" y="1428750"/>
            <a:ext cx="7353300" cy="392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93180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2438400"/>
            <a:ext cx="11430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smtClean="0"/>
              <a:t>4.</a:t>
            </a:r>
          </a:p>
        </p:txBody>
      </p:sp>
      <p:sp>
        <p:nvSpPr>
          <p:cNvPr id="15363" name="Text Box 6"/>
          <p:cNvSpPr txBox="1">
            <a:spLocks noChangeArrowheads="1"/>
          </p:cNvSpPr>
          <p:nvPr/>
        </p:nvSpPr>
        <p:spPr bwMode="auto">
          <a:xfrm>
            <a:off x="3505200" y="5867400"/>
            <a:ext cx="5257800" cy="6413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3600" b="1" dirty="0">
                <a:solidFill>
                  <a:srgbClr val="FFFF00"/>
                </a:solidFill>
              </a:rPr>
              <a:t>Karas obecný</a:t>
            </a:r>
          </a:p>
        </p:txBody>
      </p:sp>
      <p:pic>
        <p:nvPicPr>
          <p:cNvPr id="15364" name="Obrázek 3" descr="karas obecn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1143000"/>
            <a:ext cx="7461250" cy="4065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2511998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smtClean="0"/>
              <a:t>5.</a:t>
            </a:r>
          </a:p>
        </p:txBody>
      </p:sp>
      <p:sp>
        <p:nvSpPr>
          <p:cNvPr id="16387" name="Text Box 6"/>
          <p:cNvSpPr txBox="1">
            <a:spLocks noChangeArrowheads="1"/>
          </p:cNvSpPr>
          <p:nvPr/>
        </p:nvSpPr>
        <p:spPr bwMode="auto">
          <a:xfrm>
            <a:off x="3276600" y="5791200"/>
            <a:ext cx="5334000" cy="6413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3600" b="1">
                <a:solidFill>
                  <a:srgbClr val="FFFF00"/>
                </a:solidFill>
              </a:rPr>
              <a:t>Štika obecná</a:t>
            </a:r>
          </a:p>
        </p:txBody>
      </p:sp>
      <p:pic>
        <p:nvPicPr>
          <p:cNvPr id="16388" name="Obrázek 3" descr="štika obecná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571500"/>
            <a:ext cx="7429500" cy="5011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322379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28625" y="1285875"/>
            <a:ext cx="11430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smtClean="0"/>
              <a:t>6.</a:t>
            </a:r>
          </a:p>
        </p:txBody>
      </p:sp>
      <p:sp>
        <p:nvSpPr>
          <p:cNvPr id="17411" name="Text Box 6"/>
          <p:cNvSpPr txBox="1">
            <a:spLocks noChangeArrowheads="1"/>
          </p:cNvSpPr>
          <p:nvPr/>
        </p:nvSpPr>
        <p:spPr bwMode="auto">
          <a:xfrm>
            <a:off x="1752600" y="5890202"/>
            <a:ext cx="6477000" cy="6413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3600" b="1">
                <a:solidFill>
                  <a:srgbClr val="FFFF00"/>
                </a:solidFill>
              </a:rPr>
              <a:t>Makrela obecná</a:t>
            </a:r>
          </a:p>
        </p:txBody>
      </p:sp>
      <p:pic>
        <p:nvPicPr>
          <p:cNvPr id="17412" name="Obrázek 3" descr="makrela obecná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188" y="2786063"/>
            <a:ext cx="8286750" cy="2922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3105519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500063" y="785813"/>
            <a:ext cx="11430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smtClean="0"/>
              <a:t>7.</a:t>
            </a:r>
          </a:p>
        </p:txBody>
      </p:sp>
      <p:sp>
        <p:nvSpPr>
          <p:cNvPr id="18435" name="Text Box 6"/>
          <p:cNvSpPr txBox="1">
            <a:spLocks noChangeArrowheads="1"/>
          </p:cNvSpPr>
          <p:nvPr/>
        </p:nvSpPr>
        <p:spPr bwMode="auto">
          <a:xfrm>
            <a:off x="1676400" y="5562600"/>
            <a:ext cx="6477000" cy="6413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3600" b="1">
                <a:solidFill>
                  <a:srgbClr val="FFFF00"/>
                </a:solidFill>
              </a:rPr>
              <a:t>Sleď obecný</a:t>
            </a:r>
          </a:p>
        </p:txBody>
      </p:sp>
      <p:pic>
        <p:nvPicPr>
          <p:cNvPr id="18436" name="Obrázek 3" descr="sleď obecn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188" y="2286000"/>
            <a:ext cx="8377237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4475738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smtClean="0"/>
              <a:t>8.</a:t>
            </a:r>
          </a:p>
        </p:txBody>
      </p:sp>
      <p:sp>
        <p:nvSpPr>
          <p:cNvPr id="19459" name="Text Box 6"/>
          <p:cNvSpPr txBox="1">
            <a:spLocks noChangeArrowheads="1"/>
          </p:cNvSpPr>
          <p:nvPr/>
        </p:nvSpPr>
        <p:spPr bwMode="auto">
          <a:xfrm>
            <a:off x="1447800" y="5715000"/>
            <a:ext cx="6477000" cy="6413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3600" b="1">
                <a:solidFill>
                  <a:srgbClr val="FFFF00"/>
                </a:solidFill>
              </a:rPr>
              <a:t>Pstruh potoční</a:t>
            </a:r>
          </a:p>
        </p:txBody>
      </p:sp>
      <p:pic>
        <p:nvPicPr>
          <p:cNvPr id="19460" name="Obrázek 3" descr="pstruh potoční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93"/>
          <a:stretch>
            <a:fillRect/>
          </a:stretch>
        </p:blipFill>
        <p:spPr bwMode="auto">
          <a:xfrm>
            <a:off x="2214563" y="357188"/>
            <a:ext cx="6257925" cy="506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9198957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/>
              <a:t>9.</a:t>
            </a:r>
          </a:p>
        </p:txBody>
      </p:sp>
      <p:sp>
        <p:nvSpPr>
          <p:cNvPr id="12291" name="Text Box 6"/>
          <p:cNvSpPr txBox="1">
            <a:spLocks noChangeArrowheads="1"/>
          </p:cNvSpPr>
          <p:nvPr/>
        </p:nvSpPr>
        <p:spPr bwMode="auto">
          <a:xfrm>
            <a:off x="1371600" y="5791200"/>
            <a:ext cx="6477000" cy="6413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3600" b="1">
                <a:solidFill>
                  <a:srgbClr val="FFFF00"/>
                </a:solidFill>
              </a:rPr>
              <a:t>ježík</a:t>
            </a:r>
          </a:p>
        </p:txBody>
      </p:sp>
      <p:pic>
        <p:nvPicPr>
          <p:cNvPr id="12292" name="Obrázek 3" descr="ježík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549" b="10739"/>
          <a:stretch>
            <a:fillRect/>
          </a:stretch>
        </p:blipFill>
        <p:spPr bwMode="auto">
          <a:xfrm>
            <a:off x="3143250" y="428625"/>
            <a:ext cx="5176838" cy="518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5444015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890936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/>
              <a:t>10.</a:t>
            </a:r>
          </a:p>
        </p:txBody>
      </p:sp>
      <p:sp>
        <p:nvSpPr>
          <p:cNvPr id="13315" name="Text Box 4"/>
          <p:cNvSpPr txBox="1">
            <a:spLocks noChangeArrowheads="1"/>
          </p:cNvSpPr>
          <p:nvPr/>
        </p:nvSpPr>
        <p:spPr bwMode="auto">
          <a:xfrm>
            <a:off x="4876800" y="914400"/>
            <a:ext cx="37338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 sz="2800">
              <a:solidFill>
                <a:prstClr val="black"/>
              </a:solidFill>
            </a:endParaRPr>
          </a:p>
        </p:txBody>
      </p:sp>
      <p:sp>
        <p:nvSpPr>
          <p:cNvPr id="13316" name="Text Box 7"/>
          <p:cNvSpPr txBox="1">
            <a:spLocks noChangeArrowheads="1"/>
          </p:cNvSpPr>
          <p:nvPr/>
        </p:nvSpPr>
        <p:spPr bwMode="auto">
          <a:xfrm>
            <a:off x="3048000" y="5867400"/>
            <a:ext cx="5562600" cy="6413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3600" b="1">
                <a:solidFill>
                  <a:srgbClr val="FFFF00"/>
                </a:solidFill>
              </a:rPr>
              <a:t>piraňa</a:t>
            </a:r>
          </a:p>
        </p:txBody>
      </p:sp>
      <p:pic>
        <p:nvPicPr>
          <p:cNvPr id="13317" name="Obrázek 4" descr="piraň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9088" y="425450"/>
            <a:ext cx="4114800" cy="514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0313204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818928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/>
              <a:t>11.</a:t>
            </a:r>
          </a:p>
        </p:txBody>
      </p:sp>
      <p:sp>
        <p:nvSpPr>
          <p:cNvPr id="14339" name="Text Box 6"/>
          <p:cNvSpPr txBox="1">
            <a:spLocks noChangeArrowheads="1"/>
          </p:cNvSpPr>
          <p:nvPr/>
        </p:nvSpPr>
        <p:spPr bwMode="auto">
          <a:xfrm>
            <a:off x="3124200" y="5791200"/>
            <a:ext cx="5638800" cy="6413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3600" b="1">
                <a:solidFill>
                  <a:srgbClr val="FFFF00"/>
                </a:solidFill>
              </a:rPr>
              <a:t>koníček mořský</a:t>
            </a:r>
          </a:p>
        </p:txBody>
      </p:sp>
      <p:pic>
        <p:nvPicPr>
          <p:cNvPr id="14340" name="Obrázek 3" descr="koníček mořsk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7175" y="425450"/>
            <a:ext cx="4183063" cy="5218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171790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2438400"/>
            <a:ext cx="1827312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/>
              <a:t>12.</a:t>
            </a:r>
          </a:p>
        </p:txBody>
      </p:sp>
      <p:sp>
        <p:nvSpPr>
          <p:cNvPr id="15363" name="Text Box 6"/>
          <p:cNvSpPr txBox="1">
            <a:spLocks noChangeArrowheads="1"/>
          </p:cNvSpPr>
          <p:nvPr/>
        </p:nvSpPr>
        <p:spPr bwMode="auto">
          <a:xfrm>
            <a:off x="3505200" y="5867400"/>
            <a:ext cx="5257800" cy="6413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3600" b="1">
                <a:solidFill>
                  <a:srgbClr val="FFFF00"/>
                </a:solidFill>
              </a:rPr>
              <a:t>rejnok manta</a:t>
            </a:r>
          </a:p>
        </p:txBody>
      </p:sp>
      <p:pic>
        <p:nvPicPr>
          <p:cNvPr id="15364" name="Obrázek 3" descr="Rejnok mant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4463" y="434975"/>
            <a:ext cx="4284662" cy="5351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1948775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74692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/>
              <a:t>13.</a:t>
            </a:r>
          </a:p>
        </p:txBody>
      </p:sp>
      <p:sp>
        <p:nvSpPr>
          <p:cNvPr id="16387" name="Text Box 6"/>
          <p:cNvSpPr txBox="1">
            <a:spLocks noChangeArrowheads="1"/>
          </p:cNvSpPr>
          <p:nvPr/>
        </p:nvSpPr>
        <p:spPr bwMode="auto">
          <a:xfrm>
            <a:off x="3276600" y="5791200"/>
            <a:ext cx="5334000" cy="6413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3600" b="1">
                <a:solidFill>
                  <a:srgbClr val="FFFF00"/>
                </a:solidFill>
              </a:rPr>
              <a:t>úhoř říční</a:t>
            </a:r>
          </a:p>
        </p:txBody>
      </p:sp>
      <p:pic>
        <p:nvPicPr>
          <p:cNvPr id="16388" name="Obrázek 3" descr="úhoř říční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9888" y="427038"/>
            <a:ext cx="4070350" cy="5073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711047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818928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/>
              <a:t>14.</a:t>
            </a:r>
          </a:p>
        </p:txBody>
      </p:sp>
      <p:sp>
        <p:nvSpPr>
          <p:cNvPr id="17411" name="Text Box 6"/>
          <p:cNvSpPr txBox="1">
            <a:spLocks noChangeArrowheads="1"/>
          </p:cNvSpPr>
          <p:nvPr/>
        </p:nvSpPr>
        <p:spPr bwMode="auto">
          <a:xfrm>
            <a:off x="1752600" y="5943600"/>
            <a:ext cx="6477000" cy="6413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3600" b="1">
                <a:solidFill>
                  <a:srgbClr val="FFFF00"/>
                </a:solidFill>
              </a:rPr>
              <a:t>sumec velký</a:t>
            </a:r>
          </a:p>
        </p:txBody>
      </p:sp>
      <p:pic>
        <p:nvPicPr>
          <p:cNvPr id="17412" name="Obrázek 3" descr="sumec velk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3188" y="469900"/>
            <a:ext cx="4333875" cy="5332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53923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962944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/>
              <a:t>15.</a:t>
            </a:r>
          </a:p>
        </p:txBody>
      </p:sp>
      <p:sp>
        <p:nvSpPr>
          <p:cNvPr id="18435" name="Text Box 6"/>
          <p:cNvSpPr txBox="1">
            <a:spLocks noChangeArrowheads="1"/>
          </p:cNvSpPr>
          <p:nvPr/>
        </p:nvSpPr>
        <p:spPr bwMode="auto">
          <a:xfrm>
            <a:off x="1676400" y="5562600"/>
            <a:ext cx="6477000" cy="6413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3600" b="1" dirty="0" smtClean="0">
                <a:solidFill>
                  <a:srgbClr val="FFFF00"/>
                </a:solidFill>
              </a:rPr>
              <a:t>žralok </a:t>
            </a:r>
            <a:r>
              <a:rPr lang="cs-CZ" sz="3600" b="1" dirty="0">
                <a:solidFill>
                  <a:srgbClr val="FFFF00"/>
                </a:solidFill>
              </a:rPr>
              <a:t>lidožravý</a:t>
            </a:r>
          </a:p>
        </p:txBody>
      </p:sp>
      <p:pic>
        <p:nvPicPr>
          <p:cNvPr id="18436" name="Obrázek 3" descr="žralok lidožrav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4975" y="420688"/>
            <a:ext cx="3998913" cy="5008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4840532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674912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/>
              <a:t>16.</a:t>
            </a:r>
          </a:p>
        </p:txBody>
      </p:sp>
      <p:sp>
        <p:nvSpPr>
          <p:cNvPr id="19459" name="Text Box 6"/>
          <p:cNvSpPr txBox="1">
            <a:spLocks noChangeArrowheads="1"/>
          </p:cNvSpPr>
          <p:nvPr/>
        </p:nvSpPr>
        <p:spPr bwMode="auto">
          <a:xfrm>
            <a:off x="1447800" y="5715000"/>
            <a:ext cx="6477000" cy="6413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3600" b="1">
                <a:solidFill>
                  <a:srgbClr val="FFFF00"/>
                </a:solidFill>
              </a:rPr>
              <a:t>jeseter velký</a:t>
            </a:r>
          </a:p>
        </p:txBody>
      </p:sp>
      <p:pic>
        <p:nvPicPr>
          <p:cNvPr id="19460" name="Obrázek 3" descr="jeseter velk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2650" y="407988"/>
            <a:ext cx="4194175" cy="5235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383399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pPr algn="l"/>
            <a:r>
              <a:rPr lang="cs-CZ" sz="2000" dirty="0" smtClean="0"/>
              <a:t>Citace: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/>
              <a:t> Obrázky:</a:t>
            </a:r>
          </a:p>
          <a:p>
            <a:pPr marL="0" indent="0">
              <a:buNone/>
            </a:pPr>
            <a:r>
              <a:rPr lang="cs-CZ" sz="1200" i="1" dirty="0"/>
              <a:t>Přírodopis 2</a:t>
            </a:r>
            <a:r>
              <a:rPr lang="cs-CZ" sz="1200" dirty="0"/>
              <a:t>. Praha: SPN, 2005. ISBN 80-7235-069-2.</a:t>
            </a:r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67550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107</TotalTime>
  <Words>174</Words>
  <Application>Microsoft Office PowerPoint</Application>
  <PresentationFormat>Předvádění na obrazovce (4:3)</PresentationFormat>
  <Paragraphs>67</Paragraphs>
  <Slides>36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Motiv systému Office</vt:lpstr>
      <vt:lpstr> </vt:lpstr>
      <vt:lpstr>Anotace:</vt:lpstr>
      <vt:lpstr>Poznávačka</vt:lpstr>
      <vt:lpstr>1.</vt:lpstr>
      <vt:lpstr>2.</vt:lpstr>
      <vt:lpstr>3.</vt:lpstr>
      <vt:lpstr>4.</vt:lpstr>
      <vt:lpstr>5.</vt:lpstr>
      <vt:lpstr>6.</vt:lpstr>
      <vt:lpstr>7.</vt:lpstr>
      <vt:lpstr>8.</vt:lpstr>
      <vt:lpstr>9.</vt:lpstr>
      <vt:lpstr>10.</vt:lpstr>
      <vt:lpstr>11.</vt:lpstr>
      <vt:lpstr>12.</vt:lpstr>
      <vt:lpstr>13.</vt:lpstr>
      <vt:lpstr>14.</vt:lpstr>
      <vt:lpstr>15.</vt:lpstr>
      <vt:lpstr>16.</vt:lpstr>
      <vt:lpstr>1.</vt:lpstr>
      <vt:lpstr>2.</vt:lpstr>
      <vt:lpstr>3.</vt:lpstr>
      <vt:lpstr>4.</vt:lpstr>
      <vt:lpstr>5.</vt:lpstr>
      <vt:lpstr>6.</vt:lpstr>
      <vt:lpstr>7.</vt:lpstr>
      <vt:lpstr>8.</vt:lpstr>
      <vt:lpstr>9.</vt:lpstr>
      <vt:lpstr>10.</vt:lpstr>
      <vt:lpstr>11.</vt:lpstr>
      <vt:lpstr>12.</vt:lpstr>
      <vt:lpstr>13.</vt:lpstr>
      <vt:lpstr>14.</vt:lpstr>
      <vt:lpstr>15.</vt:lpstr>
      <vt:lpstr>16.</vt:lpstr>
      <vt:lpstr>Citace:</vt:lpstr>
    </vt:vector>
  </TitlesOfParts>
  <Company>HL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Pavla</cp:lastModifiedBy>
  <cp:revision>30</cp:revision>
  <cp:lastPrinted>2011-11-28T08:18:46Z</cp:lastPrinted>
  <dcterms:created xsi:type="dcterms:W3CDTF">2011-09-01T06:10:59Z</dcterms:created>
  <dcterms:modified xsi:type="dcterms:W3CDTF">2012-06-24T11:27:54Z</dcterms:modified>
</cp:coreProperties>
</file>