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7" r:id="rId10"/>
    <p:sldId id="265" r:id="rId11"/>
    <p:sldId id="274" r:id="rId12"/>
    <p:sldId id="266" r:id="rId13"/>
    <p:sldId id="269" r:id="rId14"/>
    <p:sldId id="270" r:id="rId15"/>
    <p:sldId id="271" r:id="rId16"/>
    <p:sldId id="272" r:id="rId17"/>
    <p:sldId id="273" r:id="rId18"/>
    <p:sldId id="275" r:id="rId19"/>
    <p:sldId id="258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3788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6985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62245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73805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8955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1876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4890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68894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86068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63132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10545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817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258888" y="36449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 Miloslav Cajska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Číslo projektu: CZ.1.07/1.4.00/21.3235</a:t>
            </a:r>
          </a:p>
          <a:p>
            <a:pPr>
              <a:defRPr/>
            </a:pPr>
            <a:r>
              <a:rPr lang="cs-CZ" dirty="0" smtClean="0"/>
              <a:t>Název:	 </a:t>
            </a:r>
            <a:r>
              <a:rPr lang="cs-CZ" dirty="0" smtClean="0"/>
              <a:t>VY_52_INOVACE_</a:t>
            </a:r>
            <a:r>
              <a:rPr lang="cs-CZ" dirty="0" smtClean="0">
                <a:solidFill>
                  <a:srgbClr val="FFC000"/>
                </a:solidFill>
              </a:rPr>
              <a:t>1A_29_Ryby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Téma: </a:t>
            </a:r>
            <a:r>
              <a:rPr lang="cs-CZ" dirty="0" smtClean="0">
                <a:solidFill>
                  <a:srgbClr val="FFC000"/>
                </a:solidFill>
              </a:rPr>
              <a:t>Přírodopis  </a:t>
            </a:r>
            <a:r>
              <a:rPr lang="cs-CZ" dirty="0">
                <a:solidFill>
                  <a:srgbClr val="FFC000"/>
                </a:solidFill>
              </a:rPr>
              <a:t>na 2. stupni ZŠ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712" y="5517232"/>
            <a:ext cx="6400800" cy="1752600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/>
            </a:r>
            <a:br>
              <a:rPr lang="cs-CZ" smtClean="0"/>
            </a:br>
            <a:endParaRPr lang="cs-CZ"/>
          </a:p>
        </p:txBody>
      </p:sp>
      <p:pic>
        <p:nvPicPr>
          <p:cNvPr id="6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09046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Ryby </a:t>
            </a:r>
            <a:r>
              <a:rPr lang="cs-CZ" dirty="0"/>
              <a:t>jsou probírány v šesté třídě ZŠ. </a:t>
            </a:r>
          </a:p>
          <a:p>
            <a:r>
              <a:rPr lang="cs-CZ" dirty="0"/>
              <a:t>Seznamuje žáky se základními znaky a zástupci </a:t>
            </a:r>
            <a:r>
              <a:rPr lang="cs-CZ" dirty="0" smtClean="0"/>
              <a:t>sladkovodních a mořských ryb.</a:t>
            </a:r>
            <a:endParaRPr lang="cs-CZ" dirty="0"/>
          </a:p>
          <a:p>
            <a:r>
              <a:rPr lang="cs-CZ" dirty="0"/>
              <a:t>Učivo je doplněno obrázky.</a:t>
            </a:r>
          </a:p>
          <a:p>
            <a:r>
              <a:rPr lang="cs-CZ" dirty="0"/>
              <a:t>Na konci je </a:t>
            </a:r>
            <a:r>
              <a:rPr lang="cs-CZ" dirty="0" err="1"/>
              <a:t>poznávačka</a:t>
            </a:r>
            <a:r>
              <a:rPr lang="cs-CZ" dirty="0"/>
              <a:t> vnější stavby </a:t>
            </a:r>
            <a:r>
              <a:rPr lang="cs-CZ" dirty="0" smtClean="0"/>
              <a:t>ryb</a:t>
            </a:r>
            <a:r>
              <a:rPr lang="cs-CZ" dirty="0"/>
              <a:t>, kterou žáci vypracují na interaktivní </a:t>
            </a:r>
            <a:r>
              <a:rPr lang="cs-CZ" dirty="0" smtClean="0"/>
              <a:t>tabuli.</a:t>
            </a: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2000" dirty="0" smtClean="0"/>
              <a:t>Anotace:</a:t>
            </a:r>
          </a:p>
        </p:txBody>
      </p:sp>
    </p:spTree>
    <p:extLst>
      <p:ext uri="{BB962C8B-B14F-4D97-AF65-F5344CB8AC3E}">
        <p14:creationId xmlns:p14="http://schemas.microsoft.com/office/powerpoint/2010/main" val="3279716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3900" dirty="0" smtClean="0">
                <a:solidFill>
                  <a:schemeClr val="bg1">
                    <a:lumMod val="50000"/>
                  </a:schemeClr>
                </a:solidFill>
              </a:rPr>
              <a:t>RYBY</a:t>
            </a:r>
            <a:endParaRPr lang="cs-CZ" sz="23900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84968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Vnější stavba kapra obecného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42"/>
          <a:stretch/>
        </p:blipFill>
        <p:spPr bwMode="auto">
          <a:xfrm>
            <a:off x="96981" y="1916832"/>
            <a:ext cx="9051179" cy="42615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785898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Znaky: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Tělo</a:t>
            </a:r>
            <a:r>
              <a:rPr lang="cs-CZ" dirty="0" smtClean="0"/>
              <a:t> – hlava, trup, </a:t>
            </a:r>
            <a:r>
              <a:rPr lang="cs-CZ" dirty="0"/>
              <a:t>ocas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b="1" dirty="0" smtClean="0"/>
              <a:t>Ploutve </a:t>
            </a:r>
            <a:r>
              <a:rPr lang="cs-CZ" dirty="0" smtClean="0"/>
              <a:t>– 1, nepárové - hřbetní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            </a:t>
            </a:r>
            <a:r>
              <a:rPr lang="cs-CZ" dirty="0" smtClean="0"/>
              <a:t>                        </a:t>
            </a:r>
            <a:r>
              <a:rPr lang="cs-CZ" dirty="0"/>
              <a:t>-  řitní</a:t>
            </a:r>
          </a:p>
          <a:p>
            <a:pPr marL="0" indent="0">
              <a:buNone/>
            </a:pPr>
            <a:r>
              <a:rPr lang="cs-CZ" dirty="0"/>
              <a:t>                 </a:t>
            </a:r>
            <a:r>
              <a:rPr lang="cs-CZ" dirty="0" smtClean="0"/>
              <a:t>                       -  </a:t>
            </a:r>
            <a:r>
              <a:rPr lang="cs-CZ" dirty="0"/>
              <a:t>ocasní</a:t>
            </a:r>
          </a:p>
          <a:p>
            <a:pPr marL="0" indent="0">
              <a:buNone/>
            </a:pPr>
            <a:r>
              <a:rPr lang="cs-CZ" dirty="0"/>
              <a:t>                 - </a:t>
            </a:r>
            <a:r>
              <a:rPr lang="cs-CZ" dirty="0" smtClean="0"/>
              <a:t>2, párové - hrudní</a:t>
            </a:r>
            <a:endParaRPr lang="cs-CZ" dirty="0"/>
          </a:p>
          <a:p>
            <a:pPr marL="0" lvl="0" indent="0">
              <a:buNone/>
            </a:pPr>
            <a:r>
              <a:rPr lang="cs-CZ" dirty="0" smtClean="0"/>
              <a:t>                                      - břišní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Povrch těla </a:t>
            </a:r>
            <a:r>
              <a:rPr lang="cs-CZ" dirty="0" smtClean="0"/>
              <a:t>– </a:t>
            </a:r>
            <a:r>
              <a:rPr lang="cs-CZ" dirty="0"/>
              <a:t>kůže se slizovými žlázami</a:t>
            </a:r>
          </a:p>
          <a:p>
            <a:pPr marL="0" indent="0">
              <a:buNone/>
            </a:pPr>
            <a:r>
              <a:rPr lang="cs-CZ" dirty="0"/>
              <a:t>                      </a:t>
            </a:r>
            <a:r>
              <a:rPr lang="cs-CZ" dirty="0" smtClean="0"/>
              <a:t>-  </a:t>
            </a:r>
            <a:r>
              <a:rPr lang="cs-CZ" dirty="0"/>
              <a:t>šupiny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04909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3367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TS</a:t>
            </a:r>
            <a:r>
              <a:rPr lang="cs-CZ" dirty="0"/>
              <a:t> – je </a:t>
            </a:r>
            <a:r>
              <a:rPr lang="cs-CZ" dirty="0" smtClean="0"/>
              <a:t>všežravec</a:t>
            </a: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b="1" dirty="0" smtClean="0"/>
              <a:t>DS</a:t>
            </a:r>
            <a:r>
              <a:rPr lang="cs-CZ" dirty="0" smtClean="0"/>
              <a:t> </a:t>
            </a:r>
            <a:r>
              <a:rPr lang="cs-CZ" dirty="0"/>
              <a:t>– žábry – kryté </a:t>
            </a:r>
            <a:r>
              <a:rPr lang="cs-CZ" dirty="0" smtClean="0"/>
              <a:t>skřelemi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CS</a:t>
            </a:r>
            <a:r>
              <a:rPr lang="cs-CZ" dirty="0" smtClean="0"/>
              <a:t> </a:t>
            </a:r>
            <a:r>
              <a:rPr lang="cs-CZ" dirty="0"/>
              <a:t>- </a:t>
            </a:r>
            <a:r>
              <a:rPr lang="cs-CZ" dirty="0" smtClean="0"/>
              <a:t>uzavřená</a:t>
            </a:r>
          </a:p>
          <a:p>
            <a:r>
              <a:rPr lang="cs-CZ" dirty="0" smtClean="0"/>
              <a:t>srdce </a:t>
            </a:r>
            <a:r>
              <a:rPr lang="cs-CZ" dirty="0"/>
              <a:t>(1 síň, 1 komora) + cévy</a:t>
            </a:r>
          </a:p>
          <a:p>
            <a:r>
              <a:rPr lang="cs-CZ" dirty="0" smtClean="0"/>
              <a:t>proměnlivá </a:t>
            </a:r>
            <a:r>
              <a:rPr lang="cs-CZ" dirty="0"/>
              <a:t>tělesná teplota = teplota dle okolí („studenokrevní živočichové</a:t>
            </a:r>
            <a:r>
              <a:rPr lang="cs-CZ" dirty="0" smtClean="0"/>
              <a:t>“)</a:t>
            </a:r>
          </a:p>
          <a:p>
            <a:pPr marL="0" indent="0">
              <a:buNone/>
            </a:pPr>
            <a:r>
              <a:rPr lang="cs-CZ" b="1" dirty="0"/>
              <a:t>SO</a:t>
            </a:r>
            <a:r>
              <a:rPr lang="cs-CZ" dirty="0"/>
              <a:t> - (smyslové orgány)</a:t>
            </a:r>
          </a:p>
          <a:p>
            <a:r>
              <a:rPr lang="cs-CZ" dirty="0" smtClean="0"/>
              <a:t>oči </a:t>
            </a:r>
            <a:r>
              <a:rPr lang="cs-CZ" dirty="0"/>
              <a:t>– barevně, vousky – hmat, postranní čára – po stranách těla taková rýha, vnímání otřesů a pohybu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69648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RS</a:t>
            </a:r>
            <a:r>
              <a:rPr lang="cs-CZ" dirty="0"/>
              <a:t> </a:t>
            </a:r>
            <a:r>
              <a:rPr lang="cs-CZ" dirty="0" smtClean="0"/>
              <a:t>– rozmnožovací soustava</a:t>
            </a:r>
          </a:p>
          <a:p>
            <a:r>
              <a:rPr lang="cs-CZ" dirty="0" smtClean="0"/>
              <a:t> </a:t>
            </a:r>
            <a:r>
              <a:rPr lang="cs-CZ" dirty="0"/>
              <a:t>samec – mlíčí (samčí </a:t>
            </a:r>
            <a:r>
              <a:rPr lang="cs-CZ" dirty="0" err="1"/>
              <a:t>pohl</a:t>
            </a:r>
            <a:r>
              <a:rPr lang="cs-CZ" dirty="0"/>
              <a:t>. buňky – spermie)</a:t>
            </a:r>
          </a:p>
          <a:p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/>
              <a:t>samice – jikry (samičí </a:t>
            </a:r>
            <a:r>
              <a:rPr lang="cs-CZ" dirty="0" err="1"/>
              <a:t>pohl</a:t>
            </a:r>
            <a:r>
              <a:rPr lang="cs-CZ" dirty="0"/>
              <a:t>. buňky – vajíčka)</a:t>
            </a:r>
          </a:p>
          <a:p>
            <a:r>
              <a:rPr lang="cs-CZ" dirty="0" smtClean="0"/>
              <a:t>  oplodnění </a:t>
            </a:r>
            <a:r>
              <a:rPr lang="cs-CZ" dirty="0"/>
              <a:t>je mimotělní (tření)</a:t>
            </a:r>
          </a:p>
          <a:p>
            <a:r>
              <a:rPr lang="cs-CZ" dirty="0"/>
              <a:t>  </a:t>
            </a:r>
            <a:r>
              <a:rPr lang="cs-CZ" dirty="0" smtClean="0"/>
              <a:t>potěr </a:t>
            </a:r>
            <a:r>
              <a:rPr lang="cs-CZ" dirty="0"/>
              <a:t>(plůdek) – malé vylíhlé rybičky z oplodněných jiker        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Plynový </a:t>
            </a:r>
            <a:r>
              <a:rPr lang="cs-CZ" b="1" dirty="0"/>
              <a:t>měchýř</a:t>
            </a:r>
            <a:r>
              <a:rPr lang="cs-CZ" dirty="0"/>
              <a:t> – rozdělen na 2 části</a:t>
            </a:r>
            <a:r>
              <a:rPr lang="cs-CZ" dirty="0" smtClean="0"/>
              <a:t>, stabilita</a:t>
            </a:r>
            <a:r>
              <a:rPr lang="cs-CZ" dirty="0"/>
              <a:t>, pohyb nahoru a </a:t>
            </a:r>
            <a:r>
              <a:rPr lang="cs-CZ" dirty="0" smtClean="0"/>
              <a:t>dolů.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61077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Zástupci: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544616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o</a:t>
            </a:r>
            <a:r>
              <a:rPr lang="cs-CZ" dirty="0" smtClean="0"/>
              <a:t>koun říční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609"/>
          <a:stretch/>
        </p:blipFill>
        <p:spPr bwMode="auto">
          <a:xfrm>
            <a:off x="539552" y="1628800"/>
            <a:ext cx="8471518" cy="4392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258065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aras obecný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516" b="10620"/>
          <a:stretch/>
        </p:blipFill>
        <p:spPr bwMode="auto">
          <a:xfrm>
            <a:off x="971600" y="1268760"/>
            <a:ext cx="7728300" cy="46471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789532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c</a:t>
            </a:r>
            <a:r>
              <a:rPr lang="cs-CZ" dirty="0" smtClean="0"/>
              <a:t>ejn velký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682"/>
          <a:stretch/>
        </p:blipFill>
        <p:spPr bwMode="auto">
          <a:xfrm>
            <a:off x="1011147" y="1412776"/>
            <a:ext cx="7962619" cy="43091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264281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umec velký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73" t="2939" r="-4673"/>
          <a:stretch/>
        </p:blipFill>
        <p:spPr bwMode="auto">
          <a:xfrm>
            <a:off x="755576" y="1335034"/>
            <a:ext cx="8388424" cy="55229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788024" y="5845914"/>
            <a:ext cx="4355976" cy="101208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52281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l</a:t>
            </a:r>
            <a:r>
              <a:rPr lang="cs-CZ" dirty="0" smtClean="0"/>
              <a:t>ín obecný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930"/>
          <a:stretch/>
        </p:blipFill>
        <p:spPr bwMode="auto">
          <a:xfrm>
            <a:off x="611560" y="1181100"/>
            <a:ext cx="8424936" cy="43607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939659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š</a:t>
            </a:r>
            <a:r>
              <a:rPr lang="cs-CZ" dirty="0" smtClean="0"/>
              <a:t>tika obecná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268760"/>
            <a:ext cx="8064896" cy="5451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533" y="5373216"/>
            <a:ext cx="4383087" cy="1036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452281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pstruh potoční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728"/>
          <a:stretch/>
        </p:blipFill>
        <p:spPr bwMode="auto">
          <a:xfrm>
            <a:off x="539552" y="1196752"/>
            <a:ext cx="7848872" cy="51818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452281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Mořští zástupci:</a:t>
            </a:r>
          </a:p>
          <a:p>
            <a:pPr marL="0" indent="0">
              <a:buNone/>
            </a:pPr>
            <a:r>
              <a:rPr lang="cs-CZ" dirty="0" smtClean="0"/>
              <a:t>makrela obecná </a:t>
            </a:r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796"/>
          <a:stretch/>
        </p:blipFill>
        <p:spPr bwMode="auto">
          <a:xfrm>
            <a:off x="0" y="1770647"/>
            <a:ext cx="8933134" cy="31754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452281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sleď obecný</a:t>
            </a:r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090"/>
          <a:stretch/>
        </p:blipFill>
        <p:spPr bwMode="auto">
          <a:xfrm>
            <a:off x="2557" y="2204864"/>
            <a:ext cx="8943737" cy="26384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452281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ardinka obecná</a:t>
            </a:r>
            <a:endParaRPr lang="cs-CZ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291"/>
          <a:stretch/>
        </p:blipFill>
        <p:spPr bwMode="auto">
          <a:xfrm>
            <a:off x="179512" y="1628800"/>
            <a:ext cx="7451868" cy="23751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4522817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a napiš jednotlivé části kapra.</a:t>
            </a:r>
            <a:endParaRPr lang="cs-CZ" dirty="0"/>
          </a:p>
        </p:txBody>
      </p:sp>
      <p:pic>
        <p:nvPicPr>
          <p:cNvPr id="13314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49" r="9396" b="12462"/>
          <a:stretch/>
        </p:blipFill>
        <p:spPr bwMode="auto">
          <a:xfrm>
            <a:off x="683568" y="1844824"/>
            <a:ext cx="7308304" cy="40563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6605048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/>
          <a:lstStyle/>
          <a:p>
            <a:pPr algn="l"/>
            <a:r>
              <a:rPr lang="cs-CZ" sz="2000" dirty="0" smtClean="0"/>
              <a:t>Citace: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 smtClean="0"/>
              <a:t> Obrázky: vnější stavba kapra, zástupci ryb.</a:t>
            </a:r>
          </a:p>
          <a:p>
            <a:pPr marL="0" indent="0">
              <a:buNone/>
            </a:pPr>
            <a:r>
              <a:rPr lang="cs-CZ" sz="1200" i="1" dirty="0"/>
              <a:t>Přírodopis 2</a:t>
            </a:r>
            <a:r>
              <a:rPr lang="cs-CZ" sz="1200" dirty="0"/>
              <a:t>. Praha: SPN, 2005. ISBN 80-7235-069-2.</a:t>
            </a:r>
          </a:p>
          <a:p>
            <a:pPr marL="0" indent="0">
              <a:buNone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675505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185</Words>
  <Application>Microsoft Office PowerPoint</Application>
  <PresentationFormat>Předvádění na obrazovce (4:3)</PresentationFormat>
  <Paragraphs>55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 </vt:lpstr>
      <vt:lpstr>Anotace:</vt:lpstr>
      <vt:lpstr>Prezentace aplikace PowerPoint</vt:lpstr>
      <vt:lpstr>Vnější stavba kapra obecného</vt:lpstr>
      <vt:lpstr>Znaky:</vt:lpstr>
      <vt:lpstr>Prezentace aplikace PowerPoint</vt:lpstr>
      <vt:lpstr>Prezentace aplikace PowerPoint</vt:lpstr>
      <vt:lpstr>Zástupci: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Urči a napiš jednotlivé části kapra.</vt:lpstr>
      <vt:lpstr>Citace:</vt:lpstr>
    </vt:vector>
  </TitlesOfParts>
  <Company>HL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Hlusice</dc:creator>
  <cp:lastModifiedBy>Pavla</cp:lastModifiedBy>
  <cp:revision>21</cp:revision>
  <cp:lastPrinted>2011-11-28T08:18:46Z</cp:lastPrinted>
  <dcterms:created xsi:type="dcterms:W3CDTF">2011-09-01T06:10:59Z</dcterms:created>
  <dcterms:modified xsi:type="dcterms:W3CDTF">2012-06-24T11:28:14Z</dcterms:modified>
</cp:coreProperties>
</file>