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1"/>
  </p:notesMasterIdLst>
  <p:sldIdLst>
    <p:sldId id="262" r:id="rId3"/>
    <p:sldId id="263" r:id="rId4"/>
    <p:sldId id="256" r:id="rId5"/>
    <p:sldId id="257" r:id="rId6"/>
    <p:sldId id="259" r:id="rId7"/>
    <p:sldId id="260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Jana </a:t>
          </a:r>
          <a:r>
            <a:rPr lang="cs-CZ" dirty="0" err="1" smtClean="0"/>
            <a:t>Pinkrová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VY_52_INOVACE_07_Gravitační síla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Gravitační síla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Fyzika 7.ročník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B7CA0D5-362B-473D-B755-990AF146E7C0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D34C6A-877E-41A8-BCA1-16B9378E3029}" type="presOf" srcId="{019433A1-1324-4DE1-9E6F-32B851095F74}" destId="{E7297F21-D4FD-4A41-AE58-814D01A6B5E7}" srcOrd="1" destOrd="0" presId="urn:microsoft.com/office/officeart/2005/8/layout/target3"/>
    <dgm:cxn modelId="{FEA4AB09-0157-42BA-95CD-A92FAB6B2824}" type="presOf" srcId="{DAEA276B-ECF9-46F6-A7D3-4693B2D32BC4}" destId="{CDED6FE3-AD8F-4ACC-B6B8-710EDDD97598}" srcOrd="0" destOrd="0" presId="urn:microsoft.com/office/officeart/2005/8/layout/target3"/>
    <dgm:cxn modelId="{558330B1-D085-420E-9D50-73FD85E7F890}" type="presOf" srcId="{445C7998-7549-48B0-BD68-D4F0167F02E5}" destId="{BC35EE03-4121-4EF9-923D-7CB6D30D358D}" srcOrd="0" destOrd="0" presId="urn:microsoft.com/office/officeart/2005/8/layout/target3"/>
    <dgm:cxn modelId="{63392B68-ECD4-4F7D-8D49-81C82EAA0379}" type="presOf" srcId="{019433A1-1324-4DE1-9E6F-32B851095F74}" destId="{A3817367-F2BC-482F-8832-FA00B51DCCF3}" srcOrd="0" destOrd="0" presId="urn:microsoft.com/office/officeart/2005/8/layout/target3"/>
    <dgm:cxn modelId="{574BE182-F153-4415-841E-75042156A959}" type="presOf" srcId="{C73C7642-F245-4585-8F88-243F9FAEF6CA}" destId="{97289DF2-90F4-4EC2-A9FC-633B00BAB610}" srcOrd="0" destOrd="0" presId="urn:microsoft.com/office/officeart/2005/8/layout/target3"/>
    <dgm:cxn modelId="{E7B78B78-E36B-495D-B8DB-D2FF975189D0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6966FC09-023A-4075-B402-8917C66930C9}" type="presOf" srcId="{EBC41103-E2E5-4D48-9B4B-425520D3D098}" destId="{F969C235-9271-4D34-B740-D627A121CAD0}" srcOrd="1" destOrd="0" presId="urn:microsoft.com/office/officeart/2005/8/layout/target3"/>
    <dgm:cxn modelId="{F45E29AE-E6D2-486F-9130-E15020CAD7BB}" type="presOf" srcId="{39F8B381-5807-488E-AC22-73DD4140ED4A}" destId="{71045F8C-00FA-488E-A7BD-E2E6753D979D}" srcOrd="0" destOrd="0" presId="urn:microsoft.com/office/officeart/2005/8/layout/target3"/>
    <dgm:cxn modelId="{F2D27FA8-BB95-43BD-9B04-DE21FD8C4917}" type="presOf" srcId="{445C7998-7549-48B0-BD68-D4F0167F02E5}" destId="{4D19AB04-24FA-40C2-B203-52AE3D15E171}" srcOrd="1" destOrd="0" presId="urn:microsoft.com/office/officeart/2005/8/layout/target3"/>
    <dgm:cxn modelId="{2FCF4B73-A9FA-44D1-A5FE-48A63F19F5AE}" type="presOf" srcId="{C73C7642-F245-4585-8F88-243F9FAEF6CA}" destId="{AA41A67C-3D3F-4AE9-9E0F-5D7F7BB2E741}" srcOrd="1" destOrd="0" presId="urn:microsoft.com/office/officeart/2005/8/layout/target3"/>
    <dgm:cxn modelId="{24BC0B94-D2E3-4458-B3D6-669CAAF9FDA8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250664D4-B489-40A5-9EB8-AA1EEE1ACA37}" type="presOf" srcId="{FBBFC3EA-9D9D-4F3A-BEA6-9C2C0E46BF20}" destId="{832BF48F-0145-4429-9E02-8FCA946CCE9E}" srcOrd="1" destOrd="0" presId="urn:microsoft.com/office/officeart/2005/8/layout/target3"/>
    <dgm:cxn modelId="{8B238200-7994-400D-BF8E-76E6073608E1}" type="presParOf" srcId="{71045F8C-00FA-488E-A7BD-E2E6753D979D}" destId="{3577EC6B-C980-4F34-8C69-4365E7B8FC8C}" srcOrd="0" destOrd="0" presId="urn:microsoft.com/office/officeart/2005/8/layout/target3"/>
    <dgm:cxn modelId="{C87963F8-8FF3-4FF9-84EF-37BCD2C0475E}" type="presParOf" srcId="{71045F8C-00FA-488E-A7BD-E2E6753D979D}" destId="{6940EB87-DC1D-4BC3-9408-9AC2E1FFC039}" srcOrd="1" destOrd="0" presId="urn:microsoft.com/office/officeart/2005/8/layout/target3"/>
    <dgm:cxn modelId="{3AEA3C95-7EE8-480C-8BB9-5CFC30FE7DCD}" type="presParOf" srcId="{71045F8C-00FA-488E-A7BD-E2E6753D979D}" destId="{BC35EE03-4121-4EF9-923D-7CB6D30D358D}" srcOrd="2" destOrd="0" presId="urn:microsoft.com/office/officeart/2005/8/layout/target3"/>
    <dgm:cxn modelId="{7E6475B1-542E-4517-AC82-F88037899B49}" type="presParOf" srcId="{71045F8C-00FA-488E-A7BD-E2E6753D979D}" destId="{C95EEA27-3CBF-4645-A92D-9D8AF5C1CBFC}" srcOrd="3" destOrd="0" presId="urn:microsoft.com/office/officeart/2005/8/layout/target3"/>
    <dgm:cxn modelId="{B7F442F2-347A-4D69-87C0-56ABCBA942EE}" type="presParOf" srcId="{71045F8C-00FA-488E-A7BD-E2E6753D979D}" destId="{851BB866-B6AE-4566-893F-4C635BA974FC}" srcOrd="4" destOrd="0" presId="urn:microsoft.com/office/officeart/2005/8/layout/target3"/>
    <dgm:cxn modelId="{56D64500-72BC-43BB-8F84-4D87E28B56A0}" type="presParOf" srcId="{71045F8C-00FA-488E-A7BD-E2E6753D979D}" destId="{643EA938-EDE0-4533-ACCC-D2BD6F3A527C}" srcOrd="5" destOrd="0" presId="urn:microsoft.com/office/officeart/2005/8/layout/target3"/>
    <dgm:cxn modelId="{662DEA3A-F18B-4850-BC45-C274750CF416}" type="presParOf" srcId="{71045F8C-00FA-488E-A7BD-E2E6753D979D}" destId="{92F31B18-D66D-4CC7-89B9-378928DE877D}" srcOrd="6" destOrd="0" presId="urn:microsoft.com/office/officeart/2005/8/layout/target3"/>
    <dgm:cxn modelId="{82A4AED1-EA9C-4D7F-886A-7F263C6303B6}" type="presParOf" srcId="{71045F8C-00FA-488E-A7BD-E2E6753D979D}" destId="{902074E1-B931-4618-97F1-FADBE82E9C3C}" srcOrd="7" destOrd="0" presId="urn:microsoft.com/office/officeart/2005/8/layout/target3"/>
    <dgm:cxn modelId="{3AFB508E-EF42-4669-BAE5-60F4A91D3C55}" type="presParOf" srcId="{71045F8C-00FA-488E-A7BD-E2E6753D979D}" destId="{A3817367-F2BC-482F-8832-FA00B51DCCF3}" srcOrd="8" destOrd="0" presId="urn:microsoft.com/office/officeart/2005/8/layout/target3"/>
    <dgm:cxn modelId="{C94B17D7-B915-4A0F-8F21-05BD334C7874}" type="presParOf" srcId="{71045F8C-00FA-488E-A7BD-E2E6753D979D}" destId="{626ABFF6-56C8-4386-B662-68EC364EED9D}" srcOrd="9" destOrd="0" presId="urn:microsoft.com/office/officeart/2005/8/layout/target3"/>
    <dgm:cxn modelId="{9CD71BC5-E69A-413C-A9FD-2F3127D9DBAB}" type="presParOf" srcId="{71045F8C-00FA-488E-A7BD-E2E6753D979D}" destId="{6DB11F1C-D028-4800-9625-6611CA9DE6D4}" srcOrd="10" destOrd="0" presId="urn:microsoft.com/office/officeart/2005/8/layout/target3"/>
    <dgm:cxn modelId="{95E5E318-34A8-4698-8733-1536BA77D9F6}" type="presParOf" srcId="{71045F8C-00FA-488E-A7BD-E2E6753D979D}" destId="{CDED6FE3-AD8F-4ACC-B6B8-710EDDD97598}" srcOrd="11" destOrd="0" presId="urn:microsoft.com/office/officeart/2005/8/layout/target3"/>
    <dgm:cxn modelId="{5AA317DF-0EA7-445E-8D90-F786AFA16E6A}" type="presParOf" srcId="{71045F8C-00FA-488E-A7BD-E2E6753D979D}" destId="{397AC6D7-84A6-4150-958F-83C92D9ACF38}" srcOrd="12" destOrd="0" presId="urn:microsoft.com/office/officeart/2005/8/layout/target3"/>
    <dgm:cxn modelId="{9B713631-C81B-4652-8D55-136EB2F53A47}" type="presParOf" srcId="{71045F8C-00FA-488E-A7BD-E2E6753D979D}" destId="{D7419528-33A6-416D-9E64-B3F7915C5149}" srcOrd="13" destOrd="0" presId="urn:microsoft.com/office/officeart/2005/8/layout/target3"/>
    <dgm:cxn modelId="{285F2902-6C04-4D91-B973-03E1806D5755}" type="presParOf" srcId="{71045F8C-00FA-488E-A7BD-E2E6753D979D}" destId="{97289DF2-90F4-4EC2-A9FC-633B00BAB610}" srcOrd="14" destOrd="0" presId="urn:microsoft.com/office/officeart/2005/8/layout/target3"/>
    <dgm:cxn modelId="{45768DD9-B5BA-4E8A-9E4C-07D8765B070A}" type="presParOf" srcId="{71045F8C-00FA-488E-A7BD-E2E6753D979D}" destId="{234EBA9D-95B4-4C20-A84E-6F65F1085DC6}" srcOrd="15" destOrd="0" presId="urn:microsoft.com/office/officeart/2005/8/layout/target3"/>
    <dgm:cxn modelId="{9C1FE837-F861-4DD2-9B6E-F7DE7F3B84F5}" type="presParOf" srcId="{71045F8C-00FA-488E-A7BD-E2E6753D979D}" destId="{12255512-213F-41DF-90A6-8B4CD74A2B52}" srcOrd="16" destOrd="0" presId="urn:microsoft.com/office/officeart/2005/8/layout/target3"/>
    <dgm:cxn modelId="{90C6A133-73FE-4EB3-BF24-1ADF1F0D54CA}" type="presParOf" srcId="{71045F8C-00FA-488E-A7BD-E2E6753D979D}" destId="{50C2F88D-8688-44C2-A854-691F34009D3B}" srcOrd="17" destOrd="0" presId="urn:microsoft.com/office/officeart/2005/8/layout/target3"/>
    <dgm:cxn modelId="{96960B3A-2DB2-4D72-8903-DEB2F80A3BD9}" type="presParOf" srcId="{71045F8C-00FA-488E-A7BD-E2E6753D979D}" destId="{4D19AB04-24FA-40C2-B203-52AE3D15E171}" srcOrd="18" destOrd="0" presId="urn:microsoft.com/office/officeart/2005/8/layout/target3"/>
    <dgm:cxn modelId="{6F6DB804-299E-4E7F-94B9-67FE438F9587}" type="presParOf" srcId="{71045F8C-00FA-488E-A7BD-E2E6753D979D}" destId="{832BF48F-0145-4429-9E02-8FCA946CCE9E}" srcOrd="19" destOrd="0" presId="urn:microsoft.com/office/officeart/2005/8/layout/target3"/>
    <dgm:cxn modelId="{8C20B5E4-C719-4884-87D9-E9735E2C48F0}" type="presParOf" srcId="{71045F8C-00FA-488E-A7BD-E2E6753D979D}" destId="{E7297F21-D4FD-4A41-AE58-814D01A6B5E7}" srcOrd="20" destOrd="0" presId="urn:microsoft.com/office/officeart/2005/8/layout/target3"/>
    <dgm:cxn modelId="{BE27D32E-4B7F-4C43-AFB1-43EB90C891BB}" type="presParOf" srcId="{71045F8C-00FA-488E-A7BD-E2E6753D979D}" destId="{F69A1436-182C-465B-AD7F-FE48E0C090C1}" srcOrd="21" destOrd="0" presId="urn:microsoft.com/office/officeart/2005/8/layout/target3"/>
    <dgm:cxn modelId="{D9ABC5E7-0F66-4547-A592-7BEC5874ED46}" type="presParOf" srcId="{71045F8C-00FA-488E-A7BD-E2E6753D979D}" destId="{AA41A67C-3D3F-4AE9-9E0F-5D7F7BB2E741}" srcOrd="22" destOrd="0" presId="urn:microsoft.com/office/officeart/2005/8/layout/target3"/>
    <dgm:cxn modelId="{3C72A6AC-C34B-4A94-8215-F6763A40116D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Jana </a:t>
          </a:r>
          <a:r>
            <a:rPr lang="cs-CZ" sz="1400" kern="1200" dirty="0" err="1" smtClean="0"/>
            <a:t>Pinkrová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VY_52_INOVACE_07_Gravitační síla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Fyzika 7.ročník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Gravitační síla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1E05D0-5C1D-42B1-8701-F557E00C20C3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CA71F3-05D6-45F8-962B-66E89C3BE6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97885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60 kg; 60 kg; 100 N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CA71F3-05D6-45F8-962B-66E89C3BE61A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67780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2A44B-1E3B-4FEA-A75B-111923892CD4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69C5A9B-3588-4FB4-8933-B52ABFAFC4C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2A44B-1E3B-4FEA-A75B-111923892CD4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C5A9B-3588-4FB4-8933-B52ABFAFC4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2A44B-1E3B-4FEA-A75B-111923892CD4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C5A9B-3588-4FB4-8933-B52ABFAFC4C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2A44B-1E3B-4FEA-A75B-111923892CD4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C5A9B-3588-4FB4-8933-B52ABFAFC4C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2A44B-1E3B-4FEA-A75B-111923892CD4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C5A9B-3588-4FB4-8933-B52ABFAFC4C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2A44B-1E3B-4FEA-A75B-111923892CD4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C5A9B-3588-4FB4-8933-B52ABFAFC4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2A44B-1E3B-4FEA-A75B-111923892CD4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C5A9B-3588-4FB4-8933-B52ABFAFC4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2A44B-1E3B-4FEA-A75B-111923892CD4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C5A9B-3588-4FB4-8933-B52ABFAFC4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2A44B-1E3B-4FEA-A75B-111923892CD4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C5A9B-3588-4FB4-8933-B52ABFAFC4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2A44B-1E3B-4FEA-A75B-111923892CD4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C5A9B-3588-4FB4-8933-B52ABFAFC4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2A44B-1E3B-4FEA-A75B-111923892CD4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C5A9B-3588-4FB4-8933-B52ABFAFC4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2A44B-1E3B-4FEA-A75B-111923892CD4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C5A9B-3588-4FB4-8933-B52ABFAFC4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32812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2A44B-1E3B-4FEA-A75B-111923892CD4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C5A9B-3588-4FB4-8933-B52ABFAFC4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44928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2A44B-1E3B-4FEA-A75B-111923892CD4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C5A9B-3588-4FB4-8933-B52ABFAFC4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713135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2A44B-1E3B-4FEA-A75B-111923892CD4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C5A9B-3588-4FB4-8933-B52ABFAFC4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440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2A44B-1E3B-4FEA-A75B-111923892CD4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C5A9B-3588-4FB4-8933-B52ABFAFC4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96000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2A44B-1E3B-4FEA-A75B-111923892CD4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C5A9B-3588-4FB4-8933-B52ABFAFC4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793728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2A44B-1E3B-4FEA-A75B-111923892CD4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C5A9B-3588-4FB4-8933-B52ABFAFC4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280743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2A44B-1E3B-4FEA-A75B-111923892CD4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C5A9B-3588-4FB4-8933-B52ABFAFC4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647046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2A44B-1E3B-4FEA-A75B-111923892CD4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C5A9B-3588-4FB4-8933-B52ABFAFC4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207041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2A44B-1E3B-4FEA-A75B-111923892CD4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C5A9B-3588-4FB4-8933-B52ABFAFC4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252312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2A44B-1E3B-4FEA-A75B-111923892CD4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C5A9B-3588-4FB4-8933-B52ABFAFC4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76858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422A44B-1E3B-4FEA-A75B-111923892CD4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69C5A9B-3588-4FB4-8933-B52ABFAFC4C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22A44B-1E3B-4FEA-A75B-111923892CD4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9C5A9B-3588-4FB4-8933-B52ABFAFC4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3099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9386989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10750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0243494"/>
              </p:ext>
            </p:extLst>
          </p:nvPr>
        </p:nvGraphicFramePr>
        <p:xfrm>
          <a:off x="1524000" y="1397000"/>
          <a:ext cx="6096000" cy="2392680"/>
        </p:xfrm>
        <a:graphic>
          <a:graphicData uri="http://schemas.openxmlformats.org/drawingml/2006/table">
            <a:tbl>
              <a:tblPr bandRow="1">
                <a:tableStyleId>{69CF1AB2-1976-4502-BF36-3FF5EA218861}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/</a:t>
                      </a:r>
                      <a:r>
                        <a:rPr lang="cs-CZ" baseline="0" dirty="0" smtClean="0"/>
                        <a:t> siloměr/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r>
                        <a:rPr lang="cs-CZ" baseline="0" dirty="0" smtClean="0"/>
                        <a:t>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Motivace a výklad s procvičením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------------------------------------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36165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Gravitační síla </a:t>
            </a:r>
            <a:br>
              <a:rPr lang="cs-CZ" dirty="0" smtClean="0"/>
            </a:br>
            <a:r>
              <a:rPr lang="cs-CZ" sz="7200" dirty="0" smtClean="0"/>
              <a:t>a hmotnost tělesa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7.ročník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801817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357331"/>
            <a:ext cx="8229600" cy="4525963"/>
          </a:xfrm>
        </p:spPr>
        <p:txBody>
          <a:bodyPr/>
          <a:lstStyle/>
          <a:p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                                </a:t>
            </a:r>
          </a:p>
          <a:p>
            <a:pPr marL="0" indent="0">
              <a:buNone/>
            </a:pPr>
            <a:endParaRPr lang="cs-CZ" sz="16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600" b="1" dirty="0" smtClean="0">
                <a:solidFill>
                  <a:schemeClr val="tx1"/>
                </a:solidFill>
                <a:latin typeface="+mn-lt"/>
              </a:rPr>
              <a:t>                                               </a:t>
            </a:r>
            <a:endParaRPr lang="cs-CZ" b="1" dirty="0" smtClean="0">
              <a:solidFill>
                <a:schemeClr val="tx1"/>
              </a:solidFill>
              <a:latin typeface="+mn-lt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+mn-lt"/>
              </a:rPr>
              <a:t> </a:t>
            </a:r>
            <a:r>
              <a:rPr lang="cs-CZ" b="1" dirty="0">
                <a:solidFill>
                  <a:schemeClr val="tx1"/>
                </a:solidFill>
              </a:rPr>
              <a:t>Pytel cementu </a:t>
            </a:r>
            <a:r>
              <a:rPr lang="cs-CZ" b="1" dirty="0" smtClean="0">
                <a:solidFill>
                  <a:schemeClr val="tx1"/>
                </a:solidFill>
              </a:rPr>
              <a:t>       </a:t>
            </a:r>
            <a:r>
              <a:rPr lang="cs-CZ" b="1" dirty="0">
                <a:solidFill>
                  <a:schemeClr val="tx1"/>
                </a:solidFill>
              </a:rPr>
              <a:t>m = 50 kg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</a:t>
            </a:r>
            <a:endParaRPr lang="cs-CZ" sz="1600" b="1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1026" name="Picture 2" descr="C:\Users\Krejsová\AppData\Local\Microsoft\Windows\Temporary Internet Files\Content.IE5\DZT9SFDF\MC9002321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5174" y="1029866"/>
            <a:ext cx="1969129" cy="1084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Krejsová\AppData\Local\Microsoft\Windows\Temporary Internet Files\Content.IE5\DZT9SFDF\MC9003000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6523" y="3814762"/>
            <a:ext cx="1243584" cy="181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81011" y="415018"/>
            <a:ext cx="4551246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Kostka másla          m = 0,25 kg</a:t>
            </a:r>
          </a:p>
          <a:p>
            <a:endParaRPr lang="cs-CZ" dirty="0" smtClean="0"/>
          </a:p>
        </p:txBody>
      </p:sp>
      <p:sp>
        <p:nvSpPr>
          <p:cNvPr id="22" name="Oválný popisek 21"/>
          <p:cNvSpPr/>
          <p:nvPr/>
        </p:nvSpPr>
        <p:spPr>
          <a:xfrm>
            <a:off x="4824827" y="268043"/>
            <a:ext cx="2339460" cy="1523646"/>
          </a:xfrm>
          <a:prstGeom prst="wedgeEllipseCallout">
            <a:avLst>
              <a:gd name="adj1" fmla="val -64586"/>
              <a:gd name="adj2" fmla="val 40106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tx1"/>
                </a:solidFill>
                <a:latin typeface="Arial Black" pitchFamily="34" charset="0"/>
              </a:rPr>
              <a:t>Fg</a:t>
            </a:r>
            <a:r>
              <a:rPr lang="cs-CZ" sz="2000" dirty="0" smtClean="0">
                <a:solidFill>
                  <a:schemeClr val="tx1"/>
                </a:solidFill>
                <a:latin typeface="Arial Black" pitchFamily="34" charset="0"/>
              </a:rPr>
              <a:t> = 2,5 N</a:t>
            </a:r>
            <a:endParaRPr lang="cs-CZ" sz="2000" dirty="0">
              <a:solidFill>
                <a:schemeClr val="tx1"/>
              </a:solidFill>
              <a:latin typeface="Arial Black" pitchFamily="34" charset="0"/>
            </a:endParaRPr>
          </a:p>
        </p:txBody>
      </p:sp>
      <p:grpSp>
        <p:nvGrpSpPr>
          <p:cNvPr id="25" name="Skupina 24"/>
          <p:cNvGrpSpPr/>
          <p:nvPr/>
        </p:nvGrpSpPr>
        <p:grpSpPr>
          <a:xfrm>
            <a:off x="1954002" y="4034719"/>
            <a:ext cx="1549018" cy="1921629"/>
            <a:chOff x="1769597" y="3620313"/>
            <a:chExt cx="1549018" cy="1921629"/>
          </a:xfrm>
        </p:grpSpPr>
        <p:pic>
          <p:nvPicPr>
            <p:cNvPr id="1028" name="Picture 4" descr="C:\Users\Krejsová\AppData\Local\Microsoft\Windows\Temporary Internet Files\Content.IE5\DZT9SFDF\MC900352182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69597" y="3620313"/>
              <a:ext cx="1549018" cy="192162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4" name="TextovéPole 23"/>
            <p:cNvSpPr txBox="1"/>
            <p:nvPr/>
          </p:nvSpPr>
          <p:spPr>
            <a:xfrm>
              <a:off x="1967663" y="4616419"/>
              <a:ext cx="120738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CEMENT</a:t>
              </a:r>
              <a:endParaRPr lang="cs-CZ" b="1" dirty="0"/>
            </a:p>
          </p:txBody>
        </p:sp>
      </p:grpSp>
      <p:sp>
        <p:nvSpPr>
          <p:cNvPr id="28" name="Oválný popisek 27"/>
          <p:cNvSpPr/>
          <p:nvPr/>
        </p:nvSpPr>
        <p:spPr>
          <a:xfrm flipH="1">
            <a:off x="773089" y="2111558"/>
            <a:ext cx="2361826" cy="1314673"/>
          </a:xfrm>
          <a:prstGeom prst="wedgeEllipseCallout">
            <a:avLst>
              <a:gd name="adj1" fmla="val -31812"/>
              <a:gd name="adj2" fmla="val 99872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latin typeface="Arial Black" pitchFamily="34" charset="0"/>
              </a:rPr>
              <a:t>Fg</a:t>
            </a:r>
            <a:r>
              <a:rPr lang="cs-CZ" sz="2000" b="1" dirty="0" smtClean="0">
                <a:latin typeface="Arial Black" pitchFamily="34" charset="0"/>
              </a:rPr>
              <a:t> = 500 N</a:t>
            </a:r>
            <a:endParaRPr lang="cs-CZ" sz="2000" b="1" dirty="0"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378815" y="4641007"/>
            <a:ext cx="46281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Krabice mléka                m = 1 kg</a:t>
            </a:r>
            <a:endParaRPr lang="cs-CZ" sz="2400" b="1" dirty="0"/>
          </a:p>
        </p:txBody>
      </p:sp>
      <p:sp>
        <p:nvSpPr>
          <p:cNvPr id="31" name="Oválný popisek 30"/>
          <p:cNvSpPr/>
          <p:nvPr/>
        </p:nvSpPr>
        <p:spPr>
          <a:xfrm>
            <a:off x="6530258" y="2255205"/>
            <a:ext cx="2592287" cy="1337939"/>
          </a:xfrm>
          <a:prstGeom prst="wedgeEllipseCallout">
            <a:avLst>
              <a:gd name="adj1" fmla="val -25045"/>
              <a:gd name="adj2" fmla="val 76781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tx1"/>
                </a:solidFill>
                <a:latin typeface="Arial Black" pitchFamily="34" charset="0"/>
              </a:rPr>
              <a:t>Fg</a:t>
            </a:r>
            <a:r>
              <a:rPr lang="cs-CZ" sz="2000" dirty="0" smtClean="0">
                <a:solidFill>
                  <a:schemeClr val="tx1"/>
                </a:solidFill>
                <a:latin typeface="Arial Black" pitchFamily="34" charset="0"/>
              </a:rPr>
              <a:t> = 10 N</a:t>
            </a:r>
            <a:endParaRPr lang="cs-CZ" sz="2000" dirty="0">
              <a:solidFill>
                <a:schemeClr val="tx1"/>
              </a:solidFill>
              <a:latin typeface="Arial Black" pitchFamily="34" charset="0"/>
            </a:endParaRPr>
          </a:p>
        </p:txBody>
      </p:sp>
      <p:sp>
        <p:nvSpPr>
          <p:cNvPr id="1024" name="TextovéPole 1023"/>
          <p:cNvSpPr txBox="1"/>
          <p:nvPr/>
        </p:nvSpPr>
        <p:spPr>
          <a:xfrm>
            <a:off x="2728511" y="4005064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7395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2026237" y="1561978"/>
            <a:ext cx="33843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/>
              <a:t>Fg</a:t>
            </a:r>
            <a:r>
              <a:rPr lang="cs-CZ" sz="4000" b="1" dirty="0" smtClean="0"/>
              <a:t>  =  m  ∙  g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410613" y="2546210"/>
            <a:ext cx="352692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g</a:t>
            </a:r>
            <a:r>
              <a:rPr lang="cs-CZ" sz="2800" b="1" dirty="0" smtClean="0"/>
              <a:t>ravitační konstanta</a:t>
            </a:r>
          </a:p>
          <a:p>
            <a:r>
              <a:rPr lang="cs-CZ" sz="2800" b="1" dirty="0" smtClean="0"/>
              <a:t>             </a:t>
            </a:r>
            <a:endParaRPr lang="cs-CZ" sz="2800" b="1" dirty="0"/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4788024" y="2269864"/>
            <a:ext cx="1692188" cy="276345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9372" y="-459432"/>
            <a:ext cx="8219256" cy="1600200"/>
          </a:xfrm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Gravitační síla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16" name="Přímá spojnice se šipkou 15"/>
          <p:cNvCxnSpPr>
            <a:stCxn id="7" idx="2"/>
          </p:cNvCxnSpPr>
          <p:nvPr/>
        </p:nvCxnSpPr>
        <p:spPr>
          <a:xfrm flipH="1">
            <a:off x="2314269" y="2269864"/>
            <a:ext cx="1404156" cy="1164322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1036311" y="3680776"/>
            <a:ext cx="2539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h</a:t>
            </a:r>
            <a:r>
              <a:rPr lang="cs-CZ" sz="2800" b="1" dirty="0" smtClean="0"/>
              <a:t>motnost v kg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11560" y="5102143"/>
            <a:ext cx="79208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Gravitační konstanta závisí na zeměpisné šířce. Největší je na pólech  a nejmenší na rovníku.</a:t>
            </a:r>
            <a:endParaRPr lang="cs-CZ" sz="2800" dirty="0"/>
          </a:p>
        </p:txBody>
      </p:sp>
      <p:pic>
        <p:nvPicPr>
          <p:cNvPr id="2050" name="Picture 2" descr="C:\Users\Krejsová\AppData\Local\Microsoft\Windows\Temporary Internet Files\Content.IE5\43F4VGJN\MC9002995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7387" y="2766376"/>
            <a:ext cx="1663226" cy="2253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ový popisek 1"/>
          <p:cNvSpPr/>
          <p:nvPr/>
        </p:nvSpPr>
        <p:spPr>
          <a:xfrm rot="10800000" flipH="1" flipV="1">
            <a:off x="6156176" y="3893222"/>
            <a:ext cx="1279514" cy="685847"/>
          </a:xfrm>
          <a:prstGeom prst="wedgeRoundRectCallout">
            <a:avLst>
              <a:gd name="adj1" fmla="val 81564"/>
              <a:gd name="adj2" fmla="val -190219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g</a:t>
            </a:r>
            <a:r>
              <a:rPr lang="cs-CZ" sz="2800" b="1" dirty="0" smtClean="0">
                <a:solidFill>
                  <a:schemeClr val="tx1"/>
                </a:solidFill>
              </a:rPr>
              <a:t> = 10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958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5238758"/>
              </p:ext>
            </p:extLst>
          </p:nvPr>
        </p:nvGraphicFramePr>
        <p:xfrm>
          <a:off x="467544" y="1124744"/>
          <a:ext cx="8424936" cy="396044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2808312"/>
                <a:gridCol w="2808312"/>
                <a:gridCol w="2808312"/>
              </a:tblGrid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Těleso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m  /  kg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err="1" smtClean="0"/>
                        <a:t>Fg</a:t>
                      </a:r>
                      <a:r>
                        <a:rPr lang="cs-CZ" sz="2800" dirty="0" smtClean="0"/>
                        <a:t>  / N</a:t>
                      </a:r>
                      <a:endParaRPr lang="cs-CZ" sz="2800" dirty="0"/>
                    </a:p>
                  </a:txBody>
                  <a:tcPr/>
                </a:tc>
              </a:tr>
              <a:tr h="792088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Jízdní kolo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15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</a:tr>
              <a:tr h="792088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Tygr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350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</a:tr>
              <a:tr h="792088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Traktor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2 000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</a:tr>
              <a:tr h="792088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čokoláda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0,1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75484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08720"/>
            <a:ext cx="8229600" cy="452596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1. Na Petra působí Země gravitační  </a:t>
            </a:r>
          </a:p>
          <a:p>
            <a:pPr marL="0" indent="0">
              <a:buNone/>
            </a:pPr>
            <a:r>
              <a:rPr lang="cs-CZ" sz="3600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 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   silou 600N. Kolik Petr váží?</a:t>
            </a:r>
          </a:p>
          <a:p>
            <a:pPr marL="0" indent="0">
              <a:buNone/>
            </a:pPr>
            <a:endParaRPr lang="cs-CZ" sz="3600" dirty="0" smtClean="0">
              <a:solidFill>
                <a:schemeClr val="accent1">
                  <a:lumMod val="75000"/>
                </a:schemeClr>
              </a:solidFill>
              <a:latin typeface="+mn-lt"/>
            </a:endParaRPr>
          </a:p>
          <a:p>
            <a:pPr marL="0" indent="0">
              <a:buNone/>
            </a:pP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2. Jakou bude mít hmotnost Petr na  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    Měsíci?</a:t>
            </a:r>
          </a:p>
          <a:p>
            <a:pPr marL="0" indent="0">
              <a:buNone/>
            </a:pPr>
            <a:endParaRPr lang="cs-CZ" sz="3600" dirty="0" smtClean="0">
              <a:solidFill>
                <a:schemeClr val="accent1">
                  <a:lumMod val="75000"/>
                </a:schemeClr>
              </a:solidFill>
              <a:latin typeface="+mn-lt"/>
            </a:endParaRPr>
          </a:p>
          <a:p>
            <a:pPr marL="0" indent="0">
              <a:buNone/>
            </a:pP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3. Jak veliká gravitační síla by na Petra      </a:t>
            </a:r>
          </a:p>
          <a:p>
            <a:pPr marL="0" indent="0">
              <a:buNone/>
            </a:pPr>
            <a:r>
              <a:rPr lang="cs-CZ" sz="3600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 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   působila na Měsíci?</a:t>
            </a:r>
            <a:endParaRPr lang="cs-CZ" sz="3600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801998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2"/>
              </a:rPr>
              <a:t>www.office.microsoft.com</a:t>
            </a:r>
          </a:p>
          <a:p>
            <a:r>
              <a:rPr lang="cs-CZ" dirty="0" smtClean="0"/>
              <a:t>Ilustrace, fotografie: dílo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755419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189</TotalTime>
  <Words>212</Words>
  <Application>Microsoft Office PowerPoint</Application>
  <PresentationFormat>Předvádění na obrazovce (4:3)</PresentationFormat>
  <Paragraphs>64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Exekutivní</vt:lpstr>
      <vt:lpstr>Motiv systému Office</vt:lpstr>
      <vt:lpstr>Prezentace aplikace PowerPoint</vt:lpstr>
      <vt:lpstr>Anotace</vt:lpstr>
      <vt:lpstr>Gravitační síla  a hmotnost tělesa</vt:lpstr>
      <vt:lpstr>Prezentace aplikace PowerPoint</vt:lpstr>
      <vt:lpstr>Gravitační síla</vt:lpstr>
      <vt:lpstr>Prezentace aplikace PowerPoint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Gravitační síla  a hmotnost tělesa</dc:title>
  <dc:creator>Krejsová</dc:creator>
  <cp:lastModifiedBy>Krejsová</cp:lastModifiedBy>
  <cp:revision>17</cp:revision>
  <dcterms:created xsi:type="dcterms:W3CDTF">2011-11-06T18:34:12Z</dcterms:created>
  <dcterms:modified xsi:type="dcterms:W3CDTF">2012-03-06T21:09:57Z</dcterms:modified>
</cp:coreProperties>
</file>