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9" r:id="rId5"/>
    <p:sldId id="261" r:id="rId6"/>
    <p:sldId id="262" r:id="rId7"/>
    <p:sldId id="265" r:id="rId8"/>
    <p:sldId id="263" r:id="rId9"/>
    <p:sldId id="266" r:id="rId10"/>
    <p:sldId id="264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5378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6985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6224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7380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895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187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4890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6889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8606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6313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1054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7817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Miloslav Cajska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VY_52_INOVACE_</a:t>
            </a:r>
            <a:r>
              <a:rPr lang="cs-CZ" dirty="0" smtClean="0">
                <a:solidFill>
                  <a:srgbClr val="FFC000"/>
                </a:solidFill>
              </a:rPr>
              <a:t>1A_31_Smysly - sluch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Přírodopis  </a:t>
            </a:r>
            <a:r>
              <a:rPr lang="cs-CZ" dirty="0">
                <a:solidFill>
                  <a:srgbClr val="FFC000"/>
                </a:solidFill>
              </a:rPr>
              <a:t>na 2. 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Učivo prezentuje další důležitý smysl – sluch.</a:t>
            </a:r>
          </a:p>
          <a:p>
            <a:r>
              <a:rPr lang="cs-CZ" dirty="0" smtClean="0"/>
              <a:t>Prezentace se věnuje stavbě ucha, ušním vadám, poškození a nemocem.</a:t>
            </a:r>
          </a:p>
          <a:p>
            <a:r>
              <a:rPr lang="cs-CZ" dirty="0" smtClean="0"/>
              <a:t>Materiál je možné promítnout audiovizuální technikou.</a:t>
            </a:r>
          </a:p>
          <a:p>
            <a:r>
              <a:rPr lang="cs-CZ" dirty="0" smtClean="0"/>
              <a:t>8. třída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</p:spTree>
    <p:extLst>
      <p:ext uri="{BB962C8B-B14F-4D97-AF65-F5344CB8AC3E}">
        <p14:creationId xmlns:p14="http://schemas.microsoft.com/office/powerpoint/2010/main" xmlns="" val="32797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9600" dirty="0" smtClean="0">
                <a:solidFill>
                  <a:schemeClr val="bg1">
                    <a:lumMod val="50000"/>
                  </a:schemeClr>
                </a:solidFill>
              </a:rPr>
              <a:t>SMYSLY - SLUCH</a:t>
            </a:r>
            <a:endParaRPr lang="cs-CZ" sz="96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55857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300" b="1" dirty="0"/>
              <a:t>Smyslová ústrojí (čidla)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4000" dirty="0" smtClean="0"/>
              <a:t>zisk </a:t>
            </a:r>
            <a:r>
              <a:rPr lang="cs-CZ" sz="4000" dirty="0"/>
              <a:t>informací o okolním světě pomocí </a:t>
            </a:r>
            <a:r>
              <a:rPr lang="cs-CZ" sz="4000" b="1" dirty="0"/>
              <a:t>zraku, sluchu, čichu, hmatu, chuti</a:t>
            </a:r>
            <a:r>
              <a:rPr lang="cs-CZ" sz="4000" dirty="0"/>
              <a:t> obsahující </a:t>
            </a:r>
            <a:r>
              <a:rPr lang="cs-CZ" sz="4000" b="1" dirty="0"/>
              <a:t>smyslové buňky</a:t>
            </a:r>
            <a:r>
              <a:rPr lang="cs-CZ" sz="4000" dirty="0"/>
              <a:t>, získané informace do </a:t>
            </a:r>
            <a:r>
              <a:rPr lang="cs-CZ" sz="4000" b="1" dirty="0"/>
              <a:t>mozkových center</a:t>
            </a:r>
            <a:r>
              <a:rPr lang="cs-CZ" sz="4000" dirty="0"/>
              <a:t>, zde se zpracují a vzniká </a:t>
            </a:r>
            <a:r>
              <a:rPr lang="cs-CZ" sz="4000" b="1" dirty="0"/>
              <a:t>smyslový </a:t>
            </a:r>
            <a:r>
              <a:rPr lang="cs-CZ" sz="4000" b="1" dirty="0" smtClean="0"/>
              <a:t>vjem.</a:t>
            </a:r>
            <a:endParaRPr lang="cs-CZ" sz="4000" dirty="0"/>
          </a:p>
          <a:p>
            <a:pPr lvl="0"/>
            <a:r>
              <a:rPr lang="cs-CZ" sz="4000" b="1" dirty="0" smtClean="0"/>
              <a:t>smyslové buňky = RECEPTORY</a:t>
            </a:r>
            <a:endParaRPr lang="cs-CZ" sz="4000" dirty="0" smtClean="0"/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7873415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SLUCH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sluchové </a:t>
            </a:r>
            <a:r>
              <a:rPr lang="cs-CZ" dirty="0"/>
              <a:t>ústrojí propojeno s rovnovážným ústrojím (vnímání polohy) a orgánem </a:t>
            </a:r>
            <a:r>
              <a:rPr lang="cs-CZ" dirty="0" smtClean="0"/>
              <a:t>                      pro </a:t>
            </a:r>
            <a:r>
              <a:rPr lang="cs-CZ" dirty="0"/>
              <a:t>změny rychlosti pohybu a polohy  hlavy</a:t>
            </a:r>
          </a:p>
          <a:p>
            <a:pPr lvl="0"/>
            <a:r>
              <a:rPr lang="cs-CZ" dirty="0"/>
              <a:t>zvukové vlny o frekvenci </a:t>
            </a:r>
            <a:r>
              <a:rPr lang="cs-CZ" b="1" dirty="0"/>
              <a:t>16-20 000Hz</a:t>
            </a:r>
            <a:r>
              <a:rPr lang="cs-CZ" dirty="0"/>
              <a:t> (pes </a:t>
            </a:r>
            <a:r>
              <a:rPr lang="cs-CZ" dirty="0" smtClean="0"/>
              <a:t>              až </a:t>
            </a:r>
            <a:r>
              <a:rPr lang="cs-CZ" dirty="0"/>
              <a:t>100 000Hz</a:t>
            </a:r>
            <a:r>
              <a:rPr lang="cs-CZ" dirty="0" smtClean="0"/>
              <a:t>).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b="1" dirty="0"/>
              <a:t>Sluchové ústrojí </a:t>
            </a:r>
            <a:r>
              <a:rPr lang="cs-CZ" dirty="0"/>
              <a:t>dělíme  na </a:t>
            </a:r>
            <a:r>
              <a:rPr lang="cs-CZ" b="1" dirty="0"/>
              <a:t>vnější, střední </a:t>
            </a:r>
            <a:r>
              <a:rPr lang="cs-CZ" b="1" dirty="0" smtClean="0"/>
              <a:t>               a </a:t>
            </a:r>
            <a:r>
              <a:rPr lang="cs-CZ" b="1" dirty="0"/>
              <a:t>vnitřní </a:t>
            </a:r>
            <a:r>
              <a:rPr lang="cs-CZ" b="1" dirty="0" smtClean="0"/>
              <a:t>ucho.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70393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4087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Vnější </a:t>
            </a:r>
            <a:r>
              <a:rPr lang="cs-CZ" b="1" dirty="0"/>
              <a:t>ucho</a:t>
            </a:r>
            <a:r>
              <a:rPr lang="cs-CZ" dirty="0"/>
              <a:t> – zachycení zvukových vln</a:t>
            </a:r>
          </a:p>
          <a:p>
            <a:pPr lvl="0"/>
            <a:r>
              <a:rPr lang="cs-CZ" b="1" dirty="0"/>
              <a:t>ušní boltec, vnější zvukovod, bubínek</a:t>
            </a:r>
            <a:r>
              <a:rPr lang="cs-CZ" dirty="0"/>
              <a:t> (citlivá membrána)- prohnutím se zvuk přenáší </a:t>
            </a:r>
            <a:r>
              <a:rPr lang="cs-CZ" dirty="0" smtClean="0"/>
              <a:t>                   do </a:t>
            </a:r>
            <a:r>
              <a:rPr lang="cs-CZ" dirty="0"/>
              <a:t>středního </a:t>
            </a:r>
            <a:r>
              <a:rPr lang="cs-CZ" dirty="0" smtClean="0"/>
              <a:t>ucha.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Střední ucho</a:t>
            </a:r>
          </a:p>
          <a:p>
            <a:pPr lvl="0"/>
            <a:r>
              <a:rPr lang="cs-CZ" dirty="0"/>
              <a:t>přenos zvuku pomocí drobných </a:t>
            </a:r>
            <a:r>
              <a:rPr lang="cs-CZ" b="1" dirty="0"/>
              <a:t>sluchových kůstek – kladívko, kovadlinka, třmínek </a:t>
            </a:r>
            <a:r>
              <a:rPr lang="cs-CZ" dirty="0"/>
              <a:t>(přenos zvuku na </a:t>
            </a:r>
            <a:r>
              <a:rPr lang="cs-CZ" b="1" dirty="0"/>
              <a:t>oválné okénko</a:t>
            </a:r>
            <a:r>
              <a:rPr lang="cs-CZ" dirty="0"/>
              <a:t> a dále </a:t>
            </a:r>
            <a:r>
              <a:rPr lang="cs-CZ" dirty="0" smtClean="0"/>
              <a:t>                    do </a:t>
            </a:r>
            <a:r>
              <a:rPr lang="cs-CZ" dirty="0"/>
              <a:t>vnitřního ucha</a:t>
            </a:r>
            <a:r>
              <a:rPr lang="cs-CZ" dirty="0" smtClean="0"/>
              <a:t>).</a:t>
            </a:r>
            <a:endParaRPr lang="cs-CZ" dirty="0"/>
          </a:p>
          <a:p>
            <a:pPr lvl="0"/>
            <a:r>
              <a:rPr lang="cs-CZ" dirty="0"/>
              <a:t>spojeno </a:t>
            </a:r>
            <a:r>
              <a:rPr lang="cs-CZ" b="1" dirty="0"/>
              <a:t>Eustachovou trubicí</a:t>
            </a:r>
            <a:r>
              <a:rPr lang="cs-CZ" dirty="0"/>
              <a:t> s nosohltanem – vyrovnání tlaku mezi středoušní dutinou </a:t>
            </a:r>
            <a:r>
              <a:rPr lang="cs-CZ" dirty="0" smtClean="0"/>
              <a:t>                  a </a:t>
            </a:r>
            <a:r>
              <a:rPr lang="cs-CZ" dirty="0"/>
              <a:t>nosohltanem (zalehlé uši</a:t>
            </a:r>
            <a:r>
              <a:rPr lang="cs-CZ" dirty="0" smtClean="0"/>
              <a:t>).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774115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Stavba sluchového ústrojí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197" y="764704"/>
            <a:ext cx="8728275" cy="60369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7162" y="764704"/>
            <a:ext cx="201622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1734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Vnitřní ucho</a:t>
            </a:r>
            <a:r>
              <a:rPr lang="cs-CZ" dirty="0"/>
              <a:t> (vlastní sluchový orgán)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lvl="0"/>
            <a:r>
              <a:rPr lang="cs-CZ" b="1" dirty="0"/>
              <a:t>blanitý hlemýžď</a:t>
            </a:r>
            <a:r>
              <a:rPr lang="cs-CZ" dirty="0"/>
              <a:t> se sluchovými b. pokračujícím nerv. vlákny do </a:t>
            </a:r>
            <a:r>
              <a:rPr lang="cs-CZ" dirty="0" smtClean="0"/>
              <a:t>mozku.</a:t>
            </a:r>
            <a:endParaRPr lang="cs-CZ" dirty="0"/>
          </a:p>
          <a:p>
            <a:pPr lvl="0"/>
            <a:r>
              <a:rPr lang="cs-CZ" b="1" dirty="0"/>
              <a:t>rovnovážné ústrojí</a:t>
            </a:r>
            <a:r>
              <a:rPr lang="cs-CZ" dirty="0"/>
              <a:t> složené z </a:t>
            </a:r>
            <a:r>
              <a:rPr lang="cs-CZ" b="1" dirty="0"/>
              <a:t>vejčitého, kulovitého váčku a tří polokruhovitých kanálků</a:t>
            </a:r>
            <a:r>
              <a:rPr lang="cs-CZ" dirty="0"/>
              <a:t>, ve stěnách jsou smyslové buňky </a:t>
            </a:r>
            <a:r>
              <a:rPr lang="cs-CZ" dirty="0" smtClean="0"/>
              <a:t>                 s </a:t>
            </a:r>
            <a:r>
              <a:rPr lang="cs-CZ" dirty="0"/>
              <a:t>dlouhými vlásky (nerv. vlákna) v rosolovité hmotě, dle pohybu se různě otáčejí – přenos informací do </a:t>
            </a:r>
            <a:r>
              <a:rPr lang="cs-CZ" dirty="0" smtClean="0"/>
              <a:t>mozečku.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166651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Detail středního a vnitřního ucha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96752"/>
            <a:ext cx="8712968" cy="54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980728"/>
            <a:ext cx="2736304" cy="60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239735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r>
              <a:rPr lang="cs-CZ" b="1" dirty="0"/>
              <a:t>Hygiena  a onemocnění</a:t>
            </a:r>
            <a:r>
              <a:rPr lang="cs-CZ" dirty="0"/>
              <a:t> – nadměrný hluk, záněty, úraz, stáří</a:t>
            </a:r>
          </a:p>
          <a:p>
            <a:r>
              <a:rPr lang="cs-CZ" b="1" dirty="0"/>
              <a:t>Hluchoněmí</a:t>
            </a:r>
            <a:r>
              <a:rPr lang="cs-CZ" dirty="0"/>
              <a:t> – vrozená ztráta sluchu, nenaučí se mluvit, znaková řeč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012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Doplň chybějící údaje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980728"/>
            <a:ext cx="7920880" cy="54938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443770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pPr algn="l"/>
            <a:r>
              <a:rPr lang="cs-CZ" sz="2000" dirty="0" smtClean="0"/>
              <a:t>Citace: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 Obrázky:</a:t>
            </a:r>
          </a:p>
          <a:p>
            <a:pPr marL="0" indent="0">
              <a:buNone/>
            </a:pPr>
            <a:r>
              <a:rPr lang="cs-CZ" sz="1200" i="1" dirty="0"/>
              <a:t>Přírodopis 3</a:t>
            </a:r>
            <a:r>
              <a:rPr lang="cs-CZ" sz="1200" dirty="0"/>
              <a:t>. Praha: SPN, 2003. ISBN 80-85937-97-2.</a:t>
            </a:r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67550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239</Words>
  <Application>Microsoft Office PowerPoint</Application>
  <PresentationFormat>Předvádění na obrazovce (4:3)</PresentationFormat>
  <Paragraphs>40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 </vt:lpstr>
      <vt:lpstr>Anotace:</vt:lpstr>
      <vt:lpstr>Snímek 3</vt:lpstr>
      <vt:lpstr>Smyslová ústrojí (čidla) </vt:lpstr>
      <vt:lpstr>SLUCH </vt:lpstr>
      <vt:lpstr>Snímek 6</vt:lpstr>
      <vt:lpstr>Stavba sluchového ústrojí</vt:lpstr>
      <vt:lpstr>Snímek 8</vt:lpstr>
      <vt:lpstr>Detail středního a vnitřního ucha</vt:lpstr>
      <vt:lpstr>Snímek 10</vt:lpstr>
      <vt:lpstr>Doplň chybějící údaje</vt:lpstr>
      <vt:lpstr>Citace:</vt:lpstr>
    </vt:vector>
  </TitlesOfParts>
  <Company>HL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Dum</cp:lastModifiedBy>
  <cp:revision>23</cp:revision>
  <cp:lastPrinted>2011-11-28T08:18:46Z</cp:lastPrinted>
  <dcterms:created xsi:type="dcterms:W3CDTF">2011-09-01T06:10:59Z</dcterms:created>
  <dcterms:modified xsi:type="dcterms:W3CDTF">2013-02-27T20:10:07Z</dcterms:modified>
</cp:coreProperties>
</file>