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1A_32_Smysly </a:t>
            </a:r>
            <a:r>
              <a:rPr lang="cs-CZ" dirty="0" smtClean="0">
                <a:solidFill>
                  <a:srgbClr val="FFC000"/>
                </a:solidFill>
              </a:rPr>
              <a:t>- zrak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Učivo prezentuje jeden z nejdůležitějších smyslů – zrak.</a:t>
            </a:r>
          </a:p>
          <a:p>
            <a:r>
              <a:rPr lang="cs-CZ" dirty="0" smtClean="0"/>
              <a:t>Prezentace se věnuje stavbě oka, očním vadám, poškození a nemocem.</a:t>
            </a:r>
          </a:p>
          <a:p>
            <a:r>
              <a:rPr lang="cs-CZ" dirty="0" smtClean="0"/>
              <a:t>Materiál je možné promítnout audiovizuální technikou.</a:t>
            </a:r>
          </a:p>
          <a:p>
            <a:r>
              <a:rPr lang="cs-CZ" dirty="0" smtClean="0"/>
              <a:t>8. </a:t>
            </a:r>
            <a:r>
              <a:rPr lang="cs-CZ" smtClean="0"/>
              <a:t>třída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chemeClr val="bg1">
                    <a:lumMod val="50000"/>
                  </a:schemeClr>
                </a:solidFill>
              </a:rPr>
              <a:t>SMYSLY - ZRAK</a:t>
            </a:r>
            <a:endParaRPr lang="cs-CZ" sz="96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585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/>
              <a:t>Smyslová ústrojí (čidla)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dirty="0" smtClean="0"/>
              <a:t>zisk </a:t>
            </a:r>
            <a:r>
              <a:rPr lang="cs-CZ" sz="4000" dirty="0"/>
              <a:t>informací o okolním světě pomocí </a:t>
            </a:r>
            <a:r>
              <a:rPr lang="cs-CZ" sz="4000" b="1" dirty="0"/>
              <a:t>zraku, sluchu, čichu, hmatu, chuti</a:t>
            </a:r>
            <a:r>
              <a:rPr lang="cs-CZ" sz="4000" dirty="0"/>
              <a:t> obsahující </a:t>
            </a:r>
            <a:r>
              <a:rPr lang="cs-CZ" sz="4000" b="1" dirty="0"/>
              <a:t>smyslové buňky</a:t>
            </a:r>
            <a:r>
              <a:rPr lang="cs-CZ" sz="4000" dirty="0"/>
              <a:t>, získané informace do </a:t>
            </a:r>
            <a:r>
              <a:rPr lang="cs-CZ" sz="4000" b="1" dirty="0"/>
              <a:t>mozkových center</a:t>
            </a:r>
            <a:r>
              <a:rPr lang="cs-CZ" sz="4000" dirty="0"/>
              <a:t>, zde se zpracují a vzniká </a:t>
            </a:r>
            <a:r>
              <a:rPr lang="cs-CZ" sz="4000" b="1" dirty="0"/>
              <a:t>smyslový vjem</a:t>
            </a:r>
            <a:endParaRPr lang="cs-CZ" sz="4000" dirty="0"/>
          </a:p>
          <a:p>
            <a:pPr lvl="0"/>
            <a:r>
              <a:rPr lang="cs-CZ" sz="4000" b="1" dirty="0" smtClean="0"/>
              <a:t>smyslové buňky = RECEPTORY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8734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ZRAK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80</a:t>
            </a:r>
            <a:r>
              <a:rPr lang="cs-CZ" dirty="0"/>
              <a:t>% informací</a:t>
            </a:r>
          </a:p>
          <a:p>
            <a:pPr lvl="0"/>
            <a:r>
              <a:rPr lang="cs-CZ" dirty="0"/>
              <a:t>oko zpracovává pouze viditelné světlo (</a:t>
            </a:r>
            <a:r>
              <a:rPr lang="cs-CZ" dirty="0" smtClean="0"/>
              <a:t>elektromagnetické </a:t>
            </a:r>
            <a:r>
              <a:rPr lang="cs-CZ" dirty="0"/>
              <a:t>záření)</a:t>
            </a:r>
          </a:p>
          <a:p>
            <a:pPr lvl="0"/>
            <a:r>
              <a:rPr lang="cs-CZ" b="1" dirty="0"/>
              <a:t>orgánem zraku je oko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144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652934"/>
          </a:xfrm>
        </p:spPr>
        <p:txBody>
          <a:bodyPr>
            <a:noAutofit/>
          </a:bodyPr>
          <a:lstStyle/>
          <a:p>
            <a:r>
              <a:rPr lang="cs-CZ" sz="4800" b="1" dirty="0"/>
              <a:t>OKO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uloženo </a:t>
            </a:r>
            <a:r>
              <a:rPr lang="cs-CZ" dirty="0"/>
              <a:t>dutině – </a:t>
            </a:r>
            <a:r>
              <a:rPr lang="cs-CZ" b="1" dirty="0"/>
              <a:t>očnice</a:t>
            </a:r>
            <a:r>
              <a:rPr lang="cs-CZ" dirty="0"/>
              <a:t>, nad ní je </a:t>
            </a:r>
            <a:r>
              <a:rPr lang="cs-CZ" b="1" dirty="0"/>
              <a:t>nadočnicový oblouk</a:t>
            </a:r>
            <a:r>
              <a:rPr lang="cs-CZ" dirty="0"/>
              <a:t>, kůže s </a:t>
            </a:r>
            <a:r>
              <a:rPr lang="cs-CZ" b="1" dirty="0"/>
              <a:t>obočím</a:t>
            </a:r>
            <a:r>
              <a:rPr lang="cs-CZ" dirty="0"/>
              <a:t> (pot, paprsky)</a:t>
            </a:r>
          </a:p>
          <a:p>
            <a:pPr lvl="0"/>
            <a:r>
              <a:rPr lang="cs-CZ" b="1" dirty="0"/>
              <a:t>víčka s řasami</a:t>
            </a:r>
            <a:r>
              <a:rPr lang="cs-CZ" dirty="0"/>
              <a:t>, sliznice víček přechází ve </a:t>
            </a:r>
            <a:r>
              <a:rPr lang="cs-CZ" b="1" dirty="0"/>
              <a:t>spojivku</a:t>
            </a:r>
            <a:r>
              <a:rPr lang="cs-CZ" dirty="0"/>
              <a:t> (prokrvená blanka, výstelka), dále pokračuje </a:t>
            </a:r>
            <a:r>
              <a:rPr lang="cs-CZ" b="1" dirty="0"/>
              <a:t>bělimou</a:t>
            </a:r>
            <a:r>
              <a:rPr lang="cs-CZ" dirty="0"/>
              <a:t> (vnější vrstva oční koule)</a:t>
            </a:r>
          </a:p>
          <a:p>
            <a:pPr lvl="0"/>
            <a:r>
              <a:rPr lang="cs-CZ" dirty="0"/>
              <a:t>vnější koutek oka – </a:t>
            </a:r>
            <a:r>
              <a:rPr lang="cs-CZ" b="1" dirty="0"/>
              <a:t>slzná žláza</a:t>
            </a:r>
            <a:r>
              <a:rPr lang="cs-CZ" dirty="0"/>
              <a:t> (slzy), ochrana před mikrobi, zvlhčení oka, přebytečné slzy odtékají slzným kanálkem ve vnitřním koutku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281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Oční koule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/>
              <a:t>bělima</a:t>
            </a:r>
            <a:r>
              <a:rPr lang="cs-CZ" dirty="0" smtClean="0"/>
              <a:t> </a:t>
            </a:r>
            <a:r>
              <a:rPr lang="cs-CZ" dirty="0"/>
              <a:t>– bílý vazivový obal (tvar oka)</a:t>
            </a:r>
          </a:p>
          <a:p>
            <a:pPr lvl="0"/>
            <a:r>
              <a:rPr lang="cs-CZ" b="1" dirty="0"/>
              <a:t>rohovka</a:t>
            </a:r>
            <a:r>
              <a:rPr lang="cs-CZ" dirty="0"/>
              <a:t> – přední část bělimy, průhledná</a:t>
            </a:r>
          </a:p>
          <a:p>
            <a:pPr lvl="0"/>
            <a:r>
              <a:rPr lang="cs-CZ" b="1" dirty="0"/>
              <a:t>cévnatka</a:t>
            </a:r>
            <a:r>
              <a:rPr lang="cs-CZ" dirty="0"/>
              <a:t> – prokrvená, zásobuje oko, v předu přechází v řasnaté těleso (drží čočku) a duhovku (uvnitř je otvor  = zornice)</a:t>
            </a:r>
          </a:p>
          <a:p>
            <a:pPr lvl="0"/>
            <a:r>
              <a:rPr lang="cs-CZ" b="1" dirty="0"/>
              <a:t>zornice</a:t>
            </a:r>
            <a:r>
              <a:rPr lang="cs-CZ" dirty="0"/>
              <a:t> se dle množství světla rozšiřují nebo zužují</a:t>
            </a:r>
          </a:p>
          <a:p>
            <a:pPr lvl="0"/>
            <a:r>
              <a:rPr lang="cs-CZ" b="1" dirty="0"/>
              <a:t>duhovka</a:t>
            </a:r>
            <a:r>
              <a:rPr lang="cs-CZ" dirty="0"/>
              <a:t> obsahuje barvivo (pigment)</a:t>
            </a:r>
          </a:p>
          <a:p>
            <a:pPr lvl="0"/>
            <a:r>
              <a:rPr lang="cs-CZ" b="1" dirty="0"/>
              <a:t>přední oční komora</a:t>
            </a:r>
            <a:r>
              <a:rPr lang="cs-CZ" dirty="0"/>
              <a:t>  vyplněná komorovou vodou mezi rohovkou a čočkou</a:t>
            </a:r>
          </a:p>
          <a:p>
            <a:pPr lvl="0"/>
            <a:r>
              <a:rPr lang="cs-CZ" b="1" dirty="0"/>
              <a:t>sítnice</a:t>
            </a:r>
            <a:r>
              <a:rPr lang="cs-CZ" dirty="0"/>
              <a:t> – vnitřní vrstva oka, obsahuje světločivné buňky – tyčinky 120 mil.(odstíny šedi – černobílé vidění), čípky 3-5 mil.(barevné vidění)</a:t>
            </a:r>
          </a:p>
          <a:p>
            <a:pPr lvl="0"/>
            <a:r>
              <a:rPr lang="cs-CZ" b="1" dirty="0"/>
              <a:t>žlutá skvrna</a:t>
            </a:r>
            <a:r>
              <a:rPr lang="cs-CZ" dirty="0"/>
              <a:t> – největší koncentrace čípků (nejostřejší vidění)</a:t>
            </a:r>
          </a:p>
          <a:p>
            <a:pPr lvl="0"/>
            <a:r>
              <a:rPr lang="cs-CZ" b="1" dirty="0"/>
              <a:t>slepá skvrna</a:t>
            </a:r>
            <a:r>
              <a:rPr lang="cs-CZ" dirty="0"/>
              <a:t> – vycházející nerv ze sítnice (nevidíme)</a:t>
            </a:r>
          </a:p>
          <a:p>
            <a:pPr lvl="0"/>
            <a:r>
              <a:rPr lang="cs-CZ" b="1" dirty="0"/>
              <a:t>sklivec</a:t>
            </a:r>
            <a:r>
              <a:rPr lang="cs-CZ" dirty="0"/>
              <a:t> – průhledná rosolovitá hmota, vnitřek oka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201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1" y="260648"/>
            <a:ext cx="9069029" cy="639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31640" y="260648"/>
            <a:ext cx="194421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Stavba oka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79511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Akomodace</a:t>
            </a:r>
            <a:r>
              <a:rPr lang="cs-CZ" dirty="0"/>
              <a:t> – změna tvaru čočky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9" y="1268760"/>
            <a:ext cx="8684713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7923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Oční vady 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505475"/>
          </a:xfrm>
        </p:spPr>
        <p:txBody>
          <a:bodyPr/>
          <a:lstStyle/>
          <a:p>
            <a:pPr lvl="0"/>
            <a:r>
              <a:rPr lang="cs-CZ" sz="3600" b="1" dirty="0" smtClean="0"/>
              <a:t>krátkozrakost</a:t>
            </a:r>
            <a:r>
              <a:rPr lang="cs-CZ" sz="3600" dirty="0" smtClean="0"/>
              <a:t> </a:t>
            </a:r>
            <a:r>
              <a:rPr lang="cs-CZ" sz="3600" dirty="0"/>
              <a:t>– vidíme dobře na blízko, špatně do dálky, brýle (čočky rozptylky)</a:t>
            </a:r>
          </a:p>
          <a:p>
            <a:pPr lvl="0"/>
            <a:r>
              <a:rPr lang="cs-CZ" sz="3600" b="1" dirty="0"/>
              <a:t>dalekozrakost</a:t>
            </a:r>
            <a:r>
              <a:rPr lang="cs-CZ" sz="3600" dirty="0"/>
              <a:t> – vidíme špatně na blízko, dobře do dálky, brýle (čočky spojky)</a:t>
            </a:r>
          </a:p>
          <a:p>
            <a:pPr lvl="0"/>
            <a:r>
              <a:rPr lang="cs-CZ" sz="3600" b="1" dirty="0"/>
              <a:t>astigmatismus</a:t>
            </a:r>
            <a:r>
              <a:rPr lang="cs-CZ" sz="3600" dirty="0"/>
              <a:t> – špatné zakřivení rohovky</a:t>
            </a:r>
          </a:p>
          <a:p>
            <a:pPr lvl="0"/>
            <a:r>
              <a:rPr lang="cs-CZ" sz="3600" b="1" dirty="0"/>
              <a:t>šilhání</a:t>
            </a:r>
            <a:r>
              <a:rPr lang="cs-CZ" sz="3600" dirty="0"/>
              <a:t> – chybná souhra okohybných svalů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693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>Oční vady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2656"/>
            <a:ext cx="6324137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4763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Poškození</a:t>
            </a:r>
            <a:r>
              <a:rPr lang="cs-CZ" dirty="0"/>
              <a:t> </a:t>
            </a:r>
            <a:r>
              <a:rPr lang="cs-CZ" b="1" dirty="0"/>
              <a:t>oka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prach</a:t>
            </a:r>
            <a:r>
              <a:rPr lang="cs-CZ" dirty="0"/>
              <a:t>, cizí těleso, chemikálie… zánět spojivek</a:t>
            </a:r>
          </a:p>
          <a:p>
            <a:pPr lvl="0"/>
            <a:r>
              <a:rPr lang="cs-CZ" dirty="0"/>
              <a:t>UV záření – zelený zákal – brýle s UV filtrem</a:t>
            </a:r>
          </a:p>
          <a:p>
            <a:pPr lvl="0"/>
            <a:r>
              <a:rPr lang="cs-CZ" dirty="0"/>
              <a:t>d</a:t>
            </a:r>
            <a:r>
              <a:rPr lang="cs-CZ" dirty="0" smtClean="0"/>
              <a:t>louhodobé </a:t>
            </a:r>
            <a:r>
              <a:rPr lang="cs-CZ" dirty="0"/>
              <a:t>sledování TV, lasery, sváření…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Pro správnou funkci zraku je třeba vitamín 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53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 stavbu oka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1"/>
            <a:ext cx="7704856" cy="5496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475656" y="1196752"/>
            <a:ext cx="1368152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8993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3</a:t>
            </a:r>
            <a:r>
              <a:rPr lang="cs-CZ" sz="1200" dirty="0"/>
              <a:t>. Praha: SPN, 2003. ISBN 80-85937-97-2.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267</Words>
  <Application>Microsoft Office PowerPoint</Application>
  <PresentationFormat>Předvádění na obrazovce (4:3)</PresentationFormat>
  <Paragraphs>55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</vt:lpstr>
      <vt:lpstr>Anotace:</vt:lpstr>
      <vt:lpstr>Prezentace aplikace PowerPoint</vt:lpstr>
      <vt:lpstr>Smyslová ústrojí (čidla) </vt:lpstr>
      <vt:lpstr>ZRAK </vt:lpstr>
      <vt:lpstr>OKO </vt:lpstr>
      <vt:lpstr>Oční koule </vt:lpstr>
      <vt:lpstr>Stavba oka</vt:lpstr>
      <vt:lpstr> Akomodace – změna tvaru čočky </vt:lpstr>
      <vt:lpstr>Oční vady  </vt:lpstr>
      <vt:lpstr>Oční vady</vt:lpstr>
      <vt:lpstr>Poškození oka  </vt:lpstr>
      <vt:lpstr>Popiš stavbu oka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18</cp:revision>
  <cp:lastPrinted>2011-11-28T08:18:46Z</cp:lastPrinted>
  <dcterms:created xsi:type="dcterms:W3CDTF">2011-09-01T06:10:59Z</dcterms:created>
  <dcterms:modified xsi:type="dcterms:W3CDTF">2012-06-24T11:29:27Z</dcterms:modified>
</cp:coreProperties>
</file>