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309" r:id="rId5"/>
    <p:sldId id="280" r:id="rId6"/>
    <p:sldId id="281" r:id="rId7"/>
    <p:sldId id="310" r:id="rId8"/>
    <p:sldId id="282" r:id="rId9"/>
    <p:sldId id="283" r:id="rId10"/>
    <p:sldId id="311" r:id="rId11"/>
    <p:sldId id="297" r:id="rId12"/>
    <p:sldId id="287" r:id="rId13"/>
    <p:sldId id="288" r:id="rId14"/>
    <p:sldId id="312" r:id="rId15"/>
    <p:sldId id="298" r:id="rId16"/>
    <p:sldId id="290" r:id="rId17"/>
    <p:sldId id="291" r:id="rId18"/>
    <p:sldId id="293" r:id="rId19"/>
    <p:sldId id="302" r:id="rId20"/>
    <p:sldId id="304" r:id="rId21"/>
    <p:sldId id="305" r:id="rId22"/>
    <p:sldId id="303" r:id="rId23"/>
    <p:sldId id="308" r:id="rId24"/>
    <p:sldId id="306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13" Type="http://schemas.openxmlformats.org/officeDocument/2006/relationships/slide" Target="slide15.xml"/><Relationship Id="rId18" Type="http://schemas.openxmlformats.org/officeDocument/2006/relationships/slide" Target="slide20.xml"/><Relationship Id="rId3" Type="http://schemas.openxmlformats.org/officeDocument/2006/relationships/slide" Target="slide5.xml"/><Relationship Id="rId21" Type="http://schemas.openxmlformats.org/officeDocument/2006/relationships/slide" Target="slide23.xml"/><Relationship Id="rId7" Type="http://schemas.openxmlformats.org/officeDocument/2006/relationships/slide" Target="slide9.xml"/><Relationship Id="rId12" Type="http://schemas.openxmlformats.org/officeDocument/2006/relationships/slide" Target="slide14.xml"/><Relationship Id="rId17" Type="http://schemas.openxmlformats.org/officeDocument/2006/relationships/slide" Target="slide19.xml"/><Relationship Id="rId2" Type="http://schemas.openxmlformats.org/officeDocument/2006/relationships/slide" Target="slide4.xml"/><Relationship Id="rId16" Type="http://schemas.openxmlformats.org/officeDocument/2006/relationships/slide" Target="slide18.xml"/><Relationship Id="rId20" Type="http://schemas.openxmlformats.org/officeDocument/2006/relationships/slide" Target="slide22.xml"/><Relationship Id="rId1" Type="http://schemas.openxmlformats.org/officeDocument/2006/relationships/slideLayout" Target="../slideLayouts/slideLayout7.xml"/><Relationship Id="rId6" Type="http://schemas.openxmlformats.org/officeDocument/2006/relationships/slide" Target="slide8.xml"/><Relationship Id="rId11" Type="http://schemas.openxmlformats.org/officeDocument/2006/relationships/slide" Target="slide13.xml"/><Relationship Id="rId5" Type="http://schemas.openxmlformats.org/officeDocument/2006/relationships/slide" Target="slide7.xml"/><Relationship Id="rId15" Type="http://schemas.openxmlformats.org/officeDocument/2006/relationships/slide" Target="slide17.xml"/><Relationship Id="rId10" Type="http://schemas.openxmlformats.org/officeDocument/2006/relationships/slide" Target="slide12.xml"/><Relationship Id="rId19" Type="http://schemas.openxmlformats.org/officeDocument/2006/relationships/slide" Target="slide21.xml"/><Relationship Id="rId4" Type="http://schemas.openxmlformats.org/officeDocument/2006/relationships/slide" Target="slide6.xml"/><Relationship Id="rId9" Type="http://schemas.openxmlformats.org/officeDocument/2006/relationships/slide" Target="slide11.xml"/><Relationship Id="rId14" Type="http://schemas.openxmlformats.org/officeDocument/2006/relationships/slide" Target="slide1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  <a:prstGeom prst="rect">
            <a:avLst/>
          </a:prstGeo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 </a:t>
            </a:r>
            <a:r>
              <a:rPr lang="cs-CZ" sz="1700" dirty="0"/>
              <a:t>VY_32_INOVACE_07_24_Ověřování znalostí z cévní soustavy </a:t>
            </a:r>
            <a:r>
              <a:rPr lang="cs-CZ" sz="1700" dirty="0" smtClean="0"/>
              <a:t>– zkoušení</a:t>
            </a:r>
          </a:p>
          <a:p>
            <a:pPr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obor/Předmět/Téma: ČLOVĚK A PŘÍRODA / PŘÍRODOPIS / ČLOVĚK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52438" indent="-452438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Ověřování znalostí z cévní soustavy: ze stavby srdce, z popisování krevních oběhů, dárcovství krve a složení krve. Využít lze jako zkoušení, kdy vyvolaný žák si postupně vybere 4 otázky. V relativně krátkém čase lze prozkoušet pět žáků. Pak lze využít i jako písemné opakování, kdy učitel vybere </a:t>
            </a:r>
            <a:r>
              <a:rPr lang="cs-CZ" sz="1700" smtClean="0"/>
              <a:t>5 otázek.</a:t>
            </a:r>
            <a:endParaRPr lang="cs-CZ" sz="1700" dirty="0" smtClean="0"/>
          </a:p>
          <a:p>
            <a:pPr marL="452438" indent="-452438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 VIII.B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26.2. 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26.2. 2013       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  <p:extLst>
      <p:ext uri="{BB962C8B-B14F-4D97-AF65-F5344CB8AC3E}">
        <p14:creationId xmlns="" xmlns:p14="http://schemas.microsoft.com/office/powerpoint/2010/main" val="296678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OVĚŘOVÁNÍ ZNALOSTÍ Z CÉVNÍ SOUSTAVY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ZKOUŠENÍ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9803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Srdce 26">
            <a:hlinkClick r:id="rId2" action="ppaction://hlinksldjump"/>
          </p:cNvPr>
          <p:cNvSpPr/>
          <p:nvPr/>
        </p:nvSpPr>
        <p:spPr>
          <a:xfrm>
            <a:off x="406114" y="805387"/>
            <a:ext cx="1296144" cy="1044116"/>
          </a:xfrm>
          <a:prstGeom prst="hear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81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1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8" name="Srdce 27">
            <a:hlinkClick r:id="rId3" action="ppaction://hlinksldjump"/>
          </p:cNvPr>
          <p:cNvSpPr/>
          <p:nvPr/>
        </p:nvSpPr>
        <p:spPr>
          <a:xfrm>
            <a:off x="461702" y="2098353"/>
            <a:ext cx="1211563" cy="1044116"/>
          </a:xfrm>
          <a:prstGeom prst="hear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81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2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9" name="Srdce 28">
            <a:hlinkClick r:id="rId4" action="ppaction://hlinksldjump"/>
          </p:cNvPr>
          <p:cNvSpPr/>
          <p:nvPr/>
        </p:nvSpPr>
        <p:spPr>
          <a:xfrm>
            <a:off x="461703" y="3337868"/>
            <a:ext cx="1296144" cy="1188132"/>
          </a:xfrm>
          <a:prstGeom prst="hear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81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3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0" name="Srdce 29">
            <a:hlinkClick r:id="rId5" action="ppaction://hlinksldjump"/>
          </p:cNvPr>
          <p:cNvSpPr/>
          <p:nvPr/>
        </p:nvSpPr>
        <p:spPr>
          <a:xfrm>
            <a:off x="461703" y="4775831"/>
            <a:ext cx="1283935" cy="1230774"/>
          </a:xfrm>
          <a:prstGeom prst="hear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81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4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2" name="Srdce 31">
            <a:hlinkClick r:id="rId6" action="ppaction://hlinksldjump"/>
          </p:cNvPr>
          <p:cNvSpPr/>
          <p:nvPr/>
        </p:nvSpPr>
        <p:spPr>
          <a:xfrm>
            <a:off x="2297132" y="808209"/>
            <a:ext cx="1260915" cy="1008112"/>
          </a:xfrm>
          <a:prstGeom prst="hear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81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5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4" name="Srdce 33">
            <a:hlinkClick r:id="rId7" action="ppaction://hlinksldjump"/>
          </p:cNvPr>
          <p:cNvSpPr/>
          <p:nvPr/>
        </p:nvSpPr>
        <p:spPr>
          <a:xfrm>
            <a:off x="2328391" y="2069159"/>
            <a:ext cx="1152128" cy="1044116"/>
          </a:xfrm>
          <a:prstGeom prst="hear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81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6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5" name="Srdce 34">
            <a:hlinkClick r:id="rId8" action="ppaction://hlinksldjump"/>
          </p:cNvPr>
          <p:cNvSpPr/>
          <p:nvPr/>
        </p:nvSpPr>
        <p:spPr>
          <a:xfrm>
            <a:off x="2297132" y="3379494"/>
            <a:ext cx="1260916" cy="1123625"/>
          </a:xfrm>
          <a:prstGeom prst="hear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81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7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6" name="Srdce 35">
            <a:hlinkClick r:id="rId9" action="ppaction://hlinksldjump"/>
          </p:cNvPr>
          <p:cNvSpPr/>
          <p:nvPr/>
        </p:nvSpPr>
        <p:spPr>
          <a:xfrm>
            <a:off x="2328391" y="4819731"/>
            <a:ext cx="1260915" cy="1209135"/>
          </a:xfrm>
          <a:prstGeom prst="hear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81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8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8" name="Srdce 37">
            <a:hlinkClick r:id="rId10" action="ppaction://hlinksldjump"/>
          </p:cNvPr>
          <p:cNvSpPr/>
          <p:nvPr/>
        </p:nvSpPr>
        <p:spPr>
          <a:xfrm>
            <a:off x="4117494" y="808209"/>
            <a:ext cx="1240753" cy="1044116"/>
          </a:xfrm>
          <a:prstGeom prst="hear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81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9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39" name="Srdce 38">
            <a:hlinkClick r:id="rId11" action="ppaction://hlinksldjump"/>
          </p:cNvPr>
          <p:cNvSpPr/>
          <p:nvPr/>
        </p:nvSpPr>
        <p:spPr>
          <a:xfrm>
            <a:off x="4137769" y="2011343"/>
            <a:ext cx="1240753" cy="1044116"/>
          </a:xfrm>
          <a:prstGeom prst="hear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81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10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40" name="Srdce 39">
            <a:hlinkClick r:id="rId12" action="ppaction://hlinksldjump"/>
          </p:cNvPr>
          <p:cNvSpPr/>
          <p:nvPr/>
        </p:nvSpPr>
        <p:spPr>
          <a:xfrm>
            <a:off x="4137769" y="3371994"/>
            <a:ext cx="1240753" cy="1044116"/>
          </a:xfrm>
          <a:prstGeom prst="hear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81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11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41" name="Srdce 40">
            <a:hlinkClick r:id="rId13" action="ppaction://hlinksldjump"/>
          </p:cNvPr>
          <p:cNvSpPr/>
          <p:nvPr/>
        </p:nvSpPr>
        <p:spPr>
          <a:xfrm>
            <a:off x="4117494" y="4869160"/>
            <a:ext cx="1240753" cy="1152128"/>
          </a:xfrm>
          <a:prstGeom prst="hear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81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12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43" name="Srdce 42">
            <a:hlinkClick r:id="rId14" action="ppaction://hlinksldjump"/>
          </p:cNvPr>
          <p:cNvSpPr/>
          <p:nvPr/>
        </p:nvSpPr>
        <p:spPr>
          <a:xfrm>
            <a:off x="6006319" y="772205"/>
            <a:ext cx="1224136" cy="972108"/>
          </a:xfrm>
          <a:prstGeom prst="hear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81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13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44" name="Srdce 43">
            <a:hlinkClick r:id="rId15" action="ppaction://hlinksldjump"/>
          </p:cNvPr>
          <p:cNvSpPr/>
          <p:nvPr/>
        </p:nvSpPr>
        <p:spPr>
          <a:xfrm>
            <a:off x="5934311" y="2098353"/>
            <a:ext cx="1224136" cy="1122124"/>
          </a:xfrm>
          <a:prstGeom prst="hear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81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14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45" name="Srdce 44">
            <a:hlinkClick r:id="rId16" action="ppaction://hlinksldjump"/>
          </p:cNvPr>
          <p:cNvSpPr/>
          <p:nvPr/>
        </p:nvSpPr>
        <p:spPr>
          <a:xfrm>
            <a:off x="5934311" y="3472812"/>
            <a:ext cx="1296144" cy="1030308"/>
          </a:xfrm>
          <a:prstGeom prst="hear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81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15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46" name="Srdce 45">
            <a:hlinkClick r:id="rId17" action="ppaction://hlinksldjump"/>
          </p:cNvPr>
          <p:cNvSpPr/>
          <p:nvPr/>
        </p:nvSpPr>
        <p:spPr>
          <a:xfrm>
            <a:off x="5940152" y="4966670"/>
            <a:ext cx="1218295" cy="1054617"/>
          </a:xfrm>
          <a:prstGeom prst="hear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81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16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48" name="Srdce 47">
            <a:hlinkClick r:id="rId18" action="ppaction://hlinksldjump"/>
          </p:cNvPr>
          <p:cNvSpPr/>
          <p:nvPr/>
        </p:nvSpPr>
        <p:spPr>
          <a:xfrm>
            <a:off x="7617660" y="772205"/>
            <a:ext cx="1240753" cy="1044116"/>
          </a:xfrm>
          <a:prstGeom prst="hear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81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17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49" name="Srdce 48">
            <a:hlinkClick r:id="rId19" action="ppaction://hlinksldjump"/>
          </p:cNvPr>
          <p:cNvSpPr/>
          <p:nvPr/>
        </p:nvSpPr>
        <p:spPr>
          <a:xfrm>
            <a:off x="7626646" y="1996014"/>
            <a:ext cx="1240753" cy="1044116"/>
          </a:xfrm>
          <a:prstGeom prst="hear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81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18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50" name="Srdce 49">
            <a:hlinkClick r:id="rId20" action="ppaction://hlinksldjump"/>
          </p:cNvPr>
          <p:cNvSpPr/>
          <p:nvPr/>
        </p:nvSpPr>
        <p:spPr>
          <a:xfrm>
            <a:off x="7638597" y="3459004"/>
            <a:ext cx="1240753" cy="1044116"/>
          </a:xfrm>
          <a:prstGeom prst="hear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81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19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51" name="Srdce 50">
            <a:hlinkClick r:id="rId21" action="ppaction://hlinksldjump"/>
          </p:cNvPr>
          <p:cNvSpPr/>
          <p:nvPr/>
        </p:nvSpPr>
        <p:spPr>
          <a:xfrm>
            <a:off x="7698654" y="4869160"/>
            <a:ext cx="1240753" cy="1044116"/>
          </a:xfrm>
          <a:prstGeom prst="hear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81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20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7511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6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2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2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3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4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3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4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0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1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6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7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8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3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7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8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3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4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9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0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5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7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2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3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4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8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0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71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2" fill="hold">
                      <p:stCondLst>
                        <p:cond delay="0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5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7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7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8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8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89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0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4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95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97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8" fill="hold">
                      <p:stCondLst>
                        <p:cond delay="0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1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2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3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4" fill="hold">
                      <p:stCondLst>
                        <p:cond delay="indefinite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7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8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210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1" fill="hold">
                      <p:stCondLst>
                        <p:cond delay="0"/>
                      </p:stCondLst>
                      <p:childTnLst>
                        <p:par>
                          <p:cTn id="212" fill="hold">
                            <p:stCondLst>
                              <p:cond delay="0"/>
                            </p:stCondLst>
                            <p:childTnLst>
                              <p:par>
                                <p:cTn id="2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4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5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6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7" fill="hold">
                      <p:stCondLst>
                        <p:cond delay="indefinite"/>
                      </p:stCondLst>
                      <p:childTnLst>
                        <p:par>
                          <p:cTn id="218" fill="hold">
                            <p:stCondLst>
                              <p:cond delay="0"/>
                            </p:stCondLst>
                            <p:childTnLst>
                              <p:par>
                                <p:cTn id="2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0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1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2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223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4" fill="hold">
                      <p:stCondLst>
                        <p:cond delay="0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7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28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9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0" fill="hold">
                      <p:stCondLst>
                        <p:cond delay="indefinite"/>
                      </p:stCondLst>
                      <p:childTnLst>
                        <p:par>
                          <p:cTn id="231" fill="hold">
                            <p:stCondLst>
                              <p:cond delay="0"/>
                            </p:stCondLst>
                            <p:childTnLst>
                              <p:par>
                                <p:cTn id="2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3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34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5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>
                      <p:stCondLst>
                        <p:cond delay="0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43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4" fill="hold">
                      <p:stCondLst>
                        <p:cond delay="0"/>
                      </p:stCondLst>
                      <p:childTnLst>
                        <p:par>
                          <p:cTn id="245" fill="hold">
                            <p:stCondLst>
                              <p:cond delay="0"/>
                            </p:stCondLst>
                            <p:childTnLst>
                              <p:par>
                                <p:cTn id="2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rmAutofit/>
          </a:bodyPr>
          <a:lstStyle/>
          <a:p>
            <a:r>
              <a:rPr lang="cs-CZ" b="1" dirty="0" smtClean="0"/>
              <a:t>ŘEKNI HLAVNÍ VÝZNAM KREVNÍCH DESTIČEK V TĚLE.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3016"/>
            <a:ext cx="8229600" cy="2553147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 SRÁŽENÍ KRVE</a:t>
            </a:r>
            <a:endParaRPr lang="cs-CZ" dirty="0"/>
          </a:p>
        </p:txBody>
      </p:sp>
      <p:sp>
        <p:nvSpPr>
          <p:cNvPr id="4" name="Dvojitá šipka 3">
            <a:hlinkClick r:id="rId2" action="ppaction://hlinksldjump"/>
          </p:cNvPr>
          <p:cNvSpPr/>
          <p:nvPr/>
        </p:nvSpPr>
        <p:spPr>
          <a:xfrm rot="16200000">
            <a:off x="7488324" y="5265204"/>
            <a:ext cx="1728192" cy="936104"/>
          </a:xfrm>
          <a:prstGeom prst="chevr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Srdce 4"/>
          <p:cNvSpPr/>
          <p:nvPr/>
        </p:nvSpPr>
        <p:spPr>
          <a:xfrm>
            <a:off x="395536" y="2132856"/>
            <a:ext cx="1152128" cy="108012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</a:t>
            </a:r>
            <a:endParaRPr lang="cs-CZ" sz="3200" b="1" dirty="0"/>
          </a:p>
        </p:txBody>
      </p:sp>
      <p:sp>
        <p:nvSpPr>
          <p:cNvPr id="6" name="Ovál 5"/>
          <p:cNvSpPr/>
          <p:nvPr/>
        </p:nvSpPr>
        <p:spPr>
          <a:xfrm>
            <a:off x="2267744" y="3068960"/>
            <a:ext cx="4752528" cy="180019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ODPOVĚĎ</a:t>
            </a:r>
            <a:endParaRPr lang="cs-CZ" sz="4000" dirty="0"/>
          </a:p>
        </p:txBody>
      </p:sp>
    </p:spTree>
    <p:extLst>
      <p:ext uri="{BB962C8B-B14F-4D97-AF65-F5344CB8AC3E}">
        <p14:creationId xmlns="" xmlns:p14="http://schemas.microsoft.com/office/powerpoint/2010/main" val="3298145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POPIŠ CÉVY NA OBRÁZKU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9926" b="92096" l="9993" r="89938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5574361">
            <a:off x="1447453" y="1629878"/>
            <a:ext cx="6034617" cy="4525963"/>
          </a:xfrm>
        </p:spPr>
      </p:pic>
      <p:sp>
        <p:nvSpPr>
          <p:cNvPr id="6" name="Pětiúhelník 5"/>
          <p:cNvSpPr/>
          <p:nvPr/>
        </p:nvSpPr>
        <p:spPr>
          <a:xfrm rot="20386409" flipH="1">
            <a:off x="5508104" y="2331399"/>
            <a:ext cx="3240360" cy="720080"/>
          </a:xfrm>
          <a:prstGeom prst="homePlat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VĚNČITÉ TEPNY</a:t>
            </a:r>
            <a:endParaRPr lang="cs-CZ" sz="2800" dirty="0"/>
          </a:p>
        </p:txBody>
      </p:sp>
      <p:sp>
        <p:nvSpPr>
          <p:cNvPr id="3" name="Ovál 2"/>
          <p:cNvSpPr/>
          <p:nvPr/>
        </p:nvSpPr>
        <p:spPr>
          <a:xfrm>
            <a:off x="395536" y="5273420"/>
            <a:ext cx="2376264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  <p:sp>
        <p:nvSpPr>
          <p:cNvPr id="7" name="Dvojitá šipka 6">
            <a:hlinkClick r:id="rId4" action="ppaction://hlinksldjump"/>
          </p:cNvPr>
          <p:cNvSpPr/>
          <p:nvPr/>
        </p:nvSpPr>
        <p:spPr>
          <a:xfrm rot="16200000">
            <a:off x="7488324" y="5265204"/>
            <a:ext cx="1728192" cy="936104"/>
          </a:xfrm>
          <a:prstGeom prst="chevr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Srdce 7"/>
          <p:cNvSpPr/>
          <p:nvPr/>
        </p:nvSpPr>
        <p:spPr>
          <a:xfrm>
            <a:off x="296501" y="1253392"/>
            <a:ext cx="1152128" cy="108012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2</a:t>
            </a:r>
          </a:p>
        </p:txBody>
      </p:sp>
      <p:sp>
        <p:nvSpPr>
          <p:cNvPr id="10" name="Pětiúhelník 9"/>
          <p:cNvSpPr/>
          <p:nvPr/>
        </p:nvSpPr>
        <p:spPr>
          <a:xfrm rot="20386409" flipH="1">
            <a:off x="5508104" y="2331398"/>
            <a:ext cx="3240360" cy="720080"/>
          </a:xfrm>
          <a:prstGeom prst="homePlat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???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3696918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 ČÁST SRDCE NA OBRÁZKU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5331" b="99357" l="16265" r="99035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196752"/>
            <a:ext cx="6034617" cy="4525963"/>
          </a:xfrm>
        </p:spPr>
      </p:pic>
      <p:sp>
        <p:nvSpPr>
          <p:cNvPr id="4" name="Pětiúhelník 3"/>
          <p:cNvSpPr/>
          <p:nvPr/>
        </p:nvSpPr>
        <p:spPr>
          <a:xfrm rot="19897240">
            <a:off x="1365176" y="5112586"/>
            <a:ext cx="3024336" cy="720080"/>
          </a:xfrm>
          <a:prstGeom prst="homePlat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LEVÁ SÍŇ</a:t>
            </a:r>
            <a:endParaRPr lang="cs-CZ" sz="2800" dirty="0"/>
          </a:p>
        </p:txBody>
      </p:sp>
      <p:sp>
        <p:nvSpPr>
          <p:cNvPr id="7" name="Ovál 6"/>
          <p:cNvSpPr/>
          <p:nvPr/>
        </p:nvSpPr>
        <p:spPr>
          <a:xfrm>
            <a:off x="6145511" y="2402720"/>
            <a:ext cx="2808312" cy="103551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  <p:sp>
        <p:nvSpPr>
          <p:cNvPr id="8" name="Dvojitá šipka 7">
            <a:hlinkClick r:id="rId4" action="ppaction://hlinksldjump"/>
          </p:cNvPr>
          <p:cNvSpPr/>
          <p:nvPr/>
        </p:nvSpPr>
        <p:spPr>
          <a:xfrm rot="16200000">
            <a:off x="7632340" y="5525852"/>
            <a:ext cx="1728192" cy="936104"/>
          </a:xfrm>
          <a:prstGeom prst="chevr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Srdce 8"/>
          <p:cNvSpPr/>
          <p:nvPr/>
        </p:nvSpPr>
        <p:spPr>
          <a:xfrm>
            <a:off x="209753" y="1340768"/>
            <a:ext cx="1152128" cy="108012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3</a:t>
            </a:r>
          </a:p>
        </p:txBody>
      </p:sp>
      <p:sp>
        <p:nvSpPr>
          <p:cNvPr id="10" name="Pětiúhelník 9"/>
          <p:cNvSpPr/>
          <p:nvPr/>
        </p:nvSpPr>
        <p:spPr>
          <a:xfrm rot="19897240">
            <a:off x="1391955" y="5112585"/>
            <a:ext cx="3024336" cy="720080"/>
          </a:xfrm>
          <a:prstGeom prst="homePlat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???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655281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46250"/>
          </a:xfrm>
        </p:spPr>
        <p:txBody>
          <a:bodyPr/>
          <a:lstStyle/>
          <a:p>
            <a:r>
              <a:rPr lang="cs-CZ" b="1" dirty="0" smtClean="0"/>
              <a:t>CHARAKTERIZUJ TEPNY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08920"/>
            <a:ext cx="8229600" cy="3417243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JSOU TO VÍCEVRSTEVNÉ CÉVY, KTERÉ VEDOU ZPRAVIDLA KREV OKYSLIČENOU ZE SRDCE DO TĚLA</a:t>
            </a:r>
            <a:endParaRPr lang="cs-CZ" dirty="0"/>
          </a:p>
        </p:txBody>
      </p:sp>
      <p:sp>
        <p:nvSpPr>
          <p:cNvPr id="4" name="Dvojitá šipka 3">
            <a:hlinkClick r:id="rId2" action="ppaction://hlinksldjump"/>
          </p:cNvPr>
          <p:cNvSpPr/>
          <p:nvPr/>
        </p:nvSpPr>
        <p:spPr>
          <a:xfrm rot="16200000">
            <a:off x="7488324" y="5265204"/>
            <a:ext cx="1728192" cy="936104"/>
          </a:xfrm>
          <a:prstGeom prst="chevr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Srdce 4"/>
          <p:cNvSpPr/>
          <p:nvPr/>
        </p:nvSpPr>
        <p:spPr>
          <a:xfrm>
            <a:off x="251520" y="743295"/>
            <a:ext cx="1152128" cy="108012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4</a:t>
            </a:r>
          </a:p>
        </p:txBody>
      </p:sp>
      <p:sp>
        <p:nvSpPr>
          <p:cNvPr id="6" name="Ovál 5"/>
          <p:cNvSpPr/>
          <p:nvPr/>
        </p:nvSpPr>
        <p:spPr>
          <a:xfrm>
            <a:off x="611560" y="2204864"/>
            <a:ext cx="8064896" cy="23042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/>
              <a:t>ODPOVĚĎ</a:t>
            </a:r>
            <a:endParaRPr lang="cs-CZ" sz="5400" dirty="0"/>
          </a:p>
        </p:txBody>
      </p:sp>
    </p:spTree>
    <p:extLst>
      <p:ext uri="{BB962C8B-B14F-4D97-AF65-F5344CB8AC3E}">
        <p14:creationId xmlns="" xmlns:p14="http://schemas.microsoft.com/office/powerpoint/2010/main" val="988773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URČI DRUHY CHLOPNÍ NA OBRÁZKU: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9835" b="96507" l="4204" r="98553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296504" y="2176104"/>
            <a:ext cx="4378433" cy="3283825"/>
          </a:xfrm>
        </p:spPr>
      </p:pic>
      <p:sp>
        <p:nvSpPr>
          <p:cNvPr id="5" name="Pětiúhelník 4"/>
          <p:cNvSpPr/>
          <p:nvPr/>
        </p:nvSpPr>
        <p:spPr>
          <a:xfrm flipH="1">
            <a:off x="5148064" y="4005064"/>
            <a:ext cx="3600400" cy="720080"/>
          </a:xfrm>
          <a:prstGeom prst="homePlat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DVOJCÍPÁ CHLOPEŇ</a:t>
            </a:r>
            <a:endParaRPr lang="cs-CZ" sz="2800" dirty="0"/>
          </a:p>
        </p:txBody>
      </p:sp>
      <p:sp>
        <p:nvSpPr>
          <p:cNvPr id="6" name="Pětiúhelník 5"/>
          <p:cNvSpPr/>
          <p:nvPr/>
        </p:nvSpPr>
        <p:spPr>
          <a:xfrm rot="20681298">
            <a:off x="436832" y="4509119"/>
            <a:ext cx="3528392" cy="720080"/>
          </a:xfrm>
          <a:prstGeom prst="homePlat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TROJCÍPÁ CHLOPEŇ</a:t>
            </a:r>
            <a:endParaRPr lang="cs-CZ" sz="2800" dirty="0"/>
          </a:p>
        </p:txBody>
      </p:sp>
      <p:sp>
        <p:nvSpPr>
          <p:cNvPr id="9" name="Ovál 8"/>
          <p:cNvSpPr/>
          <p:nvPr/>
        </p:nvSpPr>
        <p:spPr>
          <a:xfrm>
            <a:off x="5851887" y="1830301"/>
            <a:ext cx="2880320" cy="10801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  <p:sp>
        <p:nvSpPr>
          <p:cNvPr id="8" name="Dvojitá šipka 7">
            <a:hlinkClick r:id="rId4" action="ppaction://hlinksldjump"/>
          </p:cNvPr>
          <p:cNvSpPr/>
          <p:nvPr/>
        </p:nvSpPr>
        <p:spPr>
          <a:xfrm rot="16200000">
            <a:off x="7488324" y="5265204"/>
            <a:ext cx="1728192" cy="936104"/>
          </a:xfrm>
          <a:prstGeom prst="chevr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Srdce 9"/>
          <p:cNvSpPr/>
          <p:nvPr/>
        </p:nvSpPr>
        <p:spPr>
          <a:xfrm>
            <a:off x="395536" y="2132856"/>
            <a:ext cx="1152128" cy="108012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5</a:t>
            </a:r>
          </a:p>
        </p:txBody>
      </p:sp>
      <p:sp>
        <p:nvSpPr>
          <p:cNvPr id="11" name="Pětiúhelník 10"/>
          <p:cNvSpPr/>
          <p:nvPr/>
        </p:nvSpPr>
        <p:spPr>
          <a:xfrm flipH="1">
            <a:off x="5164176" y="3985985"/>
            <a:ext cx="3600400" cy="720080"/>
          </a:xfrm>
          <a:prstGeom prst="homePlat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???</a:t>
            </a:r>
            <a:endParaRPr lang="cs-CZ" sz="2800" dirty="0"/>
          </a:p>
        </p:txBody>
      </p:sp>
      <p:sp>
        <p:nvSpPr>
          <p:cNvPr id="12" name="Pětiúhelník 11"/>
          <p:cNvSpPr/>
          <p:nvPr/>
        </p:nvSpPr>
        <p:spPr>
          <a:xfrm rot="20681298">
            <a:off x="436833" y="4535806"/>
            <a:ext cx="3528392" cy="720080"/>
          </a:xfrm>
          <a:prstGeom prst="homePlat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???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1554954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POPIŠ ČÁSTI SRDCE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2195736" y="1772816"/>
            <a:ext cx="5112568" cy="43204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4602887" y="1734166"/>
            <a:ext cx="2712054" cy="4431016"/>
          </a:xfrm>
          <a:custGeom>
            <a:avLst/>
            <a:gdLst>
              <a:gd name="connsiteX0" fmla="*/ 0 w 5112568"/>
              <a:gd name="connsiteY0" fmla="*/ 2160240 h 4320480"/>
              <a:gd name="connsiteX1" fmla="*/ 2556284 w 5112568"/>
              <a:gd name="connsiteY1" fmla="*/ 0 h 4320480"/>
              <a:gd name="connsiteX2" fmla="*/ 5112568 w 5112568"/>
              <a:gd name="connsiteY2" fmla="*/ 2160240 h 4320480"/>
              <a:gd name="connsiteX3" fmla="*/ 2556284 w 5112568"/>
              <a:gd name="connsiteY3" fmla="*/ 4320480 h 4320480"/>
              <a:gd name="connsiteX4" fmla="*/ 0 w 5112568"/>
              <a:gd name="connsiteY4" fmla="*/ 2160240 h 4320480"/>
              <a:gd name="connsiteX0" fmla="*/ 184674 w 2748006"/>
              <a:gd name="connsiteY0" fmla="*/ 2022152 h 4321333"/>
              <a:gd name="connsiteX1" fmla="*/ 191722 w 2748006"/>
              <a:gd name="connsiteY1" fmla="*/ 458 h 4321333"/>
              <a:gd name="connsiteX2" fmla="*/ 2748006 w 2748006"/>
              <a:gd name="connsiteY2" fmla="*/ 2160698 h 4321333"/>
              <a:gd name="connsiteX3" fmla="*/ 191722 w 2748006"/>
              <a:gd name="connsiteY3" fmla="*/ 4320938 h 4321333"/>
              <a:gd name="connsiteX4" fmla="*/ 184674 w 2748006"/>
              <a:gd name="connsiteY4" fmla="*/ 2022152 h 4321333"/>
              <a:gd name="connsiteX0" fmla="*/ 184674 w 2840663"/>
              <a:gd name="connsiteY0" fmla="*/ 2064012 h 4363041"/>
              <a:gd name="connsiteX1" fmla="*/ 191722 w 2840663"/>
              <a:gd name="connsiteY1" fmla="*/ 42318 h 4363041"/>
              <a:gd name="connsiteX2" fmla="*/ 2117593 w 2840663"/>
              <a:gd name="connsiteY2" fmla="*/ 808897 h 4363041"/>
              <a:gd name="connsiteX3" fmla="*/ 2748006 w 2840663"/>
              <a:gd name="connsiteY3" fmla="*/ 2202558 h 4363041"/>
              <a:gd name="connsiteX4" fmla="*/ 191722 w 2840663"/>
              <a:gd name="connsiteY4" fmla="*/ 4362798 h 4363041"/>
              <a:gd name="connsiteX5" fmla="*/ 184674 w 2840663"/>
              <a:gd name="connsiteY5" fmla="*/ 2064012 h 4363041"/>
              <a:gd name="connsiteX0" fmla="*/ 139008 w 2707789"/>
              <a:gd name="connsiteY0" fmla="*/ 2064012 h 4424842"/>
              <a:gd name="connsiteX1" fmla="*/ 146056 w 2707789"/>
              <a:gd name="connsiteY1" fmla="*/ 42318 h 4424842"/>
              <a:gd name="connsiteX2" fmla="*/ 2071927 w 2707789"/>
              <a:gd name="connsiteY2" fmla="*/ 808897 h 4424842"/>
              <a:gd name="connsiteX3" fmla="*/ 2702340 w 2707789"/>
              <a:gd name="connsiteY3" fmla="*/ 2202558 h 4424842"/>
              <a:gd name="connsiteX4" fmla="*/ 2085781 w 2707789"/>
              <a:gd name="connsiteY4" fmla="*/ 3635225 h 4424842"/>
              <a:gd name="connsiteX5" fmla="*/ 146056 w 2707789"/>
              <a:gd name="connsiteY5" fmla="*/ 4362798 h 4424842"/>
              <a:gd name="connsiteX6" fmla="*/ 139008 w 2707789"/>
              <a:gd name="connsiteY6" fmla="*/ 2064012 h 4424842"/>
              <a:gd name="connsiteX0" fmla="*/ 142085 w 2712054"/>
              <a:gd name="connsiteY0" fmla="*/ 2070186 h 4431016"/>
              <a:gd name="connsiteX1" fmla="*/ 149133 w 2712054"/>
              <a:gd name="connsiteY1" fmla="*/ 48492 h 4431016"/>
              <a:gd name="connsiteX2" fmla="*/ 2130422 w 2712054"/>
              <a:gd name="connsiteY2" fmla="*/ 759653 h 4431016"/>
              <a:gd name="connsiteX3" fmla="*/ 2705417 w 2712054"/>
              <a:gd name="connsiteY3" fmla="*/ 2208732 h 4431016"/>
              <a:gd name="connsiteX4" fmla="*/ 2088858 w 2712054"/>
              <a:gd name="connsiteY4" fmla="*/ 3641399 h 4431016"/>
              <a:gd name="connsiteX5" fmla="*/ 149133 w 2712054"/>
              <a:gd name="connsiteY5" fmla="*/ 4368972 h 4431016"/>
              <a:gd name="connsiteX6" fmla="*/ 142085 w 2712054"/>
              <a:gd name="connsiteY6" fmla="*/ 2070186 h 44310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712054" h="4431016">
                <a:moveTo>
                  <a:pt x="142085" y="2070186"/>
                </a:moveTo>
                <a:cubicBezTo>
                  <a:pt x="142085" y="877118"/>
                  <a:pt x="-182256" y="266914"/>
                  <a:pt x="149133" y="48492"/>
                </a:cubicBezTo>
                <a:cubicBezTo>
                  <a:pt x="480522" y="-169930"/>
                  <a:pt x="1704375" y="399613"/>
                  <a:pt x="2130422" y="759653"/>
                </a:cubicBezTo>
                <a:cubicBezTo>
                  <a:pt x="2556469" y="1119693"/>
                  <a:pt x="2751599" y="1816187"/>
                  <a:pt x="2705417" y="2208732"/>
                </a:cubicBezTo>
                <a:cubicBezTo>
                  <a:pt x="2659235" y="2601277"/>
                  <a:pt x="2514905" y="3281359"/>
                  <a:pt x="2088858" y="3641399"/>
                </a:cubicBezTo>
                <a:cubicBezTo>
                  <a:pt x="1662811" y="4001439"/>
                  <a:pt x="473595" y="4630841"/>
                  <a:pt x="149133" y="4368972"/>
                </a:cubicBezTo>
                <a:cubicBezTo>
                  <a:pt x="-175329" y="4107103"/>
                  <a:pt x="142085" y="3263254"/>
                  <a:pt x="142085" y="2070186"/>
                </a:cubicBezTo>
                <a:close/>
              </a:path>
            </a:pathLst>
          </a:cu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4677453" y="1734166"/>
            <a:ext cx="74567" cy="443101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195736" y="3933056"/>
            <a:ext cx="5119205" cy="1661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vál 11"/>
          <p:cNvSpPr/>
          <p:nvPr/>
        </p:nvSpPr>
        <p:spPr>
          <a:xfrm>
            <a:off x="2915816" y="2492896"/>
            <a:ext cx="1687071" cy="1296144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???</a:t>
            </a:r>
            <a:endParaRPr lang="cs-CZ" sz="2400" b="1" dirty="0"/>
          </a:p>
        </p:txBody>
      </p:sp>
      <p:sp>
        <p:nvSpPr>
          <p:cNvPr id="13" name="Ovál 12"/>
          <p:cNvSpPr/>
          <p:nvPr/>
        </p:nvSpPr>
        <p:spPr>
          <a:xfrm>
            <a:off x="2699792" y="4149080"/>
            <a:ext cx="2014944" cy="1296144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???</a:t>
            </a:r>
            <a:endParaRPr lang="cs-CZ" sz="2400" b="1" dirty="0"/>
          </a:p>
        </p:txBody>
      </p:sp>
      <p:sp>
        <p:nvSpPr>
          <p:cNvPr id="14" name="Ovál 13"/>
          <p:cNvSpPr/>
          <p:nvPr/>
        </p:nvSpPr>
        <p:spPr>
          <a:xfrm>
            <a:off x="4907598" y="4178990"/>
            <a:ext cx="2040577" cy="1296144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???</a:t>
            </a:r>
            <a:endParaRPr lang="cs-CZ" sz="2400" b="1" dirty="0"/>
          </a:p>
        </p:txBody>
      </p:sp>
      <p:sp>
        <p:nvSpPr>
          <p:cNvPr id="15" name="Ovál 14"/>
          <p:cNvSpPr/>
          <p:nvPr/>
        </p:nvSpPr>
        <p:spPr>
          <a:xfrm>
            <a:off x="4907598" y="2430372"/>
            <a:ext cx="1687071" cy="1296144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???</a:t>
            </a:r>
            <a:endParaRPr lang="cs-CZ" sz="2400" b="1" dirty="0"/>
          </a:p>
        </p:txBody>
      </p:sp>
      <p:sp>
        <p:nvSpPr>
          <p:cNvPr id="6" name="Ovál 5"/>
          <p:cNvSpPr/>
          <p:nvPr/>
        </p:nvSpPr>
        <p:spPr>
          <a:xfrm>
            <a:off x="6804248" y="1245065"/>
            <a:ext cx="1944305" cy="97820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3203848" y="2852936"/>
            <a:ext cx="1224136" cy="792088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PRAVÁ SÍŇ</a:t>
            </a:r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5139065" y="2744924"/>
            <a:ext cx="1224136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LEVÁ SÍŇ</a:t>
            </a:r>
            <a:endParaRPr lang="cs-CZ" dirty="0"/>
          </a:p>
        </p:txBody>
      </p:sp>
      <p:sp>
        <p:nvSpPr>
          <p:cNvPr id="21" name="Zaoblený obdélník 20"/>
          <p:cNvSpPr/>
          <p:nvPr/>
        </p:nvSpPr>
        <p:spPr>
          <a:xfrm>
            <a:off x="3095196" y="4401108"/>
            <a:ext cx="1224136" cy="792088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PRAVÁ KOMORA</a:t>
            </a:r>
            <a:endParaRPr lang="cs-CZ" dirty="0"/>
          </a:p>
        </p:txBody>
      </p:sp>
      <p:sp>
        <p:nvSpPr>
          <p:cNvPr id="22" name="Zaoblený obdélník 21"/>
          <p:cNvSpPr/>
          <p:nvPr/>
        </p:nvSpPr>
        <p:spPr>
          <a:xfrm>
            <a:off x="5220072" y="4431018"/>
            <a:ext cx="1224136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LEVÁ KOMORA</a:t>
            </a:r>
            <a:endParaRPr lang="cs-CZ" dirty="0"/>
          </a:p>
        </p:txBody>
      </p:sp>
      <p:sp>
        <p:nvSpPr>
          <p:cNvPr id="16" name="Dvojitá šipka 15">
            <a:hlinkClick r:id="rId2" action="ppaction://hlinksldjump"/>
          </p:cNvPr>
          <p:cNvSpPr/>
          <p:nvPr/>
        </p:nvSpPr>
        <p:spPr>
          <a:xfrm rot="16200000">
            <a:off x="7488324" y="5265204"/>
            <a:ext cx="1728192" cy="936104"/>
          </a:xfrm>
          <a:prstGeom prst="chevr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Srdce 16"/>
          <p:cNvSpPr/>
          <p:nvPr/>
        </p:nvSpPr>
        <p:spPr>
          <a:xfrm>
            <a:off x="395536" y="1345608"/>
            <a:ext cx="1152128" cy="108012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6</a:t>
            </a:r>
          </a:p>
        </p:txBody>
      </p:sp>
    </p:spTree>
    <p:extLst>
      <p:ext uri="{BB962C8B-B14F-4D97-AF65-F5344CB8AC3E}">
        <p14:creationId xmlns="" xmlns:p14="http://schemas.microsoft.com/office/powerpoint/2010/main" val="3273129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20" grpId="0" animBg="1"/>
      <p:bldP spid="21" grpId="0" animBg="1"/>
      <p:bldP spid="2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46250"/>
          </a:xfrm>
        </p:spPr>
        <p:txBody>
          <a:bodyPr/>
          <a:lstStyle/>
          <a:p>
            <a:r>
              <a:rPr lang="cs-CZ" b="1" dirty="0" smtClean="0"/>
              <a:t>CHARAKTERIZUJ ŽÍLY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08920"/>
            <a:ext cx="8229600" cy="3417243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JSOU TO VÍCEVRSTEVNÉ CÉVY, KTERÉ VEDOU ZPRAVIDLA KREV ODKYSLIČENOU Z TĚLA DO SRDCE</a:t>
            </a:r>
            <a:endParaRPr lang="cs-CZ" dirty="0"/>
          </a:p>
        </p:txBody>
      </p:sp>
      <p:sp>
        <p:nvSpPr>
          <p:cNvPr id="4" name="Dvojitá šipka 3">
            <a:hlinkClick r:id="rId2" action="ppaction://hlinksldjump"/>
          </p:cNvPr>
          <p:cNvSpPr/>
          <p:nvPr/>
        </p:nvSpPr>
        <p:spPr>
          <a:xfrm rot="16200000">
            <a:off x="7488324" y="5265204"/>
            <a:ext cx="1728192" cy="936104"/>
          </a:xfrm>
          <a:prstGeom prst="chevr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Srdce 4"/>
          <p:cNvSpPr/>
          <p:nvPr/>
        </p:nvSpPr>
        <p:spPr>
          <a:xfrm>
            <a:off x="340696" y="1052736"/>
            <a:ext cx="1152128" cy="108012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7</a:t>
            </a:r>
          </a:p>
        </p:txBody>
      </p:sp>
      <p:sp>
        <p:nvSpPr>
          <p:cNvPr id="6" name="Ovál 5"/>
          <p:cNvSpPr/>
          <p:nvPr/>
        </p:nvSpPr>
        <p:spPr>
          <a:xfrm>
            <a:off x="179512" y="2126907"/>
            <a:ext cx="8856984" cy="26642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ODPOVĚĎ</a:t>
            </a:r>
            <a:endParaRPr lang="cs-CZ" sz="6000" dirty="0"/>
          </a:p>
        </p:txBody>
      </p:sp>
    </p:spTree>
    <p:extLst>
      <p:ext uri="{BB962C8B-B14F-4D97-AF65-F5344CB8AC3E}">
        <p14:creationId xmlns="" xmlns:p14="http://schemas.microsoft.com/office/powerpoint/2010/main" val="3650768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POPIŠ CÉVU NA OBRÁZKU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9926" b="92096" l="9993" r="89938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5574361">
            <a:off x="1447453" y="1629878"/>
            <a:ext cx="6034617" cy="4525963"/>
          </a:xfrm>
        </p:spPr>
      </p:pic>
      <p:sp>
        <p:nvSpPr>
          <p:cNvPr id="6" name="Pětiúhelník 5"/>
          <p:cNvSpPr/>
          <p:nvPr/>
        </p:nvSpPr>
        <p:spPr>
          <a:xfrm flipH="1">
            <a:off x="4860032" y="1844824"/>
            <a:ext cx="3240360" cy="720080"/>
          </a:xfrm>
          <a:prstGeom prst="homePlat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AORTA</a:t>
            </a:r>
            <a:endParaRPr lang="cs-CZ" sz="2800" dirty="0"/>
          </a:p>
        </p:txBody>
      </p:sp>
      <p:sp>
        <p:nvSpPr>
          <p:cNvPr id="9" name="Ovál 8"/>
          <p:cNvSpPr/>
          <p:nvPr/>
        </p:nvSpPr>
        <p:spPr>
          <a:xfrm>
            <a:off x="6413133" y="3261877"/>
            <a:ext cx="2448272" cy="12241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  <p:sp>
        <p:nvSpPr>
          <p:cNvPr id="7" name="Dvojitá šipka 6">
            <a:hlinkClick r:id="rId4" action="ppaction://hlinksldjump"/>
          </p:cNvPr>
          <p:cNvSpPr/>
          <p:nvPr/>
        </p:nvSpPr>
        <p:spPr>
          <a:xfrm rot="16200000">
            <a:off x="7488324" y="5265204"/>
            <a:ext cx="1728192" cy="936104"/>
          </a:xfrm>
          <a:prstGeom prst="chevr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Srdce 7"/>
          <p:cNvSpPr/>
          <p:nvPr/>
        </p:nvSpPr>
        <p:spPr>
          <a:xfrm>
            <a:off x="395536" y="2132856"/>
            <a:ext cx="1152128" cy="108012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8</a:t>
            </a:r>
          </a:p>
        </p:txBody>
      </p:sp>
      <p:sp>
        <p:nvSpPr>
          <p:cNvPr id="10" name="Pětiúhelník 9"/>
          <p:cNvSpPr/>
          <p:nvPr/>
        </p:nvSpPr>
        <p:spPr>
          <a:xfrm flipH="1">
            <a:off x="4860032" y="1844824"/>
            <a:ext cx="3240360" cy="720080"/>
          </a:xfrm>
          <a:prstGeom prst="homePlat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???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3129162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rdce 6"/>
          <p:cNvSpPr/>
          <p:nvPr/>
        </p:nvSpPr>
        <p:spPr>
          <a:xfrm>
            <a:off x="3059832" y="3717032"/>
            <a:ext cx="2952328" cy="1872208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3284048" y="2132856"/>
            <a:ext cx="2503895" cy="713296"/>
          </a:xfrm>
          <a:prstGeom prst="roundRect">
            <a:avLst/>
          </a:prstGeom>
          <a:ln>
            <a:solidFill>
              <a:srgbClr val="00206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PLÍCE</a:t>
            </a:r>
            <a:endParaRPr lang="cs-CZ" sz="6000" dirty="0"/>
          </a:p>
        </p:txBody>
      </p:sp>
      <p:sp>
        <p:nvSpPr>
          <p:cNvPr id="9" name="Srdce 8"/>
          <p:cNvSpPr/>
          <p:nvPr/>
        </p:nvSpPr>
        <p:spPr>
          <a:xfrm>
            <a:off x="4507752" y="3717032"/>
            <a:ext cx="1504408" cy="1872208"/>
          </a:xfrm>
          <a:custGeom>
            <a:avLst/>
            <a:gdLst>
              <a:gd name="connsiteX0" fmla="*/ 1296144 w 2592288"/>
              <a:gd name="connsiteY0" fmla="*/ 378042 h 1512168"/>
              <a:gd name="connsiteX1" fmla="*/ 1296144 w 2592288"/>
              <a:gd name="connsiteY1" fmla="*/ 1512168 h 1512168"/>
              <a:gd name="connsiteX2" fmla="*/ 1296144 w 2592288"/>
              <a:gd name="connsiteY2" fmla="*/ 378042 h 1512168"/>
              <a:gd name="connsiteX0" fmla="*/ 94029 w 1399622"/>
              <a:gd name="connsiteY0" fmla="*/ 359309 h 1494363"/>
              <a:gd name="connsiteX1" fmla="*/ 94029 w 1399622"/>
              <a:gd name="connsiteY1" fmla="*/ 1493435 h 1494363"/>
              <a:gd name="connsiteX2" fmla="*/ 107884 w 1399622"/>
              <a:gd name="connsiteY2" fmla="*/ 913535 h 1494363"/>
              <a:gd name="connsiteX3" fmla="*/ 94029 w 1399622"/>
              <a:gd name="connsiteY3" fmla="*/ 359309 h 1494363"/>
              <a:gd name="connsiteX0" fmla="*/ 94029 w 1399622"/>
              <a:gd name="connsiteY0" fmla="*/ 359309 h 1494363"/>
              <a:gd name="connsiteX1" fmla="*/ 94029 w 1399622"/>
              <a:gd name="connsiteY1" fmla="*/ 1493435 h 1494363"/>
              <a:gd name="connsiteX2" fmla="*/ 107884 w 1399622"/>
              <a:gd name="connsiteY2" fmla="*/ 913535 h 1494363"/>
              <a:gd name="connsiteX3" fmla="*/ 94029 w 1399622"/>
              <a:gd name="connsiteY3" fmla="*/ 359309 h 1494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99622" h="1494363">
                <a:moveTo>
                  <a:pt x="94029" y="359309"/>
                </a:moveTo>
                <a:cubicBezTo>
                  <a:pt x="634089" y="-522789"/>
                  <a:pt x="2740323" y="359309"/>
                  <a:pt x="94029" y="1493435"/>
                </a:cubicBezTo>
                <a:cubicBezTo>
                  <a:pt x="-125335" y="1516533"/>
                  <a:pt x="107884" y="1102556"/>
                  <a:pt x="107884" y="913535"/>
                </a:cubicBezTo>
                <a:cubicBezTo>
                  <a:pt x="287993" y="766077"/>
                  <a:pt x="-125335" y="193386"/>
                  <a:pt x="94029" y="359309"/>
                </a:cubicBezTo>
                <a:close/>
              </a:path>
            </a:pathLst>
          </a:cu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>
            <a:off x="3203848" y="4643295"/>
            <a:ext cx="2664296" cy="1186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endCxn id="9" idx="1"/>
          </p:cNvCxnSpPr>
          <p:nvPr/>
        </p:nvCxnSpPr>
        <p:spPr>
          <a:xfrm>
            <a:off x="4582006" y="4093952"/>
            <a:ext cx="26815" cy="14941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3203848" y="4058027"/>
            <a:ext cx="1188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PRAVÁ SÍŇ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824028" y="4093952"/>
            <a:ext cx="1188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LEVÁ SÍŇ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369924" y="4755105"/>
            <a:ext cx="14041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PRAVÁ KOMORA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716746" y="4723457"/>
            <a:ext cx="11881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LEVÁ KOMORA</a:t>
            </a:r>
            <a:endParaRPr lang="cs-CZ" dirty="0"/>
          </a:p>
        </p:txBody>
      </p:sp>
      <p:sp>
        <p:nvSpPr>
          <p:cNvPr id="23" name="Kruhová šipka 22"/>
          <p:cNvSpPr/>
          <p:nvPr/>
        </p:nvSpPr>
        <p:spPr>
          <a:xfrm rot="15910882">
            <a:off x="1544116" y="2069316"/>
            <a:ext cx="3650443" cy="3486917"/>
          </a:xfrm>
          <a:prstGeom prst="circularArrow">
            <a:avLst/>
          </a:prstGeom>
          <a:solidFill>
            <a:srgbClr val="00206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Kruhová šipka 18"/>
          <p:cNvSpPr/>
          <p:nvPr/>
        </p:nvSpPr>
        <p:spPr>
          <a:xfrm rot="5052857">
            <a:off x="4755710" y="2209477"/>
            <a:ext cx="2064465" cy="1948671"/>
          </a:xfrm>
          <a:prstGeom prst="circular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115616" y="404664"/>
            <a:ext cx="69127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POPIŠ CÉVY MALÉHO  PLICNÍHO KREVNÍ OBĚHU:</a:t>
            </a:r>
            <a:endParaRPr lang="cs-CZ" sz="3600" dirty="0"/>
          </a:p>
        </p:txBody>
      </p:sp>
      <p:sp>
        <p:nvSpPr>
          <p:cNvPr id="3" name="Ovál 2"/>
          <p:cNvSpPr/>
          <p:nvPr/>
        </p:nvSpPr>
        <p:spPr>
          <a:xfrm>
            <a:off x="477154" y="5071110"/>
            <a:ext cx="2592288" cy="1324290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PLICNICE,  PLICNÍ ŽÍLY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500949" y="5046622"/>
            <a:ext cx="2592288" cy="132429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  <p:sp>
        <p:nvSpPr>
          <p:cNvPr id="18" name="Dvojitá šipka 17">
            <a:hlinkClick r:id="rId2" action="ppaction://hlinksldjump"/>
          </p:cNvPr>
          <p:cNvSpPr/>
          <p:nvPr/>
        </p:nvSpPr>
        <p:spPr>
          <a:xfrm rot="16200000">
            <a:off x="7488324" y="5265204"/>
            <a:ext cx="1728192" cy="936104"/>
          </a:xfrm>
          <a:prstGeom prst="chevr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Srdce 19"/>
          <p:cNvSpPr/>
          <p:nvPr/>
        </p:nvSpPr>
        <p:spPr>
          <a:xfrm>
            <a:off x="326590" y="1099291"/>
            <a:ext cx="1152128" cy="108012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/>
              <a:t>9</a:t>
            </a:r>
          </a:p>
        </p:txBody>
      </p:sp>
    </p:spTree>
    <p:extLst>
      <p:ext uri="{BB962C8B-B14F-4D97-AF65-F5344CB8AC3E}">
        <p14:creationId xmlns="" xmlns:p14="http://schemas.microsoft.com/office/powerpoint/2010/main" val="4218240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POPIŠ CHYBĚJÍCÍ ČÁSTI SCHÉMATU MALÉHO PLICNÍHO OBĚHU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539552" y="1988840"/>
            <a:ext cx="2376264" cy="1296144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 PRAVÉ KOMORY</a:t>
            </a:r>
            <a:endParaRPr lang="cs-CZ" sz="28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275856" y="2152426"/>
            <a:ext cx="2674640" cy="968971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0" indent="0" algn="ctr">
              <a:buNone/>
            </a:pPr>
            <a:r>
              <a:rPr lang="cs-CZ" sz="2800" dirty="0" smtClean="0"/>
              <a:t>PLICNICÍ</a:t>
            </a:r>
            <a:endParaRPr lang="cs-CZ" sz="2800" dirty="0"/>
          </a:p>
        </p:txBody>
      </p:sp>
      <p:sp>
        <p:nvSpPr>
          <p:cNvPr id="8" name="Ovál 7"/>
          <p:cNvSpPr/>
          <p:nvPr/>
        </p:nvSpPr>
        <p:spPr>
          <a:xfrm>
            <a:off x="6300192" y="1988840"/>
            <a:ext cx="2376264" cy="1296144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DO PLIC</a:t>
            </a:r>
            <a:endParaRPr lang="cs-CZ" sz="2800" dirty="0"/>
          </a:p>
        </p:txBody>
      </p:sp>
      <p:sp>
        <p:nvSpPr>
          <p:cNvPr id="9" name="Ovál 8"/>
          <p:cNvSpPr/>
          <p:nvPr/>
        </p:nvSpPr>
        <p:spPr>
          <a:xfrm>
            <a:off x="6472664" y="3573015"/>
            <a:ext cx="2376264" cy="1296144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 PLIC</a:t>
            </a:r>
            <a:endParaRPr lang="cs-CZ" sz="2800" dirty="0"/>
          </a:p>
        </p:txBody>
      </p:sp>
      <p:sp>
        <p:nvSpPr>
          <p:cNvPr id="10" name="Ovál 9"/>
          <p:cNvSpPr/>
          <p:nvPr/>
        </p:nvSpPr>
        <p:spPr>
          <a:xfrm>
            <a:off x="539552" y="3504974"/>
            <a:ext cx="2376264" cy="1296144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LEVÉ SÍNĚ</a:t>
            </a:r>
            <a:endParaRPr lang="cs-CZ" sz="2800" dirty="0"/>
          </a:p>
        </p:txBody>
      </p:sp>
      <p:sp>
        <p:nvSpPr>
          <p:cNvPr id="11" name="Zástupný symbol pro obsah 6"/>
          <p:cNvSpPr txBox="1">
            <a:spLocks/>
          </p:cNvSpPr>
          <p:nvPr/>
        </p:nvSpPr>
        <p:spPr>
          <a:xfrm>
            <a:off x="3414700" y="3506636"/>
            <a:ext cx="2674640" cy="968971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sz="2800" dirty="0" smtClean="0"/>
              <a:t>PLICNÍMI ŽILAMI</a:t>
            </a:r>
            <a:endParaRPr lang="cs-CZ" sz="2800" dirty="0"/>
          </a:p>
        </p:txBody>
      </p:sp>
      <p:sp>
        <p:nvSpPr>
          <p:cNvPr id="4" name="Ovál 3"/>
          <p:cNvSpPr/>
          <p:nvPr/>
        </p:nvSpPr>
        <p:spPr>
          <a:xfrm>
            <a:off x="2987824" y="5314899"/>
            <a:ext cx="3312368" cy="8367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  <p:sp>
        <p:nvSpPr>
          <p:cNvPr id="12" name="Dvojitá šipka 11">
            <a:hlinkClick r:id="rId2" action="ppaction://hlinksldjump"/>
          </p:cNvPr>
          <p:cNvSpPr/>
          <p:nvPr/>
        </p:nvSpPr>
        <p:spPr>
          <a:xfrm rot="16200000">
            <a:off x="7488324" y="5265204"/>
            <a:ext cx="1728192" cy="936104"/>
          </a:xfrm>
          <a:prstGeom prst="chevr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Srdce 12"/>
          <p:cNvSpPr/>
          <p:nvPr/>
        </p:nvSpPr>
        <p:spPr>
          <a:xfrm>
            <a:off x="107504" y="908720"/>
            <a:ext cx="1152128" cy="108012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10</a:t>
            </a:r>
            <a:endParaRPr lang="cs-CZ" sz="3200" b="1" dirty="0"/>
          </a:p>
        </p:txBody>
      </p:sp>
      <p:sp>
        <p:nvSpPr>
          <p:cNvPr id="14" name="Zástupný symbol pro obsah 6"/>
          <p:cNvSpPr txBox="1">
            <a:spLocks/>
          </p:cNvSpPr>
          <p:nvPr/>
        </p:nvSpPr>
        <p:spPr>
          <a:xfrm>
            <a:off x="3306688" y="2152426"/>
            <a:ext cx="2674640" cy="96897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sz="2800" smtClean="0"/>
              <a:t>???</a:t>
            </a:r>
            <a:endParaRPr lang="cs-CZ" sz="2800" dirty="0"/>
          </a:p>
        </p:txBody>
      </p:sp>
      <p:sp>
        <p:nvSpPr>
          <p:cNvPr id="15" name="Ovál 14"/>
          <p:cNvSpPr/>
          <p:nvPr/>
        </p:nvSpPr>
        <p:spPr>
          <a:xfrm>
            <a:off x="539552" y="3490000"/>
            <a:ext cx="2376264" cy="129614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???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3685942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4" grpId="0" animBg="1"/>
      <p:bldP spid="1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46250"/>
          </a:xfrm>
        </p:spPr>
        <p:txBody>
          <a:bodyPr/>
          <a:lstStyle/>
          <a:p>
            <a:r>
              <a:rPr lang="cs-CZ" b="1" dirty="0" smtClean="0"/>
              <a:t>CHARAKTERIZUJ VLÁSEČNICE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08920"/>
            <a:ext cx="8229600" cy="3417243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JSOU TO JEDNOVRSTEVNÉ CÉVY, KTERÉ VEDOU KREV OKYSLIČENOU I ODKYSLIČENOU DO BUNĚK A Z BUNĚK</a:t>
            </a:r>
            <a:endParaRPr lang="cs-CZ" dirty="0"/>
          </a:p>
        </p:txBody>
      </p:sp>
      <p:sp>
        <p:nvSpPr>
          <p:cNvPr id="4" name="Dvojitá šipka 3">
            <a:hlinkClick r:id="rId2" action="ppaction://hlinksldjump"/>
          </p:cNvPr>
          <p:cNvSpPr/>
          <p:nvPr/>
        </p:nvSpPr>
        <p:spPr>
          <a:xfrm rot="16200000">
            <a:off x="7488324" y="5265204"/>
            <a:ext cx="1728192" cy="936104"/>
          </a:xfrm>
          <a:prstGeom prst="chevr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Srdce 4"/>
          <p:cNvSpPr/>
          <p:nvPr/>
        </p:nvSpPr>
        <p:spPr>
          <a:xfrm>
            <a:off x="179512" y="188640"/>
            <a:ext cx="1152128" cy="108012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11</a:t>
            </a:r>
            <a:endParaRPr lang="cs-CZ" sz="3200" b="1" dirty="0"/>
          </a:p>
        </p:txBody>
      </p:sp>
      <p:sp>
        <p:nvSpPr>
          <p:cNvPr id="6" name="Ovál 5"/>
          <p:cNvSpPr/>
          <p:nvPr/>
        </p:nvSpPr>
        <p:spPr>
          <a:xfrm>
            <a:off x="288819" y="2204864"/>
            <a:ext cx="8640960" cy="237626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ODPOVĚĎ</a:t>
            </a:r>
            <a:endParaRPr lang="cs-CZ" sz="6000" dirty="0"/>
          </a:p>
        </p:txBody>
      </p:sp>
    </p:spTree>
    <p:extLst>
      <p:ext uri="{BB962C8B-B14F-4D97-AF65-F5344CB8AC3E}">
        <p14:creationId xmlns="" xmlns:p14="http://schemas.microsoft.com/office/powerpoint/2010/main" val="3650768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POPIŠ ČÁSTI SRDCE NA OBRÁZKU</a:t>
            </a:r>
            <a:endParaRPr lang="cs-CZ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ackgroundRemoval t="9926" b="92096" l="9993" r="89938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5574361">
            <a:off x="1447453" y="1629878"/>
            <a:ext cx="6034617" cy="4525963"/>
          </a:xfrm>
        </p:spPr>
      </p:pic>
      <p:sp>
        <p:nvSpPr>
          <p:cNvPr id="5" name="Pětiúhelník 4"/>
          <p:cNvSpPr/>
          <p:nvPr/>
        </p:nvSpPr>
        <p:spPr>
          <a:xfrm rot="20117917" flipH="1">
            <a:off x="4663632" y="4008192"/>
            <a:ext cx="3246145" cy="707505"/>
          </a:xfrm>
          <a:prstGeom prst="homePlat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LEVÁ KOMORA</a:t>
            </a:r>
            <a:endParaRPr lang="cs-CZ" sz="2800" dirty="0"/>
          </a:p>
        </p:txBody>
      </p:sp>
      <p:sp>
        <p:nvSpPr>
          <p:cNvPr id="7" name="Pětiúhelník 6"/>
          <p:cNvSpPr/>
          <p:nvPr/>
        </p:nvSpPr>
        <p:spPr>
          <a:xfrm>
            <a:off x="755576" y="5137241"/>
            <a:ext cx="2952328" cy="720080"/>
          </a:xfrm>
          <a:prstGeom prst="homePlat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PRAVÁ KOMORA</a:t>
            </a:r>
            <a:endParaRPr lang="cs-CZ" sz="2800" dirty="0"/>
          </a:p>
        </p:txBody>
      </p:sp>
      <p:sp>
        <p:nvSpPr>
          <p:cNvPr id="3" name="Ovál 2"/>
          <p:cNvSpPr/>
          <p:nvPr/>
        </p:nvSpPr>
        <p:spPr>
          <a:xfrm>
            <a:off x="6660232" y="2348880"/>
            <a:ext cx="2160240" cy="93610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  <p:sp>
        <p:nvSpPr>
          <p:cNvPr id="9" name="Pětiúhelník 8"/>
          <p:cNvSpPr/>
          <p:nvPr/>
        </p:nvSpPr>
        <p:spPr>
          <a:xfrm rot="20203596" flipH="1">
            <a:off x="4677046" y="4020926"/>
            <a:ext cx="3240360" cy="720080"/>
          </a:xfrm>
          <a:prstGeom prst="homePlat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???</a:t>
            </a:r>
            <a:endParaRPr lang="cs-CZ" sz="2800" dirty="0"/>
          </a:p>
        </p:txBody>
      </p:sp>
      <p:sp>
        <p:nvSpPr>
          <p:cNvPr id="10" name="Pětiúhelník 9"/>
          <p:cNvSpPr/>
          <p:nvPr/>
        </p:nvSpPr>
        <p:spPr>
          <a:xfrm>
            <a:off x="746060" y="5157192"/>
            <a:ext cx="2952328" cy="720080"/>
          </a:xfrm>
          <a:prstGeom prst="homePlat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???</a:t>
            </a:r>
            <a:endParaRPr lang="cs-CZ" sz="2800" dirty="0"/>
          </a:p>
        </p:txBody>
      </p:sp>
      <p:sp>
        <p:nvSpPr>
          <p:cNvPr id="11" name="Dvojitá šipka 10">
            <a:hlinkClick r:id="rId4" action="ppaction://hlinksldjump"/>
          </p:cNvPr>
          <p:cNvSpPr/>
          <p:nvPr/>
        </p:nvSpPr>
        <p:spPr>
          <a:xfrm rot="16200000">
            <a:off x="7488324" y="5265204"/>
            <a:ext cx="1728192" cy="936104"/>
          </a:xfrm>
          <a:prstGeom prst="chevr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Srdce 11"/>
          <p:cNvSpPr/>
          <p:nvPr/>
        </p:nvSpPr>
        <p:spPr>
          <a:xfrm>
            <a:off x="395536" y="2132856"/>
            <a:ext cx="1152128" cy="108012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12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3129162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9" grpId="0" animBg="1"/>
      <p:bldP spid="1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rdce 6"/>
          <p:cNvSpPr/>
          <p:nvPr/>
        </p:nvSpPr>
        <p:spPr>
          <a:xfrm>
            <a:off x="3059832" y="3787353"/>
            <a:ext cx="2952328" cy="1872208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rdce 8"/>
          <p:cNvSpPr/>
          <p:nvPr/>
        </p:nvSpPr>
        <p:spPr>
          <a:xfrm>
            <a:off x="4507752" y="3717032"/>
            <a:ext cx="1504408" cy="1872208"/>
          </a:xfrm>
          <a:custGeom>
            <a:avLst/>
            <a:gdLst>
              <a:gd name="connsiteX0" fmla="*/ 1296144 w 2592288"/>
              <a:gd name="connsiteY0" fmla="*/ 378042 h 1512168"/>
              <a:gd name="connsiteX1" fmla="*/ 1296144 w 2592288"/>
              <a:gd name="connsiteY1" fmla="*/ 1512168 h 1512168"/>
              <a:gd name="connsiteX2" fmla="*/ 1296144 w 2592288"/>
              <a:gd name="connsiteY2" fmla="*/ 378042 h 1512168"/>
              <a:gd name="connsiteX0" fmla="*/ 94029 w 1399622"/>
              <a:gd name="connsiteY0" fmla="*/ 359309 h 1494363"/>
              <a:gd name="connsiteX1" fmla="*/ 94029 w 1399622"/>
              <a:gd name="connsiteY1" fmla="*/ 1493435 h 1494363"/>
              <a:gd name="connsiteX2" fmla="*/ 107884 w 1399622"/>
              <a:gd name="connsiteY2" fmla="*/ 913535 h 1494363"/>
              <a:gd name="connsiteX3" fmla="*/ 94029 w 1399622"/>
              <a:gd name="connsiteY3" fmla="*/ 359309 h 1494363"/>
              <a:gd name="connsiteX0" fmla="*/ 94029 w 1399622"/>
              <a:gd name="connsiteY0" fmla="*/ 359309 h 1494363"/>
              <a:gd name="connsiteX1" fmla="*/ 94029 w 1399622"/>
              <a:gd name="connsiteY1" fmla="*/ 1493435 h 1494363"/>
              <a:gd name="connsiteX2" fmla="*/ 107884 w 1399622"/>
              <a:gd name="connsiteY2" fmla="*/ 913535 h 1494363"/>
              <a:gd name="connsiteX3" fmla="*/ 94029 w 1399622"/>
              <a:gd name="connsiteY3" fmla="*/ 359309 h 1494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99622" h="1494363">
                <a:moveTo>
                  <a:pt x="94029" y="359309"/>
                </a:moveTo>
                <a:cubicBezTo>
                  <a:pt x="634089" y="-522789"/>
                  <a:pt x="2740323" y="359309"/>
                  <a:pt x="94029" y="1493435"/>
                </a:cubicBezTo>
                <a:cubicBezTo>
                  <a:pt x="-125335" y="1516533"/>
                  <a:pt x="107884" y="1102556"/>
                  <a:pt x="107884" y="913535"/>
                </a:cubicBezTo>
                <a:cubicBezTo>
                  <a:pt x="287993" y="766077"/>
                  <a:pt x="-125335" y="193386"/>
                  <a:pt x="94029" y="359309"/>
                </a:cubicBezTo>
                <a:close/>
              </a:path>
            </a:pathLst>
          </a:cu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>
            <a:off x="3203848" y="4643295"/>
            <a:ext cx="2664296" cy="1186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endCxn id="9" idx="1"/>
          </p:cNvCxnSpPr>
          <p:nvPr/>
        </p:nvCxnSpPr>
        <p:spPr>
          <a:xfrm>
            <a:off x="4582006" y="4093952"/>
            <a:ext cx="26815" cy="14941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3203848" y="4073104"/>
            <a:ext cx="1188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PRAVÁ SÍŇ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769175" y="4078742"/>
            <a:ext cx="1188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LEVÁ SÍŇ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369924" y="4755105"/>
            <a:ext cx="14041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PRAVÁ KOMORA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716746" y="4723457"/>
            <a:ext cx="11881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LEVÁ KOMORA</a:t>
            </a:r>
            <a:endParaRPr lang="cs-CZ" dirty="0"/>
          </a:p>
        </p:txBody>
      </p:sp>
      <p:sp>
        <p:nvSpPr>
          <p:cNvPr id="21" name="Zaoblený obdélník 20"/>
          <p:cNvSpPr/>
          <p:nvPr/>
        </p:nvSpPr>
        <p:spPr>
          <a:xfrm>
            <a:off x="3584453" y="2234518"/>
            <a:ext cx="2136122" cy="504056"/>
          </a:xfrm>
          <a:prstGeom prst="roundRect">
            <a:avLst/>
          </a:prstGeom>
          <a:ln>
            <a:solidFill>
              <a:srgbClr val="00206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TĚLO</a:t>
            </a:r>
            <a:endParaRPr lang="cs-CZ" sz="3200" dirty="0"/>
          </a:p>
        </p:txBody>
      </p:sp>
      <p:sp>
        <p:nvSpPr>
          <p:cNvPr id="22" name="Zaoblený obdélník 21"/>
          <p:cNvSpPr/>
          <p:nvPr/>
        </p:nvSpPr>
        <p:spPr>
          <a:xfrm>
            <a:off x="3635896" y="6292133"/>
            <a:ext cx="2356404" cy="504056"/>
          </a:xfrm>
          <a:prstGeom prst="roundRect">
            <a:avLst/>
          </a:prstGeom>
          <a:ln>
            <a:solidFill>
              <a:srgbClr val="00206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TĚLO</a:t>
            </a:r>
          </a:p>
        </p:txBody>
      </p:sp>
      <p:sp>
        <p:nvSpPr>
          <p:cNvPr id="10" name="Kruhová šipka 9"/>
          <p:cNvSpPr/>
          <p:nvPr/>
        </p:nvSpPr>
        <p:spPr>
          <a:xfrm rot="16486170">
            <a:off x="1948428" y="3487891"/>
            <a:ext cx="2811162" cy="3583482"/>
          </a:xfrm>
          <a:prstGeom prst="circular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Kruhová šipka 11"/>
          <p:cNvSpPr/>
          <p:nvPr/>
        </p:nvSpPr>
        <p:spPr>
          <a:xfrm rot="5615439" flipV="1">
            <a:off x="2479776" y="1672015"/>
            <a:ext cx="2129184" cy="3269077"/>
          </a:xfrm>
          <a:prstGeom prst="circular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Kruhová šipka 26"/>
          <p:cNvSpPr/>
          <p:nvPr/>
        </p:nvSpPr>
        <p:spPr>
          <a:xfrm rot="5400000">
            <a:off x="4862660" y="4050098"/>
            <a:ext cx="1850669" cy="3431986"/>
          </a:xfrm>
          <a:prstGeom prst="circular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Kruhová šipka 19"/>
          <p:cNvSpPr/>
          <p:nvPr/>
        </p:nvSpPr>
        <p:spPr>
          <a:xfrm rot="16200000" flipV="1">
            <a:off x="4101902" y="1172806"/>
            <a:ext cx="3259750" cy="5197509"/>
          </a:xfrm>
          <a:prstGeom prst="circular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45292" y="476672"/>
            <a:ext cx="71429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POPIŠ CÉVY VELKÉHO TĚLNÍHO KREVNÍHO OBĚHU:</a:t>
            </a:r>
            <a:endParaRPr lang="cs-CZ" sz="3600" dirty="0"/>
          </a:p>
        </p:txBody>
      </p:sp>
      <p:sp>
        <p:nvSpPr>
          <p:cNvPr id="4" name="Ovál 3"/>
          <p:cNvSpPr/>
          <p:nvPr/>
        </p:nvSpPr>
        <p:spPr>
          <a:xfrm>
            <a:off x="6876256" y="1277663"/>
            <a:ext cx="1944216" cy="95685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611560" y="5157192"/>
            <a:ext cx="1944216" cy="792088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DOLNÍ DUTÁ ŽÍLA</a:t>
            </a:r>
            <a:endParaRPr lang="cs-CZ" dirty="0"/>
          </a:p>
        </p:txBody>
      </p:sp>
      <p:sp>
        <p:nvSpPr>
          <p:cNvPr id="23" name="Ovál 22"/>
          <p:cNvSpPr/>
          <p:nvPr/>
        </p:nvSpPr>
        <p:spPr>
          <a:xfrm>
            <a:off x="1548355" y="2486288"/>
            <a:ext cx="1944216" cy="792088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HORNÍ DUTÁ ŽÍLA</a:t>
            </a:r>
            <a:endParaRPr lang="cs-CZ" dirty="0"/>
          </a:p>
        </p:txBody>
      </p:sp>
      <p:sp>
        <p:nvSpPr>
          <p:cNvPr id="25" name="Ovál 24"/>
          <p:cNvSpPr/>
          <p:nvPr/>
        </p:nvSpPr>
        <p:spPr>
          <a:xfrm>
            <a:off x="6228184" y="4587338"/>
            <a:ext cx="1944216" cy="792088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AORTA</a:t>
            </a:r>
            <a:endParaRPr lang="cs-CZ" dirty="0"/>
          </a:p>
        </p:txBody>
      </p:sp>
      <p:sp>
        <p:nvSpPr>
          <p:cNvPr id="24" name="Dvojitá šipka 23">
            <a:hlinkClick r:id="rId2" action="ppaction://hlinksldjump"/>
          </p:cNvPr>
          <p:cNvSpPr/>
          <p:nvPr/>
        </p:nvSpPr>
        <p:spPr>
          <a:xfrm rot="16200000">
            <a:off x="7488324" y="5265204"/>
            <a:ext cx="1728192" cy="936104"/>
          </a:xfrm>
          <a:prstGeom prst="chevr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Srdce 25"/>
          <p:cNvSpPr/>
          <p:nvPr/>
        </p:nvSpPr>
        <p:spPr>
          <a:xfrm>
            <a:off x="299473" y="1136941"/>
            <a:ext cx="1152128" cy="108012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13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176134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23" grpId="0" animBg="1"/>
      <p:bldP spid="2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274638"/>
            <a:ext cx="7427168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SCHÉMA VELKÉHO TĚLNÍHO OBĚHU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424136" y="1700808"/>
            <a:ext cx="2376264" cy="1296144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 LEVÉ KOMORY</a:t>
            </a:r>
            <a:endParaRPr lang="cs-CZ" sz="28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203848" y="1745875"/>
            <a:ext cx="2674640" cy="968971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0" indent="0" algn="ctr">
              <a:buNone/>
            </a:pPr>
            <a:r>
              <a:rPr lang="cs-CZ" sz="2800" dirty="0" smtClean="0"/>
              <a:t>AORTOU</a:t>
            </a:r>
            <a:endParaRPr lang="cs-CZ" sz="2800" dirty="0"/>
          </a:p>
        </p:txBody>
      </p:sp>
      <p:sp>
        <p:nvSpPr>
          <p:cNvPr id="8" name="Ovál 7"/>
          <p:cNvSpPr/>
          <p:nvPr/>
        </p:nvSpPr>
        <p:spPr>
          <a:xfrm>
            <a:off x="6323919" y="1684230"/>
            <a:ext cx="2376264" cy="1296144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DO TĚLA</a:t>
            </a:r>
            <a:endParaRPr lang="cs-CZ" sz="2800" dirty="0"/>
          </a:p>
        </p:txBody>
      </p:sp>
      <p:sp>
        <p:nvSpPr>
          <p:cNvPr id="9" name="Ovál 8"/>
          <p:cNvSpPr/>
          <p:nvPr/>
        </p:nvSpPr>
        <p:spPr>
          <a:xfrm>
            <a:off x="6660232" y="3681029"/>
            <a:ext cx="2376264" cy="1296144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Z TĚLA</a:t>
            </a:r>
            <a:endParaRPr lang="cs-CZ" sz="2800" dirty="0"/>
          </a:p>
        </p:txBody>
      </p:sp>
      <p:sp>
        <p:nvSpPr>
          <p:cNvPr id="10" name="Ovál 9"/>
          <p:cNvSpPr/>
          <p:nvPr/>
        </p:nvSpPr>
        <p:spPr>
          <a:xfrm>
            <a:off x="395536" y="3669431"/>
            <a:ext cx="2376264" cy="1296144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PRAVÉ SÍNĚ</a:t>
            </a:r>
            <a:endParaRPr lang="cs-CZ" sz="2800" dirty="0"/>
          </a:p>
        </p:txBody>
      </p:sp>
      <p:sp>
        <p:nvSpPr>
          <p:cNvPr id="11" name="Zástupný symbol pro obsah 6"/>
          <p:cNvSpPr txBox="1">
            <a:spLocks/>
          </p:cNvSpPr>
          <p:nvPr/>
        </p:nvSpPr>
        <p:spPr>
          <a:xfrm>
            <a:off x="2915817" y="3345395"/>
            <a:ext cx="3408102" cy="1944216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sz="2800" dirty="0" smtClean="0"/>
              <a:t>DOLNÍ A HORNÍ DUTOU ŽILOU</a:t>
            </a:r>
            <a:endParaRPr lang="cs-CZ" sz="2800" dirty="0"/>
          </a:p>
        </p:txBody>
      </p:sp>
      <p:sp>
        <p:nvSpPr>
          <p:cNvPr id="4" name="Ovál 3"/>
          <p:cNvSpPr/>
          <p:nvPr/>
        </p:nvSpPr>
        <p:spPr>
          <a:xfrm>
            <a:off x="2675652" y="5589240"/>
            <a:ext cx="3888431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  <p:sp>
        <p:nvSpPr>
          <p:cNvPr id="12" name="Dvojitá šipka 11">
            <a:hlinkClick r:id="rId2" action="ppaction://hlinksldjump"/>
          </p:cNvPr>
          <p:cNvSpPr/>
          <p:nvPr/>
        </p:nvSpPr>
        <p:spPr>
          <a:xfrm rot="16200000">
            <a:off x="7488324" y="5265204"/>
            <a:ext cx="1728192" cy="936104"/>
          </a:xfrm>
          <a:prstGeom prst="chevr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Srdce 12"/>
          <p:cNvSpPr/>
          <p:nvPr/>
        </p:nvSpPr>
        <p:spPr>
          <a:xfrm>
            <a:off x="107504" y="188640"/>
            <a:ext cx="1152128" cy="108012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14</a:t>
            </a:r>
            <a:endParaRPr lang="cs-CZ" sz="3200" b="1" dirty="0"/>
          </a:p>
        </p:txBody>
      </p:sp>
      <p:sp>
        <p:nvSpPr>
          <p:cNvPr id="14" name="Zástupný symbol pro obsah 6"/>
          <p:cNvSpPr txBox="1">
            <a:spLocks/>
          </p:cNvSpPr>
          <p:nvPr/>
        </p:nvSpPr>
        <p:spPr>
          <a:xfrm>
            <a:off x="3203848" y="1700808"/>
            <a:ext cx="2674640" cy="968971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sz="2800" smtClean="0"/>
              <a:t>???</a:t>
            </a:r>
            <a:endParaRPr lang="cs-CZ" sz="2800" dirty="0"/>
          </a:p>
        </p:txBody>
      </p:sp>
      <p:sp>
        <p:nvSpPr>
          <p:cNvPr id="15" name="Ovál 14"/>
          <p:cNvSpPr/>
          <p:nvPr/>
        </p:nvSpPr>
        <p:spPr>
          <a:xfrm>
            <a:off x="424136" y="3681029"/>
            <a:ext cx="2376264" cy="129614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???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2539435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4" grpId="0" animBg="1"/>
      <p:bldP spid="1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rdce 6"/>
          <p:cNvSpPr/>
          <p:nvPr/>
        </p:nvSpPr>
        <p:spPr>
          <a:xfrm>
            <a:off x="3059832" y="3717032"/>
            <a:ext cx="2952328" cy="1872208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3648685" y="2391540"/>
            <a:ext cx="2136122" cy="504056"/>
          </a:xfrm>
          <a:prstGeom prst="roundRect">
            <a:avLst/>
          </a:prstGeom>
          <a:ln>
            <a:solidFill>
              <a:srgbClr val="00206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PLÍCE</a:t>
            </a:r>
            <a:endParaRPr lang="cs-CZ" sz="3600" dirty="0"/>
          </a:p>
        </p:txBody>
      </p:sp>
      <p:sp>
        <p:nvSpPr>
          <p:cNvPr id="9" name="Srdce 8"/>
          <p:cNvSpPr/>
          <p:nvPr/>
        </p:nvSpPr>
        <p:spPr>
          <a:xfrm>
            <a:off x="4507752" y="3717032"/>
            <a:ext cx="1504408" cy="1872208"/>
          </a:xfrm>
          <a:custGeom>
            <a:avLst/>
            <a:gdLst>
              <a:gd name="connsiteX0" fmla="*/ 1296144 w 2592288"/>
              <a:gd name="connsiteY0" fmla="*/ 378042 h 1512168"/>
              <a:gd name="connsiteX1" fmla="*/ 1296144 w 2592288"/>
              <a:gd name="connsiteY1" fmla="*/ 1512168 h 1512168"/>
              <a:gd name="connsiteX2" fmla="*/ 1296144 w 2592288"/>
              <a:gd name="connsiteY2" fmla="*/ 378042 h 1512168"/>
              <a:gd name="connsiteX0" fmla="*/ 94029 w 1399622"/>
              <a:gd name="connsiteY0" fmla="*/ 359309 h 1494363"/>
              <a:gd name="connsiteX1" fmla="*/ 94029 w 1399622"/>
              <a:gd name="connsiteY1" fmla="*/ 1493435 h 1494363"/>
              <a:gd name="connsiteX2" fmla="*/ 107884 w 1399622"/>
              <a:gd name="connsiteY2" fmla="*/ 913535 h 1494363"/>
              <a:gd name="connsiteX3" fmla="*/ 94029 w 1399622"/>
              <a:gd name="connsiteY3" fmla="*/ 359309 h 1494363"/>
              <a:gd name="connsiteX0" fmla="*/ 94029 w 1399622"/>
              <a:gd name="connsiteY0" fmla="*/ 359309 h 1494363"/>
              <a:gd name="connsiteX1" fmla="*/ 94029 w 1399622"/>
              <a:gd name="connsiteY1" fmla="*/ 1493435 h 1494363"/>
              <a:gd name="connsiteX2" fmla="*/ 107884 w 1399622"/>
              <a:gd name="connsiteY2" fmla="*/ 913535 h 1494363"/>
              <a:gd name="connsiteX3" fmla="*/ 94029 w 1399622"/>
              <a:gd name="connsiteY3" fmla="*/ 359309 h 1494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99622" h="1494363">
                <a:moveTo>
                  <a:pt x="94029" y="359309"/>
                </a:moveTo>
                <a:cubicBezTo>
                  <a:pt x="634089" y="-522789"/>
                  <a:pt x="2740323" y="359309"/>
                  <a:pt x="94029" y="1493435"/>
                </a:cubicBezTo>
                <a:cubicBezTo>
                  <a:pt x="-125335" y="1516533"/>
                  <a:pt x="107884" y="1102556"/>
                  <a:pt x="107884" y="913535"/>
                </a:cubicBezTo>
                <a:cubicBezTo>
                  <a:pt x="287993" y="766077"/>
                  <a:pt x="-125335" y="193386"/>
                  <a:pt x="94029" y="359309"/>
                </a:cubicBezTo>
                <a:close/>
              </a:path>
            </a:pathLst>
          </a:cu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>
            <a:off x="3203848" y="4643295"/>
            <a:ext cx="2664296" cy="1186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endCxn id="9" idx="1"/>
          </p:cNvCxnSpPr>
          <p:nvPr/>
        </p:nvCxnSpPr>
        <p:spPr>
          <a:xfrm>
            <a:off x="4582006" y="4093952"/>
            <a:ext cx="26815" cy="14941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3203848" y="3964949"/>
            <a:ext cx="1188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PRAVÁ SÍŇ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774080" y="3985909"/>
            <a:ext cx="1188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LEVÁ SÍŇ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369924" y="4755105"/>
            <a:ext cx="14041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PRAVÁ KOMORA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716746" y="4723457"/>
            <a:ext cx="11881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LEVÁ KOMORA</a:t>
            </a:r>
            <a:endParaRPr lang="cs-CZ" dirty="0"/>
          </a:p>
        </p:txBody>
      </p:sp>
      <p:sp>
        <p:nvSpPr>
          <p:cNvPr id="21" name="Zaoblený obdélník 20"/>
          <p:cNvSpPr/>
          <p:nvPr/>
        </p:nvSpPr>
        <p:spPr>
          <a:xfrm>
            <a:off x="3756726" y="1530448"/>
            <a:ext cx="2136122" cy="504056"/>
          </a:xfrm>
          <a:prstGeom prst="roundRect">
            <a:avLst/>
          </a:prstGeom>
          <a:ln>
            <a:solidFill>
              <a:srgbClr val="00206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TĚLO</a:t>
            </a:r>
            <a:endParaRPr lang="cs-CZ" sz="3200" dirty="0"/>
          </a:p>
        </p:txBody>
      </p:sp>
      <p:sp>
        <p:nvSpPr>
          <p:cNvPr id="22" name="Zaoblený obdélník 21"/>
          <p:cNvSpPr/>
          <p:nvPr/>
        </p:nvSpPr>
        <p:spPr>
          <a:xfrm>
            <a:off x="3349754" y="6281115"/>
            <a:ext cx="2356404" cy="504056"/>
          </a:xfrm>
          <a:prstGeom prst="roundRect">
            <a:avLst/>
          </a:prstGeom>
          <a:ln>
            <a:solidFill>
              <a:srgbClr val="00206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TĚLO</a:t>
            </a:r>
          </a:p>
        </p:txBody>
      </p:sp>
      <p:sp>
        <p:nvSpPr>
          <p:cNvPr id="10" name="Kruhová šipka 9"/>
          <p:cNvSpPr/>
          <p:nvPr/>
        </p:nvSpPr>
        <p:spPr>
          <a:xfrm rot="16486170">
            <a:off x="1728309" y="2875366"/>
            <a:ext cx="2951077" cy="4638714"/>
          </a:xfrm>
          <a:prstGeom prst="circular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Kruhová šipka 11"/>
          <p:cNvSpPr/>
          <p:nvPr/>
        </p:nvSpPr>
        <p:spPr>
          <a:xfrm rot="5615439" flipV="1">
            <a:off x="2046354" y="1210544"/>
            <a:ext cx="2924019" cy="3391103"/>
          </a:xfrm>
          <a:prstGeom prst="circular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Šipka dolů 17"/>
          <p:cNvSpPr/>
          <p:nvPr/>
        </p:nvSpPr>
        <p:spPr>
          <a:xfrm>
            <a:off x="3783970" y="4341274"/>
            <a:ext cx="576064" cy="691005"/>
          </a:xfrm>
          <a:prstGeom prst="down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Kruhová šipka 22"/>
          <p:cNvSpPr/>
          <p:nvPr/>
        </p:nvSpPr>
        <p:spPr>
          <a:xfrm rot="16200000">
            <a:off x="2238270" y="2162329"/>
            <a:ext cx="3330644" cy="4279807"/>
          </a:xfrm>
          <a:prstGeom prst="circularArrow">
            <a:avLst/>
          </a:prstGeom>
          <a:solidFill>
            <a:srgbClr val="00206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Kruhová šipka 18"/>
          <p:cNvSpPr/>
          <p:nvPr/>
        </p:nvSpPr>
        <p:spPr>
          <a:xfrm rot="5400000">
            <a:off x="4585897" y="2055640"/>
            <a:ext cx="2011542" cy="2658754"/>
          </a:xfrm>
          <a:prstGeom prst="circular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5" name="Šipka dolů 24"/>
          <p:cNvSpPr/>
          <p:nvPr/>
        </p:nvSpPr>
        <p:spPr>
          <a:xfrm>
            <a:off x="4824787" y="4377955"/>
            <a:ext cx="576064" cy="691005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Kruhová šipka 26"/>
          <p:cNvSpPr/>
          <p:nvPr/>
        </p:nvSpPr>
        <p:spPr>
          <a:xfrm rot="5400000">
            <a:off x="4666334" y="3964446"/>
            <a:ext cx="1850669" cy="3431986"/>
          </a:xfrm>
          <a:prstGeom prst="circular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Kruhová šipka 19"/>
          <p:cNvSpPr/>
          <p:nvPr/>
        </p:nvSpPr>
        <p:spPr>
          <a:xfrm rot="16200000" flipV="1">
            <a:off x="3525078" y="755967"/>
            <a:ext cx="4133180" cy="5318293"/>
          </a:xfrm>
          <a:prstGeom prst="circular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043608" y="476672"/>
            <a:ext cx="69127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POPIŠ KREVNÍ OBĚH ČLOVĚKA:</a:t>
            </a:r>
            <a:endParaRPr lang="cs-CZ" sz="4000" b="1" dirty="0"/>
          </a:p>
        </p:txBody>
      </p:sp>
      <p:sp>
        <p:nvSpPr>
          <p:cNvPr id="3" name="Ovál 2"/>
          <p:cNvSpPr/>
          <p:nvPr/>
        </p:nvSpPr>
        <p:spPr>
          <a:xfrm>
            <a:off x="769834" y="2207642"/>
            <a:ext cx="7480981" cy="3472797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 těla horní a dolní dutou žilou do PS, z PS do PK, z PK plicnicí do plic, z plic do LS, z LS do LK, z LK aortou do těla.</a:t>
            </a:r>
            <a:endParaRPr lang="cs-CZ" sz="3200" dirty="0"/>
          </a:p>
        </p:txBody>
      </p:sp>
      <p:sp>
        <p:nvSpPr>
          <p:cNvPr id="4" name="Ovál 3"/>
          <p:cNvSpPr/>
          <p:nvPr/>
        </p:nvSpPr>
        <p:spPr>
          <a:xfrm>
            <a:off x="7262163" y="1270684"/>
            <a:ext cx="1872208" cy="72007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  <p:sp>
        <p:nvSpPr>
          <p:cNvPr id="24" name="Dvojitá šipka 23">
            <a:hlinkClick r:id="rId2" action="ppaction://hlinksldjump"/>
          </p:cNvPr>
          <p:cNvSpPr/>
          <p:nvPr/>
        </p:nvSpPr>
        <p:spPr>
          <a:xfrm rot="16200000">
            <a:off x="7488324" y="5265204"/>
            <a:ext cx="1728192" cy="936104"/>
          </a:xfrm>
          <a:prstGeom prst="chevr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Srdce 25"/>
          <p:cNvSpPr/>
          <p:nvPr/>
        </p:nvSpPr>
        <p:spPr>
          <a:xfrm>
            <a:off x="193770" y="1242416"/>
            <a:ext cx="1152128" cy="108012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15</a:t>
            </a:r>
            <a:endParaRPr lang="cs-CZ" sz="3200" b="1" dirty="0"/>
          </a:p>
        </p:txBody>
      </p:sp>
    </p:spTree>
    <p:extLst>
      <p:ext uri="{BB962C8B-B14F-4D97-AF65-F5344CB8AC3E}">
        <p14:creationId xmlns="" xmlns:p14="http://schemas.microsoft.com/office/powerpoint/2010/main" val="3205046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Jaké rozeznáváme krevní skupiny?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pPr marL="0" indent="0" algn="ctr">
              <a:buNone/>
            </a:pPr>
            <a:r>
              <a:rPr lang="cs-CZ" sz="5400" dirty="0" smtClean="0"/>
              <a:t>A</a:t>
            </a:r>
          </a:p>
          <a:p>
            <a:pPr marL="0" indent="0" algn="ctr">
              <a:buNone/>
            </a:pPr>
            <a:r>
              <a:rPr lang="cs-CZ" sz="5400" dirty="0" smtClean="0"/>
              <a:t>AB</a:t>
            </a:r>
          </a:p>
          <a:p>
            <a:pPr marL="0" indent="0" algn="ctr">
              <a:buNone/>
            </a:pPr>
            <a:r>
              <a:rPr lang="cs-CZ" sz="5400" dirty="0" smtClean="0"/>
              <a:t>B</a:t>
            </a:r>
          </a:p>
          <a:p>
            <a:pPr marL="0" indent="0" algn="ctr">
              <a:buNone/>
            </a:pPr>
            <a:r>
              <a:rPr lang="cs-CZ" sz="5400" dirty="0"/>
              <a:t>0</a:t>
            </a:r>
          </a:p>
        </p:txBody>
      </p:sp>
      <p:sp>
        <p:nvSpPr>
          <p:cNvPr id="4" name="Dvojitá šipka 3">
            <a:hlinkClick r:id="rId2" action="ppaction://hlinksldjump"/>
          </p:cNvPr>
          <p:cNvSpPr/>
          <p:nvPr/>
        </p:nvSpPr>
        <p:spPr>
          <a:xfrm rot="16200000">
            <a:off x="7488324" y="5265204"/>
            <a:ext cx="1728192" cy="936104"/>
          </a:xfrm>
          <a:prstGeom prst="chevr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Srdce 4"/>
          <p:cNvSpPr/>
          <p:nvPr/>
        </p:nvSpPr>
        <p:spPr>
          <a:xfrm>
            <a:off x="395536" y="2132856"/>
            <a:ext cx="1152128" cy="108012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16</a:t>
            </a:r>
            <a:endParaRPr lang="cs-CZ" sz="3200" b="1" dirty="0"/>
          </a:p>
        </p:txBody>
      </p:sp>
      <p:sp>
        <p:nvSpPr>
          <p:cNvPr id="6" name="Ovál 5"/>
          <p:cNvSpPr/>
          <p:nvPr/>
        </p:nvSpPr>
        <p:spPr>
          <a:xfrm>
            <a:off x="1907704" y="1988840"/>
            <a:ext cx="5256584" cy="40684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ODPOVĚĎ</a:t>
            </a:r>
            <a:endParaRPr lang="cs-CZ" sz="6000" dirty="0"/>
          </a:p>
        </p:txBody>
      </p:sp>
    </p:spTree>
    <p:extLst>
      <p:ext uri="{BB962C8B-B14F-4D97-AF65-F5344CB8AC3E}">
        <p14:creationId xmlns="" xmlns:p14="http://schemas.microsoft.com/office/powerpoint/2010/main" val="702191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KDO OBJEVIL KREVNÍ SKUPINY?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 algn="ctr">
              <a:buNone/>
            </a:pPr>
            <a:endParaRPr lang="cs-CZ" sz="4800" dirty="0" smtClean="0"/>
          </a:p>
          <a:p>
            <a:pPr marL="0" indent="0" algn="ctr">
              <a:buNone/>
            </a:pPr>
            <a:r>
              <a:rPr lang="cs-CZ" sz="4800" dirty="0" smtClean="0"/>
              <a:t>JAN JÁNSKÝ</a:t>
            </a:r>
            <a:endParaRPr lang="cs-CZ" sz="4800" dirty="0"/>
          </a:p>
        </p:txBody>
      </p:sp>
      <p:sp>
        <p:nvSpPr>
          <p:cNvPr id="4" name="Dvojitá šipka 3">
            <a:hlinkClick r:id="rId2" action="ppaction://hlinksldjump"/>
          </p:cNvPr>
          <p:cNvSpPr/>
          <p:nvPr/>
        </p:nvSpPr>
        <p:spPr>
          <a:xfrm rot="16200000">
            <a:off x="7488324" y="5265204"/>
            <a:ext cx="1728192" cy="936104"/>
          </a:xfrm>
          <a:prstGeom prst="chevr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Srdce 4"/>
          <p:cNvSpPr/>
          <p:nvPr/>
        </p:nvSpPr>
        <p:spPr>
          <a:xfrm>
            <a:off x="395536" y="2132856"/>
            <a:ext cx="1152128" cy="108012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17</a:t>
            </a:r>
            <a:endParaRPr lang="cs-CZ" sz="3200" b="1" dirty="0"/>
          </a:p>
        </p:txBody>
      </p:sp>
      <p:sp>
        <p:nvSpPr>
          <p:cNvPr id="6" name="Ovál 5"/>
          <p:cNvSpPr/>
          <p:nvPr/>
        </p:nvSpPr>
        <p:spPr>
          <a:xfrm>
            <a:off x="1907704" y="1988840"/>
            <a:ext cx="5256584" cy="40684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ODPOVĚĎ</a:t>
            </a:r>
            <a:endParaRPr lang="cs-CZ" sz="6000" dirty="0"/>
          </a:p>
        </p:txBody>
      </p:sp>
    </p:spTree>
    <p:extLst>
      <p:ext uri="{BB962C8B-B14F-4D97-AF65-F5344CB8AC3E}">
        <p14:creationId xmlns="" xmlns:p14="http://schemas.microsoft.com/office/powerpoint/2010/main" val="4152991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 ČEHO SE SKLÁDÁ KREV?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KREVNÍ PLAZMA</a:t>
            </a:r>
          </a:p>
          <a:p>
            <a:pPr marL="0" indent="0" algn="ctr">
              <a:buNone/>
            </a:pPr>
            <a:r>
              <a:rPr lang="cs-CZ" dirty="0" smtClean="0"/>
              <a:t>KREVNÍ BUŇKY:</a:t>
            </a:r>
          </a:p>
          <a:p>
            <a:pPr marL="0" indent="0" algn="ctr">
              <a:buNone/>
            </a:pPr>
            <a:r>
              <a:rPr lang="cs-CZ" dirty="0" smtClean="0"/>
              <a:t>ČERVENÉ KRVINKY</a:t>
            </a:r>
          </a:p>
          <a:p>
            <a:pPr marL="0" indent="0" algn="ctr">
              <a:buNone/>
            </a:pPr>
            <a:r>
              <a:rPr lang="cs-CZ" dirty="0" smtClean="0"/>
              <a:t>BÍLÉ KRVINKY</a:t>
            </a:r>
          </a:p>
          <a:p>
            <a:pPr marL="0" indent="0" algn="ctr">
              <a:buNone/>
            </a:pPr>
            <a:r>
              <a:rPr lang="cs-CZ" dirty="0" smtClean="0"/>
              <a:t>KREVNÍ DESTIČKY</a:t>
            </a:r>
            <a:endParaRPr lang="cs-CZ" dirty="0"/>
          </a:p>
        </p:txBody>
      </p:sp>
      <p:sp>
        <p:nvSpPr>
          <p:cNvPr id="4" name="Dvojitá šipka 3">
            <a:hlinkClick r:id="rId2" action="ppaction://hlinksldjump"/>
          </p:cNvPr>
          <p:cNvSpPr/>
          <p:nvPr/>
        </p:nvSpPr>
        <p:spPr>
          <a:xfrm rot="16200000">
            <a:off x="7488324" y="5265204"/>
            <a:ext cx="1728192" cy="936104"/>
          </a:xfrm>
          <a:prstGeom prst="chevr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Srdce 4"/>
          <p:cNvSpPr/>
          <p:nvPr/>
        </p:nvSpPr>
        <p:spPr>
          <a:xfrm>
            <a:off x="395536" y="2132856"/>
            <a:ext cx="1152128" cy="108012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18</a:t>
            </a:r>
            <a:endParaRPr lang="cs-CZ" sz="3200" b="1" dirty="0"/>
          </a:p>
        </p:txBody>
      </p:sp>
      <p:sp>
        <p:nvSpPr>
          <p:cNvPr id="6" name="Ovál 5"/>
          <p:cNvSpPr/>
          <p:nvPr/>
        </p:nvSpPr>
        <p:spPr>
          <a:xfrm>
            <a:off x="1907704" y="1988840"/>
            <a:ext cx="5256584" cy="40684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ODPOVĚĎ</a:t>
            </a:r>
            <a:endParaRPr lang="cs-CZ" sz="6000" dirty="0"/>
          </a:p>
        </p:txBody>
      </p:sp>
    </p:spTree>
    <p:extLst>
      <p:ext uri="{BB962C8B-B14F-4D97-AF65-F5344CB8AC3E}">
        <p14:creationId xmlns="" xmlns:p14="http://schemas.microsoft.com/office/powerpoint/2010/main" val="2423109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22314"/>
          </a:xfrm>
        </p:spPr>
        <p:txBody>
          <a:bodyPr>
            <a:normAutofit/>
          </a:bodyPr>
          <a:lstStyle/>
          <a:p>
            <a:r>
              <a:rPr lang="cs-CZ" b="1" dirty="0" smtClean="0"/>
              <a:t>ŘEKNI, JAKÝ VÝZNAM MAJÍ, KDE VZNIKAJÍ A KDE ZANIKAJÍ ČERVENÉ KRVINKY.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140968"/>
            <a:ext cx="8229600" cy="2985195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ROZVÁDÍ PO TĚLE KYSLÍK A ODVÁDÍ OXID UHLIČÍTÝ, VZNIKAJÍ V KOSTNÍ DŘENI A ZANIKAJÍ V JÁTRECH A SLEZINĚ.</a:t>
            </a:r>
            <a:endParaRPr lang="cs-CZ" dirty="0"/>
          </a:p>
        </p:txBody>
      </p:sp>
      <p:sp>
        <p:nvSpPr>
          <p:cNvPr id="4" name="Dvojitá šipka 3">
            <a:hlinkClick r:id="rId2" action="ppaction://hlinksldjump"/>
          </p:cNvPr>
          <p:cNvSpPr/>
          <p:nvPr/>
        </p:nvSpPr>
        <p:spPr>
          <a:xfrm rot="16200000">
            <a:off x="7488324" y="1880828"/>
            <a:ext cx="1728192" cy="936104"/>
          </a:xfrm>
          <a:prstGeom prst="chevr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Srdce 4"/>
          <p:cNvSpPr/>
          <p:nvPr/>
        </p:nvSpPr>
        <p:spPr>
          <a:xfrm>
            <a:off x="179512" y="1268760"/>
            <a:ext cx="1152128" cy="108012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19</a:t>
            </a:r>
            <a:endParaRPr lang="cs-CZ" sz="3200" b="1" dirty="0"/>
          </a:p>
        </p:txBody>
      </p:sp>
      <p:sp>
        <p:nvSpPr>
          <p:cNvPr id="6" name="Ovál 5"/>
          <p:cNvSpPr/>
          <p:nvPr/>
        </p:nvSpPr>
        <p:spPr>
          <a:xfrm>
            <a:off x="539552" y="2783081"/>
            <a:ext cx="8280920" cy="40684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ODPOVĚĎ</a:t>
            </a:r>
            <a:endParaRPr lang="cs-CZ" sz="6000" dirty="0"/>
          </a:p>
        </p:txBody>
      </p:sp>
    </p:spTree>
    <p:extLst>
      <p:ext uri="{BB962C8B-B14F-4D97-AF65-F5344CB8AC3E}">
        <p14:creationId xmlns="" xmlns:p14="http://schemas.microsoft.com/office/powerpoint/2010/main" val="333049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22314"/>
          </a:xfrm>
        </p:spPr>
        <p:txBody>
          <a:bodyPr>
            <a:normAutofit/>
          </a:bodyPr>
          <a:lstStyle/>
          <a:p>
            <a:r>
              <a:rPr lang="cs-CZ" b="1" dirty="0" smtClean="0"/>
              <a:t>ŘEKNI, JAKÝ VÝZNAM MAJÍ, KDE VZNIKAJÍ A KDE ZANIKAJÍ BÍLÉ  KRVINKY.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140968"/>
            <a:ext cx="8229600" cy="2985195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OBRANA TĚLA, VZNIKAJÍ V KOSTNÍ DŘENI, SLEZINĚ, BRZLÍKU A MÍZNÍCH UZLINÁCH A ZANIKAJÍ V JÁTRECH A SLEZINĚ.</a:t>
            </a:r>
            <a:endParaRPr lang="cs-CZ" dirty="0"/>
          </a:p>
        </p:txBody>
      </p:sp>
      <p:sp>
        <p:nvSpPr>
          <p:cNvPr id="4" name="Dvojitá šipka 3">
            <a:hlinkClick r:id="rId2" action="ppaction://hlinksldjump"/>
          </p:cNvPr>
          <p:cNvSpPr/>
          <p:nvPr/>
        </p:nvSpPr>
        <p:spPr>
          <a:xfrm rot="16200000">
            <a:off x="7488324" y="5265204"/>
            <a:ext cx="1728192" cy="936104"/>
          </a:xfrm>
          <a:prstGeom prst="chevr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ZPĚT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Srdce 4"/>
          <p:cNvSpPr/>
          <p:nvPr/>
        </p:nvSpPr>
        <p:spPr>
          <a:xfrm>
            <a:off x="395536" y="2132856"/>
            <a:ext cx="1152128" cy="108012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20</a:t>
            </a:r>
            <a:endParaRPr lang="cs-CZ" sz="3200" b="1" dirty="0"/>
          </a:p>
        </p:txBody>
      </p:sp>
      <p:sp>
        <p:nvSpPr>
          <p:cNvPr id="6" name="Ovál 5"/>
          <p:cNvSpPr/>
          <p:nvPr/>
        </p:nvSpPr>
        <p:spPr>
          <a:xfrm>
            <a:off x="983032" y="2676452"/>
            <a:ext cx="7200800" cy="34923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ODPOVĚĎ</a:t>
            </a:r>
            <a:endParaRPr lang="cs-CZ" sz="6000" dirty="0"/>
          </a:p>
        </p:txBody>
      </p:sp>
    </p:spTree>
    <p:extLst>
      <p:ext uri="{BB962C8B-B14F-4D97-AF65-F5344CB8AC3E}">
        <p14:creationId xmlns="" xmlns:p14="http://schemas.microsoft.com/office/powerpoint/2010/main" val="3763800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Není-li uvedeno jinak, vlastní práce autora.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955024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706</Words>
  <Application>Microsoft Office PowerPoint</Application>
  <PresentationFormat>Předvádění na obrazovce (4:3)</PresentationFormat>
  <Paragraphs>218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OVĚŘOVÁNÍ ZNALOSTÍ Z CÉVNÍ SOUSTAVY</vt:lpstr>
      <vt:lpstr>Snímek 3</vt:lpstr>
      <vt:lpstr>ŘEKNI HLAVNÍ VÝZNAM KREVNÍCH DESTIČEK V TĚLE.</vt:lpstr>
      <vt:lpstr>POPIŠ CÉVY NA OBRÁZKU</vt:lpstr>
      <vt:lpstr>POPIŠ ČÁST SRDCE NA OBRÁZKU</vt:lpstr>
      <vt:lpstr>CHARAKTERIZUJ TEPNY</vt:lpstr>
      <vt:lpstr>URČI DRUHY CHLOPNÍ NA OBRÁZKU:</vt:lpstr>
      <vt:lpstr>POPIŠ ČÁSTI SRDCE</vt:lpstr>
      <vt:lpstr>CHARAKTERIZUJ ŽÍLY</vt:lpstr>
      <vt:lpstr>POPIŠ CÉVU NA OBRÁZKU</vt:lpstr>
      <vt:lpstr>Snímek 12</vt:lpstr>
      <vt:lpstr>POPIŠ CHYBĚJÍCÍ ČÁSTI SCHÉMATU MALÉHO PLICNÍHO OBĚHU</vt:lpstr>
      <vt:lpstr>CHARAKTERIZUJ VLÁSEČNICE</vt:lpstr>
      <vt:lpstr>POPIŠ ČÁSTI SRDCE NA OBRÁZKU</vt:lpstr>
      <vt:lpstr>Snímek 16</vt:lpstr>
      <vt:lpstr>SCHÉMA VELKÉHO TĚLNÍHO OBĚHU</vt:lpstr>
      <vt:lpstr>Snímek 18</vt:lpstr>
      <vt:lpstr>Jaké rozeznáváme krevní skupiny?</vt:lpstr>
      <vt:lpstr>KDO OBJEVIL KREVNÍ SKUPINY?</vt:lpstr>
      <vt:lpstr>Z ČEHO SE SKLÁDÁ KREV?</vt:lpstr>
      <vt:lpstr>ŘEKNI, JAKÝ VÝZNAM MAJÍ, KDE VZNIKAJÍ A KDE ZANIKAJÍ ČERVENÉ KRVINKY. </vt:lpstr>
      <vt:lpstr>ŘEKNI, JAKÝ VÝZNAM MAJÍ, KDE VZNIKAJÍ A KDE ZANIKAJÍ BÍLÉ  KRVINKY. 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dc:creator>Jana Střížková</dc:creator>
  <cp:lastModifiedBy>User</cp:lastModifiedBy>
  <cp:revision>16</cp:revision>
  <dcterms:created xsi:type="dcterms:W3CDTF">2013-02-23T10:04:25Z</dcterms:created>
  <dcterms:modified xsi:type="dcterms:W3CDTF">2013-02-27T19:49:31Z</dcterms:modified>
</cp:coreProperties>
</file>