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9" r:id="rId3"/>
    <p:sldId id="257" r:id="rId4"/>
    <p:sldId id="258" r:id="rId5"/>
    <p:sldId id="260" r:id="rId6"/>
    <p:sldId id="262" r:id="rId7"/>
    <p:sldId id="265" r:id="rId8"/>
    <p:sldId id="269" r:id="rId9"/>
    <p:sldId id="272" r:id="rId10"/>
    <p:sldId id="273" r:id="rId11"/>
    <p:sldId id="274" r:id="rId12"/>
    <p:sldId id="275" r:id="rId13"/>
    <p:sldId id="288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85" r:id="rId22"/>
    <p:sldId id="286" r:id="rId23"/>
    <p:sldId id="287" r:id="rId24"/>
    <p:sldId id="27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</a:t>
            </a:r>
            <a:r>
              <a:rPr lang="cs-CZ" sz="1700" dirty="0"/>
              <a:t>VY_32_INOVACE_09_24_Ověřování znalostí z cévní </a:t>
            </a:r>
            <a:r>
              <a:rPr lang="cs-CZ" sz="1700" dirty="0" smtClean="0"/>
              <a:t>soustavy</a:t>
            </a:r>
          </a:p>
          <a:p>
            <a:pPr>
              <a:buNone/>
              <a:defRPr/>
            </a:pPr>
            <a:endParaRPr lang="cs-CZ" sz="1700" dirty="0"/>
          </a:p>
          <a:p>
            <a:pPr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PŘÍRODA/ PŘÍRODOPIS 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tabLst>
                <a:tab pos="452438" algn="l"/>
              </a:tabLst>
              <a:defRPr/>
            </a:pPr>
            <a:r>
              <a:rPr lang="cs-CZ" sz="1700" dirty="0" smtClean="0"/>
              <a:t>Anotace: Písemné  </a:t>
            </a:r>
            <a:r>
              <a:rPr lang="cs-CZ" sz="1700" dirty="0"/>
              <a:t>o</a:t>
            </a:r>
            <a:r>
              <a:rPr lang="cs-CZ" sz="1700" dirty="0" smtClean="0"/>
              <a:t>věřování znalostí  z cévní soustavy pomocí deseti kontrolních otázek. Po zapsání  společná kontrola </a:t>
            </a:r>
            <a:r>
              <a:rPr lang="cs-CZ" sz="1700" smtClean="0"/>
              <a:t>správných odpovědí.</a:t>
            </a: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tabLst>
                <a:tab pos="452438" algn="l"/>
              </a:tabLst>
              <a:defRPr/>
            </a:pPr>
            <a:endParaRPr lang="cs-CZ" sz="1700" dirty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tabLst>
                <a:tab pos="452438" algn="l"/>
              </a:tabLst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27.2.2013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 27.2.2013                                 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4025838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6120680"/>
          </a:xfrm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OVĚŘOVÁNÍ ZNALOSTÍ Z CÉVNÍ SOUSTAVY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259632" y="4653136"/>
            <a:ext cx="6400800" cy="1752600"/>
          </a:xfrm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člověk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790" y="3429000"/>
            <a:ext cx="8229600" cy="2002234"/>
          </a:xfrm>
        </p:spPr>
        <p:txBody>
          <a:bodyPr>
            <a:normAutofit/>
          </a:bodyPr>
          <a:lstStyle/>
          <a:p>
            <a:r>
              <a:rPr lang="cs-CZ" b="1" dirty="0" smtClean="0"/>
              <a:t>NAPIŠ HLAVNÍ VÝZNAM KREVNÍCH DESTIČEK V TĚLE.</a:t>
            </a:r>
            <a:endParaRPr lang="cs-CZ" b="1" dirty="0"/>
          </a:p>
        </p:txBody>
      </p:sp>
      <p:sp>
        <p:nvSpPr>
          <p:cNvPr id="5" name="Srdce 4"/>
          <p:cNvSpPr/>
          <p:nvPr/>
        </p:nvSpPr>
        <p:spPr>
          <a:xfrm>
            <a:off x="2627784" y="1052736"/>
            <a:ext cx="3534974" cy="216024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1. OTÁZKA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153571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29000"/>
            <a:ext cx="8229600" cy="1143000"/>
          </a:xfrm>
        </p:spPr>
        <p:txBody>
          <a:bodyPr/>
          <a:lstStyle/>
          <a:p>
            <a:r>
              <a:rPr lang="cs-CZ" b="1" dirty="0" smtClean="0"/>
              <a:t>VYPIŠ TŘI TEPNY A TŘI ŽÍLY.</a:t>
            </a:r>
            <a:endParaRPr lang="cs-CZ" b="1" dirty="0"/>
          </a:p>
        </p:txBody>
      </p:sp>
      <p:sp>
        <p:nvSpPr>
          <p:cNvPr id="8" name="Srdce 7"/>
          <p:cNvSpPr/>
          <p:nvPr/>
        </p:nvSpPr>
        <p:spPr>
          <a:xfrm>
            <a:off x="2699792" y="692696"/>
            <a:ext cx="3528392" cy="2309936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2. OTÁZKA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1319080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9677" y="3068960"/>
            <a:ext cx="8229600" cy="2146250"/>
          </a:xfrm>
        </p:spPr>
        <p:txBody>
          <a:bodyPr/>
          <a:lstStyle/>
          <a:p>
            <a:r>
              <a:rPr lang="cs-CZ" b="1" dirty="0" smtClean="0"/>
              <a:t>POPIŠ TEPNY - KOLIKAVRSTEVNÉ JSOU, ODKUD A KAM A JAKOU VEDOU KREV </a:t>
            </a:r>
            <a:endParaRPr lang="cs-CZ" b="1" dirty="0"/>
          </a:p>
        </p:txBody>
      </p:sp>
      <p:sp>
        <p:nvSpPr>
          <p:cNvPr id="5" name="Srdce 4"/>
          <p:cNvSpPr/>
          <p:nvPr/>
        </p:nvSpPr>
        <p:spPr>
          <a:xfrm>
            <a:off x="2627784" y="548680"/>
            <a:ext cx="3672408" cy="208823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3. OTÁZKA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876571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99796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PŘEKRESLI A POPIŠ ČÁSTI SRDCE, VČETNĚ CHLOPNÍ</a:t>
            </a:r>
            <a:endParaRPr lang="cs-CZ" b="1" dirty="0"/>
          </a:p>
        </p:txBody>
      </p:sp>
      <p:sp>
        <p:nvSpPr>
          <p:cNvPr id="4" name="Ovál 3"/>
          <p:cNvSpPr/>
          <p:nvPr/>
        </p:nvSpPr>
        <p:spPr>
          <a:xfrm>
            <a:off x="2809637" y="3460499"/>
            <a:ext cx="3548953" cy="2952328"/>
          </a:xfrm>
          <a:prstGeom prst="ellips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4" idx="0"/>
            <a:endCxn id="4" idx="4"/>
          </p:cNvCxnSpPr>
          <p:nvPr/>
        </p:nvCxnSpPr>
        <p:spPr>
          <a:xfrm>
            <a:off x="4584114" y="3460499"/>
            <a:ext cx="0" cy="295232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4" idx="2"/>
            <a:endCxn id="4" idx="6"/>
          </p:cNvCxnSpPr>
          <p:nvPr/>
        </p:nvCxnSpPr>
        <p:spPr>
          <a:xfrm>
            <a:off x="2809637" y="4936663"/>
            <a:ext cx="354895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Srdce 16"/>
          <p:cNvSpPr/>
          <p:nvPr/>
        </p:nvSpPr>
        <p:spPr>
          <a:xfrm>
            <a:off x="2483768" y="317074"/>
            <a:ext cx="3888432" cy="152775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4. OTÁZKA</a:t>
            </a:r>
            <a:endParaRPr lang="cs-CZ" sz="3200" b="1" dirty="0"/>
          </a:p>
        </p:txBody>
      </p:sp>
      <p:sp>
        <p:nvSpPr>
          <p:cNvPr id="24" name="Násobení 23"/>
          <p:cNvSpPr/>
          <p:nvPr/>
        </p:nvSpPr>
        <p:spPr>
          <a:xfrm>
            <a:off x="3419872" y="4737963"/>
            <a:ext cx="720080" cy="504056"/>
          </a:xfrm>
          <a:prstGeom prst="mathMultiply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Násobení 24"/>
          <p:cNvSpPr/>
          <p:nvPr/>
        </p:nvSpPr>
        <p:spPr>
          <a:xfrm>
            <a:off x="5076056" y="4737963"/>
            <a:ext cx="720080" cy="504056"/>
          </a:xfrm>
          <a:prstGeom prst="mathMultiply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 rot="1950013">
            <a:off x="3110391" y="5806847"/>
            <a:ext cx="525564" cy="337485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 rot="19568276">
            <a:off x="5478164" y="5841197"/>
            <a:ext cx="526167" cy="337485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371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369337" y="4654858"/>
            <a:ext cx="2592288" cy="1999344"/>
          </a:xfrm>
          <a:prstGeom prst="ellips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358311" y="2927552"/>
            <a:ext cx="2503895" cy="713296"/>
          </a:xfrm>
          <a:prstGeom prst="round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PLÍCE</a:t>
            </a:r>
            <a:endParaRPr lang="cs-CZ" sz="6000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3284048" y="5733305"/>
            <a:ext cx="2664296" cy="118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65481" y="4720781"/>
            <a:ext cx="26815" cy="194249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Kruhová šipka 22"/>
          <p:cNvSpPr/>
          <p:nvPr/>
        </p:nvSpPr>
        <p:spPr>
          <a:xfrm rot="15910882">
            <a:off x="1874697" y="3218717"/>
            <a:ext cx="3650443" cy="3486917"/>
          </a:xfrm>
          <a:prstGeom prst="circularArrow">
            <a:avLst/>
          </a:prstGeom>
          <a:solidFill>
            <a:srgbClr val="00206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Kruhová šipka 18"/>
          <p:cNvSpPr/>
          <p:nvPr/>
        </p:nvSpPr>
        <p:spPr>
          <a:xfrm rot="5052857">
            <a:off x="4399936" y="3326046"/>
            <a:ext cx="2381202" cy="2199934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53874" y="2058617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POPIŠ  MALÝ PLICNÍ KREVNÍ OBĚH:</a:t>
            </a:r>
            <a:endParaRPr lang="cs-CZ" sz="3600" b="1" dirty="0"/>
          </a:p>
        </p:txBody>
      </p:sp>
      <p:sp>
        <p:nvSpPr>
          <p:cNvPr id="20" name="Srdce 19"/>
          <p:cNvSpPr/>
          <p:nvPr/>
        </p:nvSpPr>
        <p:spPr>
          <a:xfrm>
            <a:off x="2339752" y="332165"/>
            <a:ext cx="4465172" cy="172645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5. OTÁZKA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52969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vál 24"/>
          <p:cNvSpPr/>
          <p:nvPr/>
        </p:nvSpPr>
        <p:spPr>
          <a:xfrm>
            <a:off x="3354009" y="3985294"/>
            <a:ext cx="2377768" cy="2035993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1" name="Přímá spojnice 10"/>
          <p:cNvCxnSpPr>
            <a:stCxn id="25" idx="2"/>
            <a:endCxn id="25" idx="6"/>
          </p:cNvCxnSpPr>
          <p:nvPr/>
        </p:nvCxnSpPr>
        <p:spPr>
          <a:xfrm>
            <a:off x="3354009" y="5003291"/>
            <a:ext cx="237776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25" idx="0"/>
          </p:cNvCxnSpPr>
          <p:nvPr/>
        </p:nvCxnSpPr>
        <p:spPr>
          <a:xfrm>
            <a:off x="4542893" y="3985294"/>
            <a:ext cx="0" cy="203599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Zaoblený obdélník 20"/>
          <p:cNvSpPr/>
          <p:nvPr/>
        </p:nvSpPr>
        <p:spPr>
          <a:xfrm>
            <a:off x="3651872" y="2996484"/>
            <a:ext cx="2136122" cy="504056"/>
          </a:xfrm>
          <a:prstGeom prst="round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TĚLO</a:t>
            </a:r>
            <a:endParaRPr lang="cs-CZ" sz="32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3431590" y="6292133"/>
            <a:ext cx="2356404" cy="504056"/>
          </a:xfrm>
          <a:prstGeom prst="round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TĚLO</a:t>
            </a:r>
          </a:p>
        </p:txBody>
      </p:sp>
      <p:sp>
        <p:nvSpPr>
          <p:cNvPr id="10" name="Kruhová šipka 9"/>
          <p:cNvSpPr/>
          <p:nvPr/>
        </p:nvSpPr>
        <p:spPr>
          <a:xfrm rot="16486170">
            <a:off x="2069751" y="3619756"/>
            <a:ext cx="2546515" cy="3583482"/>
          </a:xfrm>
          <a:prstGeom prst="circular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Kruhová šipka 11"/>
          <p:cNvSpPr/>
          <p:nvPr/>
        </p:nvSpPr>
        <p:spPr>
          <a:xfrm rot="5615439" flipV="1">
            <a:off x="2865351" y="2227464"/>
            <a:ext cx="1541090" cy="3269077"/>
          </a:xfrm>
          <a:prstGeom prst="circular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Kruhová šipka 26"/>
          <p:cNvSpPr/>
          <p:nvPr/>
        </p:nvSpPr>
        <p:spPr>
          <a:xfrm rot="5400000">
            <a:off x="4816973" y="4709438"/>
            <a:ext cx="1390216" cy="2732246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Kruhová šipka 19"/>
          <p:cNvSpPr/>
          <p:nvPr/>
        </p:nvSpPr>
        <p:spPr>
          <a:xfrm rot="16200000" flipV="1">
            <a:off x="3882206" y="2343045"/>
            <a:ext cx="3259750" cy="4160981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48479" y="1893895"/>
            <a:ext cx="71429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POPIŠ VELKÝ TĚLNÍ KREVNÍ OBĚH.</a:t>
            </a:r>
            <a:endParaRPr lang="cs-CZ" sz="3600" b="1" dirty="0"/>
          </a:p>
        </p:txBody>
      </p:sp>
      <p:sp>
        <p:nvSpPr>
          <p:cNvPr id="26" name="Srdce 25"/>
          <p:cNvSpPr/>
          <p:nvPr/>
        </p:nvSpPr>
        <p:spPr>
          <a:xfrm>
            <a:off x="2771800" y="561623"/>
            <a:ext cx="3888432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6. OTÁZKA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100819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57301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NAPIŠ, JAKÉ ROZEZNÁVÁME KREVNÍ SKUPINY?</a:t>
            </a:r>
            <a:endParaRPr lang="cs-CZ" b="1" dirty="0"/>
          </a:p>
        </p:txBody>
      </p:sp>
      <p:sp>
        <p:nvSpPr>
          <p:cNvPr id="5" name="Srdce 4"/>
          <p:cNvSpPr/>
          <p:nvPr/>
        </p:nvSpPr>
        <p:spPr>
          <a:xfrm>
            <a:off x="2483768" y="836712"/>
            <a:ext cx="3960440" cy="19802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7. OTÁZKA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2573522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5010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NAPIŠ, KDO OBJEVIL KREVNÍ SKUPINY?</a:t>
            </a:r>
            <a:endParaRPr lang="cs-CZ" b="1" dirty="0"/>
          </a:p>
        </p:txBody>
      </p:sp>
      <p:sp>
        <p:nvSpPr>
          <p:cNvPr id="8" name="Srdce 7"/>
          <p:cNvSpPr/>
          <p:nvPr/>
        </p:nvSpPr>
        <p:spPr>
          <a:xfrm>
            <a:off x="2483768" y="836712"/>
            <a:ext cx="3960440" cy="19802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8</a:t>
            </a:r>
            <a:r>
              <a:rPr lang="cs-CZ" sz="3200" b="1" dirty="0" smtClean="0"/>
              <a:t>. OTÁZKA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172414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645024"/>
            <a:ext cx="8229600" cy="1143000"/>
          </a:xfrm>
        </p:spPr>
        <p:txBody>
          <a:bodyPr/>
          <a:lstStyle/>
          <a:p>
            <a:r>
              <a:rPr lang="cs-CZ" b="1" dirty="0" smtClean="0"/>
              <a:t>NAPIŠ, Z ČEHO SE SKLÁDÁ KREV?</a:t>
            </a:r>
            <a:endParaRPr lang="cs-CZ" b="1" dirty="0"/>
          </a:p>
        </p:txBody>
      </p:sp>
      <p:sp>
        <p:nvSpPr>
          <p:cNvPr id="8" name="Srdce 7"/>
          <p:cNvSpPr/>
          <p:nvPr/>
        </p:nvSpPr>
        <p:spPr>
          <a:xfrm>
            <a:off x="2483768" y="836712"/>
            <a:ext cx="3960440" cy="19802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9. OTÁZKA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39958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2722314"/>
          </a:xfrm>
        </p:spPr>
        <p:txBody>
          <a:bodyPr>
            <a:normAutofit/>
          </a:bodyPr>
          <a:lstStyle/>
          <a:p>
            <a:r>
              <a:rPr lang="cs-CZ" b="1" dirty="0" smtClean="0"/>
              <a:t>NAPIŠ, JAKÝ VÝZNAM MAJÍ, KDE VZNIKAJÍ A KDE ZANIKAJÍ ČERVENÉ KRVINKY. </a:t>
            </a:r>
            <a:endParaRPr lang="cs-CZ" b="1" dirty="0"/>
          </a:p>
        </p:txBody>
      </p:sp>
      <p:sp>
        <p:nvSpPr>
          <p:cNvPr id="9" name="Srdce 8"/>
          <p:cNvSpPr/>
          <p:nvPr/>
        </p:nvSpPr>
        <p:spPr>
          <a:xfrm>
            <a:off x="2483768" y="836712"/>
            <a:ext cx="3960440" cy="19802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10. OTÁZKA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834244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jak to mělo být správně?</a:t>
            </a:r>
            <a:endParaRPr lang="cs-CZ" dirty="0"/>
          </a:p>
        </p:txBody>
      </p:sp>
      <p:pic>
        <p:nvPicPr>
          <p:cNvPr id="1026" name="Picture 2" descr="C:\Documents and Settings\User\Local Settings\Temporary Internet Files\Content.IE5\9QIGPH2B\MC90007871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20837" y="1887282"/>
            <a:ext cx="2102325" cy="39517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65285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790" y="3429000"/>
            <a:ext cx="8229600" cy="2002234"/>
          </a:xfrm>
        </p:spPr>
        <p:txBody>
          <a:bodyPr>
            <a:normAutofit/>
          </a:bodyPr>
          <a:lstStyle/>
          <a:p>
            <a:r>
              <a:rPr lang="cs-CZ" b="1" dirty="0" smtClean="0"/>
              <a:t>NAPIŠ HLAVNÍ VÝZNAM KREVNÍCH DESTIČEK V TĚLE.</a:t>
            </a:r>
            <a:endParaRPr lang="cs-CZ" b="1" dirty="0"/>
          </a:p>
        </p:txBody>
      </p:sp>
      <p:sp>
        <p:nvSpPr>
          <p:cNvPr id="5" name="Srdce 4"/>
          <p:cNvSpPr/>
          <p:nvPr/>
        </p:nvSpPr>
        <p:spPr>
          <a:xfrm>
            <a:off x="2627784" y="1052736"/>
            <a:ext cx="3534974" cy="216024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1. OTÁZKA</a:t>
            </a:r>
            <a:endParaRPr lang="cs-CZ" sz="32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611560" y="3573016"/>
            <a:ext cx="7992888" cy="2304256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SRÁŽENÍ KRVE – TVORBA KREVNÍHO KOLÁČE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3779464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29000"/>
            <a:ext cx="8229600" cy="1143000"/>
          </a:xfrm>
        </p:spPr>
        <p:txBody>
          <a:bodyPr/>
          <a:lstStyle/>
          <a:p>
            <a:r>
              <a:rPr lang="cs-CZ" b="1" dirty="0" smtClean="0"/>
              <a:t>VYPIŠ TŘI TEPNY A TŘI ŽÍLY.</a:t>
            </a:r>
            <a:endParaRPr lang="cs-CZ" b="1" dirty="0"/>
          </a:p>
        </p:txBody>
      </p:sp>
      <p:sp>
        <p:nvSpPr>
          <p:cNvPr id="8" name="Srdce 7"/>
          <p:cNvSpPr/>
          <p:nvPr/>
        </p:nvSpPr>
        <p:spPr>
          <a:xfrm>
            <a:off x="2699792" y="692696"/>
            <a:ext cx="3528392" cy="2309936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2. OTÁZKA</a:t>
            </a:r>
            <a:endParaRPr lang="cs-CZ" sz="32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611560" y="3573016"/>
            <a:ext cx="7992888" cy="2304256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TEPNY: PLICNICE, AORTA, VĚNČITÉ</a:t>
            </a:r>
          </a:p>
          <a:p>
            <a:pPr algn="ctr"/>
            <a:r>
              <a:rPr lang="cs-CZ" sz="4000" dirty="0" smtClean="0"/>
              <a:t>ŽÍLY: PLICNÍ, DOLNÍ A HORNÍ DUTÁ 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1118764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9677" y="3068960"/>
            <a:ext cx="8229600" cy="2146250"/>
          </a:xfrm>
        </p:spPr>
        <p:txBody>
          <a:bodyPr/>
          <a:lstStyle/>
          <a:p>
            <a:r>
              <a:rPr lang="cs-CZ" b="1" dirty="0" smtClean="0"/>
              <a:t>POPIŠ TEPNY - KOLIKAVRSTEVNÉ JSOU, ODKUD A KAM A JAKOU VEDOU KREV </a:t>
            </a:r>
            <a:endParaRPr lang="cs-CZ" b="1" dirty="0"/>
          </a:p>
        </p:txBody>
      </p:sp>
      <p:sp>
        <p:nvSpPr>
          <p:cNvPr id="5" name="Srdce 4"/>
          <p:cNvSpPr/>
          <p:nvPr/>
        </p:nvSpPr>
        <p:spPr>
          <a:xfrm>
            <a:off x="2627784" y="548680"/>
            <a:ext cx="3672408" cy="208823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3. OTÁZKA</a:t>
            </a:r>
            <a:endParaRPr lang="cs-CZ" sz="32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620503" y="3140968"/>
            <a:ext cx="7992888" cy="2304256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TEPNY JSOU VÍCEVRSTEVNÉ, VEDOU ZPRAVIDLA KREV OKYSLIČENOU ZE SRDCE DO TĚLA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3617822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99796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PŘEKRESLI A POPIŠ ČÁSTI SRDCE, VČETNĚ CHLOPNÍ</a:t>
            </a:r>
            <a:endParaRPr lang="cs-CZ" b="1" dirty="0"/>
          </a:p>
        </p:txBody>
      </p:sp>
      <p:sp>
        <p:nvSpPr>
          <p:cNvPr id="4" name="Ovál 3"/>
          <p:cNvSpPr/>
          <p:nvPr/>
        </p:nvSpPr>
        <p:spPr>
          <a:xfrm>
            <a:off x="2809636" y="3460499"/>
            <a:ext cx="3548953" cy="2952328"/>
          </a:xfrm>
          <a:prstGeom prst="ellips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4" idx="0"/>
            <a:endCxn id="4" idx="4"/>
          </p:cNvCxnSpPr>
          <p:nvPr/>
        </p:nvCxnSpPr>
        <p:spPr>
          <a:xfrm>
            <a:off x="4584113" y="3460499"/>
            <a:ext cx="0" cy="295232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4" idx="2"/>
            <a:endCxn id="4" idx="6"/>
          </p:cNvCxnSpPr>
          <p:nvPr/>
        </p:nvCxnSpPr>
        <p:spPr>
          <a:xfrm>
            <a:off x="2809636" y="4936663"/>
            <a:ext cx="354895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Srdce 16"/>
          <p:cNvSpPr/>
          <p:nvPr/>
        </p:nvSpPr>
        <p:spPr>
          <a:xfrm>
            <a:off x="2483768" y="317074"/>
            <a:ext cx="3888432" cy="152775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4. OTÁZKA</a:t>
            </a:r>
            <a:endParaRPr lang="cs-CZ" sz="3200" b="1" dirty="0"/>
          </a:p>
        </p:txBody>
      </p:sp>
      <p:sp>
        <p:nvSpPr>
          <p:cNvPr id="24" name="Násobení 23"/>
          <p:cNvSpPr/>
          <p:nvPr/>
        </p:nvSpPr>
        <p:spPr>
          <a:xfrm>
            <a:off x="3419872" y="4737963"/>
            <a:ext cx="720080" cy="504056"/>
          </a:xfrm>
          <a:prstGeom prst="mathMultiply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Násobení 24"/>
          <p:cNvSpPr/>
          <p:nvPr/>
        </p:nvSpPr>
        <p:spPr>
          <a:xfrm>
            <a:off x="5076056" y="4737963"/>
            <a:ext cx="720080" cy="504056"/>
          </a:xfrm>
          <a:prstGeom prst="mathMultiply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 rot="1950013">
            <a:off x="3110391" y="5806847"/>
            <a:ext cx="525564" cy="337485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 rot="19568276">
            <a:off x="5478163" y="5883600"/>
            <a:ext cx="526167" cy="337485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3491880" y="4077072"/>
            <a:ext cx="792088" cy="432048"/>
          </a:xfrm>
          <a:prstGeom prst="ellipse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PS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4949159" y="4119091"/>
            <a:ext cx="792088" cy="432048"/>
          </a:xfrm>
          <a:prstGeom prst="ellipse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3491880" y="5282195"/>
            <a:ext cx="792088" cy="432048"/>
          </a:xfrm>
          <a:prstGeom prst="ellipse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PK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4886758" y="5291181"/>
            <a:ext cx="792088" cy="432048"/>
          </a:xfrm>
          <a:prstGeom prst="ellipse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LK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3419872" y="4596708"/>
            <a:ext cx="2665343" cy="786566"/>
          </a:xfrm>
          <a:prstGeom prst="ellipse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CÍPATÉ CHLOPNĚ</a:t>
            </a:r>
            <a:endParaRPr lang="cs-CZ" sz="2400" dirty="0"/>
          </a:p>
        </p:txBody>
      </p:sp>
      <p:sp>
        <p:nvSpPr>
          <p:cNvPr id="22" name="Ovál 21"/>
          <p:cNvSpPr/>
          <p:nvPr/>
        </p:nvSpPr>
        <p:spPr>
          <a:xfrm>
            <a:off x="4776874" y="5883667"/>
            <a:ext cx="3024336" cy="750864"/>
          </a:xfrm>
          <a:prstGeom prst="ellipse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POLOMĚSÍČITÉ CHLOPNĚ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756325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6" grpId="0" animBg="1"/>
      <p:bldP spid="18" grpId="0" animBg="1"/>
      <p:bldP spid="19" grpId="0" animBg="1"/>
      <p:bldP spid="20" grpId="0" animBg="1"/>
      <p:bldP spid="2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369337" y="4654858"/>
            <a:ext cx="2592288" cy="1999344"/>
          </a:xfrm>
          <a:prstGeom prst="ellips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358311" y="2927552"/>
            <a:ext cx="2503895" cy="713296"/>
          </a:xfrm>
          <a:prstGeom prst="round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PLÍCE</a:t>
            </a:r>
            <a:endParaRPr lang="cs-CZ" sz="6000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3284048" y="5733305"/>
            <a:ext cx="2664296" cy="118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65481" y="4720781"/>
            <a:ext cx="26815" cy="194249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Kruhová šipka 22"/>
          <p:cNvSpPr/>
          <p:nvPr/>
        </p:nvSpPr>
        <p:spPr>
          <a:xfrm rot="15910882">
            <a:off x="1874697" y="3218717"/>
            <a:ext cx="3650443" cy="3486917"/>
          </a:xfrm>
          <a:prstGeom prst="circularArrow">
            <a:avLst/>
          </a:prstGeom>
          <a:solidFill>
            <a:srgbClr val="00206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Kruhová šipka 18"/>
          <p:cNvSpPr/>
          <p:nvPr/>
        </p:nvSpPr>
        <p:spPr>
          <a:xfrm rot="5052857">
            <a:off x="4399936" y="3326046"/>
            <a:ext cx="2381202" cy="2199934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53874" y="2058617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POPIŠ  MALÝ PLICNÍ KREVNÍ OBĚH:</a:t>
            </a:r>
            <a:endParaRPr lang="cs-CZ" sz="3600" b="1" dirty="0"/>
          </a:p>
        </p:txBody>
      </p:sp>
      <p:sp>
        <p:nvSpPr>
          <p:cNvPr id="20" name="Srdce 19"/>
          <p:cNvSpPr/>
          <p:nvPr/>
        </p:nvSpPr>
        <p:spPr>
          <a:xfrm>
            <a:off x="2339752" y="332165"/>
            <a:ext cx="4465172" cy="172645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5. OTÁZKA</a:t>
            </a:r>
            <a:endParaRPr lang="cs-CZ" sz="32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620503" y="3140968"/>
            <a:ext cx="7992888" cy="2304256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Z PRAVÉ KOMORY PLICNICÍ DO PLIC A  Z PLIC PLICNÍMI ŽILAMI DO LEVÉ SÍNĚ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1026571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vál 24"/>
          <p:cNvSpPr/>
          <p:nvPr/>
        </p:nvSpPr>
        <p:spPr>
          <a:xfrm>
            <a:off x="3354009" y="3985294"/>
            <a:ext cx="2377768" cy="2035993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1" name="Přímá spojnice 10"/>
          <p:cNvCxnSpPr>
            <a:stCxn id="25" idx="2"/>
            <a:endCxn id="25" idx="6"/>
          </p:cNvCxnSpPr>
          <p:nvPr/>
        </p:nvCxnSpPr>
        <p:spPr>
          <a:xfrm>
            <a:off x="3354009" y="5003291"/>
            <a:ext cx="237776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25" idx="0"/>
          </p:cNvCxnSpPr>
          <p:nvPr/>
        </p:nvCxnSpPr>
        <p:spPr>
          <a:xfrm>
            <a:off x="4542893" y="3985294"/>
            <a:ext cx="0" cy="203599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Zaoblený obdélník 20"/>
          <p:cNvSpPr/>
          <p:nvPr/>
        </p:nvSpPr>
        <p:spPr>
          <a:xfrm>
            <a:off x="3651872" y="2996484"/>
            <a:ext cx="2136122" cy="504056"/>
          </a:xfrm>
          <a:prstGeom prst="round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TĚLO</a:t>
            </a:r>
            <a:endParaRPr lang="cs-CZ" sz="32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3431590" y="6292133"/>
            <a:ext cx="2356404" cy="504056"/>
          </a:xfrm>
          <a:prstGeom prst="round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TĚLO</a:t>
            </a:r>
          </a:p>
        </p:txBody>
      </p:sp>
      <p:sp>
        <p:nvSpPr>
          <p:cNvPr id="10" name="Kruhová šipka 9"/>
          <p:cNvSpPr/>
          <p:nvPr/>
        </p:nvSpPr>
        <p:spPr>
          <a:xfrm rot="16486170">
            <a:off x="2069751" y="3619756"/>
            <a:ext cx="2546515" cy="3583482"/>
          </a:xfrm>
          <a:prstGeom prst="circular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Kruhová šipka 11"/>
          <p:cNvSpPr/>
          <p:nvPr/>
        </p:nvSpPr>
        <p:spPr>
          <a:xfrm rot="5615439" flipV="1">
            <a:off x="2865351" y="2227464"/>
            <a:ext cx="1541090" cy="3269077"/>
          </a:xfrm>
          <a:prstGeom prst="circular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Kruhová šipka 26"/>
          <p:cNvSpPr/>
          <p:nvPr/>
        </p:nvSpPr>
        <p:spPr>
          <a:xfrm rot="5400000">
            <a:off x="4816973" y="4709438"/>
            <a:ext cx="1390216" cy="2732246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Kruhová šipka 19"/>
          <p:cNvSpPr/>
          <p:nvPr/>
        </p:nvSpPr>
        <p:spPr>
          <a:xfrm rot="16200000" flipV="1">
            <a:off x="3882206" y="2343045"/>
            <a:ext cx="3259750" cy="4160981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48479" y="1893895"/>
            <a:ext cx="71429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POPIŠ VELKÝ TĚLNÍ KREVNÍ OBĚH.</a:t>
            </a:r>
            <a:endParaRPr lang="cs-CZ" sz="3600" b="1" dirty="0"/>
          </a:p>
        </p:txBody>
      </p:sp>
      <p:sp>
        <p:nvSpPr>
          <p:cNvPr id="26" name="Srdce 25"/>
          <p:cNvSpPr/>
          <p:nvPr/>
        </p:nvSpPr>
        <p:spPr>
          <a:xfrm>
            <a:off x="2771800" y="561623"/>
            <a:ext cx="3888432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6. OTÁZKA</a:t>
            </a:r>
            <a:endParaRPr lang="cs-CZ" sz="32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620503" y="3140968"/>
            <a:ext cx="7992888" cy="2304256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Z LEVÉ </a:t>
            </a:r>
            <a:r>
              <a:rPr lang="cs-CZ" sz="4000" smtClean="0"/>
              <a:t>KOMORY AORTOU DO </a:t>
            </a:r>
            <a:r>
              <a:rPr lang="cs-CZ" sz="4000" dirty="0" smtClean="0"/>
              <a:t>TĚLA A Z TĚLA HORNÍ A DOLNÍ DUTOU ŽILOU DO PRAVÉ SÍNĚ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2416697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57301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NAPIŠ, JAKÉ ROZEZNÁVÁME KREVNÍ SKUPINY?</a:t>
            </a:r>
            <a:endParaRPr lang="cs-CZ" b="1" dirty="0"/>
          </a:p>
        </p:txBody>
      </p:sp>
      <p:sp>
        <p:nvSpPr>
          <p:cNvPr id="5" name="Srdce 4"/>
          <p:cNvSpPr/>
          <p:nvPr/>
        </p:nvSpPr>
        <p:spPr>
          <a:xfrm>
            <a:off x="2483768" y="836712"/>
            <a:ext cx="3960440" cy="19802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7. OTÁZKA</a:t>
            </a:r>
            <a:endParaRPr lang="cs-CZ" sz="32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620503" y="3140968"/>
            <a:ext cx="7992888" cy="2304256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A, B, AB, O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4055082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5010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NAPIŠ, KDO OBJEVIL KREVNÍ SKUPINY?</a:t>
            </a:r>
            <a:endParaRPr lang="cs-CZ" b="1" dirty="0"/>
          </a:p>
        </p:txBody>
      </p:sp>
      <p:sp>
        <p:nvSpPr>
          <p:cNvPr id="8" name="Srdce 7"/>
          <p:cNvSpPr/>
          <p:nvPr/>
        </p:nvSpPr>
        <p:spPr>
          <a:xfrm>
            <a:off x="2483768" y="836712"/>
            <a:ext cx="3960440" cy="19802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8</a:t>
            </a:r>
            <a:r>
              <a:rPr lang="cs-CZ" sz="3200" b="1" dirty="0" smtClean="0"/>
              <a:t>. OTÁZKA</a:t>
            </a:r>
            <a:endParaRPr lang="cs-CZ" sz="32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600220" y="3212976"/>
            <a:ext cx="7992888" cy="2304256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JAN JÁNSKÝ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261291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645024"/>
            <a:ext cx="8229600" cy="1143000"/>
          </a:xfrm>
        </p:spPr>
        <p:txBody>
          <a:bodyPr/>
          <a:lstStyle/>
          <a:p>
            <a:r>
              <a:rPr lang="cs-CZ" b="1" dirty="0" smtClean="0"/>
              <a:t>NAPIŠ, Z ČEHO SE SKLÁDÁ KREV?</a:t>
            </a:r>
            <a:endParaRPr lang="cs-CZ" b="1" dirty="0"/>
          </a:p>
        </p:txBody>
      </p:sp>
      <p:sp>
        <p:nvSpPr>
          <p:cNvPr id="8" name="Srdce 7"/>
          <p:cNvSpPr/>
          <p:nvPr/>
        </p:nvSpPr>
        <p:spPr>
          <a:xfrm>
            <a:off x="2483768" y="836712"/>
            <a:ext cx="3960440" cy="19802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9. OTÁZKA</a:t>
            </a:r>
            <a:endParaRPr lang="cs-CZ" sz="32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620503" y="3140968"/>
            <a:ext cx="7992888" cy="2304256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KREVNÍ PLAZMA, KREVNÍ BUŇKY: ČERVENÉ A BÍLÉ KRVINKY A KREVNÍ DESTIČKY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3203695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2722314"/>
          </a:xfrm>
        </p:spPr>
        <p:txBody>
          <a:bodyPr>
            <a:normAutofit/>
          </a:bodyPr>
          <a:lstStyle/>
          <a:p>
            <a:r>
              <a:rPr lang="cs-CZ" b="1" dirty="0" smtClean="0"/>
              <a:t>NAPIŠ, JAKÝ VÝZNAM MAJÍ, KDE VZNIKAJÍ A KDE ZANIKAJÍ ČERVENÉ KRVINKY. </a:t>
            </a:r>
            <a:endParaRPr lang="cs-CZ" b="1" dirty="0"/>
          </a:p>
        </p:txBody>
      </p:sp>
      <p:sp>
        <p:nvSpPr>
          <p:cNvPr id="9" name="Srdce 8"/>
          <p:cNvSpPr/>
          <p:nvPr/>
        </p:nvSpPr>
        <p:spPr>
          <a:xfrm>
            <a:off x="2483768" y="836712"/>
            <a:ext cx="3960440" cy="19802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10. OTÁZKA</a:t>
            </a:r>
            <a:endParaRPr lang="cs-CZ" sz="32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616814" y="3149874"/>
            <a:ext cx="7992888" cy="2304256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ČERVENÉ KRVINKY ROZVÁDÍ PO TĚLE KYSLÍK A ODVÁDÍ OXID UHLIČITÝ, VZNIKAJÍ V KOSTNÍ DŘENI A ZANIKAJÍ V JÁTRECH A SLEZINĚ.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116622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800" dirty="0" smtClean="0"/>
              <a:t>Není-li uvedeno jinak, vlastní práce autora.</a:t>
            </a:r>
          </a:p>
          <a:p>
            <a:pPr marL="0" indent="0">
              <a:buNone/>
            </a:pPr>
            <a:r>
              <a:rPr lang="cs-CZ" sz="1800" dirty="0" smtClean="0"/>
              <a:t>Obrázek použitý v prezentaci </a:t>
            </a:r>
            <a:r>
              <a:rPr lang="cs-CZ" sz="1800" dirty="0" smtClean="0">
                <a:cs typeface="Arial" pitchFamily="34" charset="0"/>
              </a:rPr>
              <a:t>je  dostupný pod licencí Microsoft Office 2007 na Office.</a:t>
            </a:r>
            <a:r>
              <a:rPr lang="cs-CZ" sz="1800" dirty="0" err="1" smtClean="0">
                <a:cs typeface="Arial" pitchFamily="34" charset="0"/>
              </a:rPr>
              <a:t>com</a:t>
            </a:r>
            <a:endParaRPr lang="cs-CZ" sz="1800" dirty="0" smtClean="0"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1366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591</Words>
  <Application>Microsoft Office PowerPoint</Application>
  <PresentationFormat>Předvádění na obrazovce (4:3)</PresentationFormat>
  <Paragraphs>98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OVĚŘOVÁNÍ ZNALOSTÍ Z CÉVNÍ SOUSTAVY</vt:lpstr>
      <vt:lpstr>NAPIŠ HLAVNÍ VÝZNAM KREVNÍCH DESTIČEK V TĚLE.</vt:lpstr>
      <vt:lpstr>VYPIŠ TŘI TEPNY A TŘI ŽÍLY.</vt:lpstr>
      <vt:lpstr>POPIŠ TEPNY - KOLIKAVRSTEVNÉ JSOU, ODKUD A KAM A JAKOU VEDOU KREV </vt:lpstr>
      <vt:lpstr>PŘEKRESLI A POPIŠ ČÁSTI SRDCE, VČETNĚ CHLOPNÍ</vt:lpstr>
      <vt:lpstr>Snímek 7</vt:lpstr>
      <vt:lpstr>Snímek 8</vt:lpstr>
      <vt:lpstr>NAPIŠ, JAKÉ ROZEZNÁVÁME KREVNÍ SKUPINY?</vt:lpstr>
      <vt:lpstr>NAPIŠ, KDO OBJEVIL KREVNÍ SKUPINY?</vt:lpstr>
      <vt:lpstr>NAPIŠ, Z ČEHO SE SKLÁDÁ KREV?</vt:lpstr>
      <vt:lpstr>NAPIŠ, JAKÝ VÝZNAM MAJÍ, KDE VZNIKAJÍ A KDE ZANIKAJÍ ČERVENÉ KRVINKY. </vt:lpstr>
      <vt:lpstr>A jak to mělo být správně?</vt:lpstr>
      <vt:lpstr>NAPIŠ HLAVNÍ VÝZNAM KREVNÍCH DESTIČEK V TĚLE.</vt:lpstr>
      <vt:lpstr>VYPIŠ TŘI TEPNY A TŘI ŽÍLY.</vt:lpstr>
      <vt:lpstr>POPIŠ TEPNY - KOLIKAVRSTEVNÉ JSOU, ODKUD A KAM A JAKOU VEDOU KREV </vt:lpstr>
      <vt:lpstr>PŘEKRESLI A POPIŠ ČÁSTI SRDCE, VČETNĚ CHLOPNÍ</vt:lpstr>
      <vt:lpstr>Snímek 18</vt:lpstr>
      <vt:lpstr>Snímek 19</vt:lpstr>
      <vt:lpstr>NAPIŠ, JAKÉ ROZEZNÁVÁME KREVNÍ SKUPINY?</vt:lpstr>
      <vt:lpstr>NAPIŠ, KDO OBJEVIL KREVNÍ SKUPINY?</vt:lpstr>
      <vt:lpstr>NAPIŠ, Z ČEHO SE SKLÁDÁ KREV?</vt:lpstr>
      <vt:lpstr>NAPIŠ, JAKÝ VÝZNAM MAJÍ, KDE VZNIKAJÍ A KDE ZANIKAJÍ ČERVENÉ KRVINKY.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User</cp:lastModifiedBy>
  <cp:revision>10</cp:revision>
  <dcterms:created xsi:type="dcterms:W3CDTF">2013-02-23T19:16:31Z</dcterms:created>
  <dcterms:modified xsi:type="dcterms:W3CDTF">2013-02-27T19:53:12Z</dcterms:modified>
</cp:coreProperties>
</file>