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3788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985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224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380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95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87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890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889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606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313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054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817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Miloslav Cajska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</a:t>
            </a:r>
            <a:r>
              <a:rPr lang="cs-CZ" dirty="0" smtClean="0"/>
              <a:t>VY_52_INOVACE_</a:t>
            </a:r>
            <a:r>
              <a:rPr lang="cs-CZ" dirty="0" smtClean="0">
                <a:solidFill>
                  <a:srgbClr val="FFC000"/>
                </a:solidFill>
              </a:rPr>
              <a:t>1A_36_Žahavci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Přírodopis  </a:t>
            </a:r>
            <a:r>
              <a:rPr lang="cs-CZ" dirty="0">
                <a:solidFill>
                  <a:srgbClr val="FFC000"/>
                </a:solidFill>
              </a:rPr>
              <a:t>na 2. stupni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dirty="0"/>
              <a:t>Ž</a:t>
            </a:r>
            <a:r>
              <a:rPr lang="cs-CZ" dirty="0" smtClean="0"/>
              <a:t>ahavci zahrnují sladkovodní i mořské zástupce.</a:t>
            </a:r>
          </a:p>
          <a:p>
            <a:r>
              <a:rPr lang="cs-CZ" dirty="0" smtClean="0"/>
              <a:t>Jednotlivý zástupci jsou doplněni obrázky, které ukazují na krásu a rozmanitost života.</a:t>
            </a:r>
          </a:p>
          <a:p>
            <a:r>
              <a:rPr lang="cs-CZ" dirty="0" smtClean="0"/>
              <a:t>Důraz také při prezentaci klademe na křehkost ekosystémů korálových útesů a jejich obyvatelů korálů.</a:t>
            </a:r>
          </a:p>
          <a:p>
            <a:r>
              <a:rPr lang="cs-CZ" dirty="0" smtClean="0"/>
              <a:t>Na závěr je připravena </a:t>
            </a:r>
            <a:r>
              <a:rPr lang="cs-CZ" dirty="0" err="1" smtClean="0"/>
              <a:t>poznávačka</a:t>
            </a:r>
            <a:r>
              <a:rPr lang="cs-CZ" dirty="0" smtClean="0"/>
              <a:t> </a:t>
            </a:r>
            <a:r>
              <a:rPr lang="cs-CZ" dirty="0" err="1" smtClean="0"/>
              <a:t>nezmara</a:t>
            </a:r>
            <a:r>
              <a:rPr lang="cs-CZ" dirty="0" smtClean="0"/>
              <a:t> obecného pro žáky 6. ročníku.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000" dirty="0" smtClean="0"/>
              <a:t>Anotace:</a:t>
            </a:r>
          </a:p>
        </p:txBody>
      </p:sp>
    </p:spTree>
    <p:extLst>
      <p:ext uri="{BB962C8B-B14F-4D97-AF65-F5344CB8AC3E}">
        <p14:creationId xmlns:p14="http://schemas.microsoft.com/office/powerpoint/2010/main" val="327971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13800" dirty="0" smtClean="0">
                <a:solidFill>
                  <a:schemeClr val="bg1">
                    <a:lumMod val="50000"/>
                  </a:schemeClr>
                </a:solidFill>
              </a:rPr>
              <a:t>Žahavci</a:t>
            </a:r>
            <a:endParaRPr lang="cs-CZ" sz="138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1620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Znaky: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289451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vodní </a:t>
            </a:r>
            <a:r>
              <a:rPr lang="cs-CZ" dirty="0"/>
              <a:t>mnohobuněční živočichové</a:t>
            </a:r>
          </a:p>
          <a:p>
            <a:r>
              <a:rPr lang="cs-CZ" dirty="0" smtClean="0"/>
              <a:t>na </a:t>
            </a:r>
            <a:r>
              <a:rPr lang="cs-CZ" dirty="0"/>
              <a:t>povrchu těla </a:t>
            </a:r>
            <a:r>
              <a:rPr lang="cs-CZ" b="1" dirty="0"/>
              <a:t>žahavé buňky </a:t>
            </a:r>
            <a:r>
              <a:rPr lang="cs-CZ" dirty="0"/>
              <a:t>– naplněné jedovatou tekutinou</a:t>
            </a:r>
          </a:p>
          <a:p>
            <a:r>
              <a:rPr lang="cs-CZ" dirty="0" smtClean="0"/>
              <a:t>NS </a:t>
            </a:r>
            <a:r>
              <a:rPr lang="cs-CZ" dirty="0"/>
              <a:t>– </a:t>
            </a:r>
            <a:r>
              <a:rPr lang="cs-CZ" b="1" dirty="0"/>
              <a:t>rozptýlená</a:t>
            </a:r>
            <a:r>
              <a:rPr lang="cs-CZ" dirty="0"/>
              <a:t> (nerv. buňky rovnoměrně </a:t>
            </a:r>
            <a:r>
              <a:rPr lang="cs-CZ" dirty="0" smtClean="0"/>
              <a:t>rozptýlené  </a:t>
            </a:r>
            <a:r>
              <a:rPr lang="cs-CZ" dirty="0"/>
              <a:t>po celém těle tvoří jakousi pavučinu)</a:t>
            </a:r>
          </a:p>
          <a:p>
            <a:r>
              <a:rPr lang="cs-CZ" dirty="0" smtClean="0"/>
              <a:t>TS </a:t>
            </a:r>
            <a:r>
              <a:rPr lang="cs-CZ" dirty="0"/>
              <a:t>– </a:t>
            </a:r>
            <a:r>
              <a:rPr lang="cs-CZ" b="1" dirty="0"/>
              <a:t>láčka</a:t>
            </a:r>
            <a:r>
              <a:rPr lang="cs-CZ" dirty="0"/>
              <a:t> (1 otvor ústní i vyvrhovací), živí se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planktonem</a:t>
            </a:r>
            <a:endParaRPr lang="cs-CZ" dirty="0"/>
          </a:p>
          <a:p>
            <a:r>
              <a:rPr lang="cs-CZ" dirty="0" smtClean="0"/>
              <a:t>DS </a:t>
            </a:r>
            <a:r>
              <a:rPr lang="cs-CZ" dirty="0"/>
              <a:t>– celým povrchem těla</a:t>
            </a:r>
          </a:p>
          <a:p>
            <a:r>
              <a:rPr lang="cs-CZ" dirty="0" smtClean="0"/>
              <a:t>rozmnožování  - </a:t>
            </a:r>
            <a:r>
              <a:rPr lang="cs-CZ" dirty="0"/>
              <a:t>nepohlavní - pučení</a:t>
            </a:r>
          </a:p>
          <a:p>
            <a:pPr marL="0" indent="0">
              <a:buNone/>
            </a:pPr>
            <a:r>
              <a:rPr lang="cs-CZ" dirty="0"/>
              <a:t>                          </a:t>
            </a:r>
            <a:r>
              <a:rPr lang="cs-CZ" dirty="0" smtClean="0"/>
              <a:t>     -  </a:t>
            </a:r>
            <a:r>
              <a:rPr lang="cs-CZ" dirty="0"/>
              <a:t>pohlavní</a:t>
            </a:r>
          </a:p>
        </p:txBody>
      </p:sp>
    </p:spTree>
    <p:extLst>
      <p:ext uri="{BB962C8B-B14F-4D97-AF65-F5344CB8AC3E}">
        <p14:creationId xmlns:p14="http://schemas.microsoft.com/office/powerpoint/2010/main" val="14732443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Zástupci sladkovodní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nezmar </a:t>
            </a:r>
            <a:r>
              <a:rPr lang="cs-CZ" b="1" dirty="0"/>
              <a:t>obecný </a:t>
            </a:r>
            <a:endParaRPr lang="cs-CZ" b="1" dirty="0" smtClean="0"/>
          </a:p>
          <a:p>
            <a:r>
              <a:rPr lang="cs-CZ" dirty="0" smtClean="0"/>
              <a:t>paprsčitě </a:t>
            </a:r>
            <a:r>
              <a:rPr lang="cs-CZ" dirty="0"/>
              <a:t>souměrné tělo</a:t>
            </a:r>
          </a:p>
          <a:p>
            <a:r>
              <a:rPr lang="cs-CZ" dirty="0" smtClean="0"/>
              <a:t>schopen </a:t>
            </a:r>
            <a:r>
              <a:rPr lang="cs-CZ" b="1" dirty="0"/>
              <a:t>regenerace</a:t>
            </a:r>
            <a:r>
              <a:rPr lang="cs-CZ" dirty="0"/>
              <a:t> (obnova zničené části těla)</a:t>
            </a:r>
          </a:p>
          <a:p>
            <a:r>
              <a:rPr lang="cs-CZ" dirty="0" smtClean="0"/>
              <a:t>žije </a:t>
            </a:r>
            <a:r>
              <a:rPr lang="cs-CZ" dirty="0"/>
              <a:t>přisedle (stádium polypa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HERMAFRODIT(obojetník</a:t>
            </a:r>
            <a:r>
              <a:rPr lang="cs-CZ" b="1" dirty="0"/>
              <a:t>)</a:t>
            </a:r>
            <a:r>
              <a:rPr lang="cs-CZ" dirty="0"/>
              <a:t> =  vytváří samčí (spermie) i samičí (vajíčka) pohlavní buňky  na jednom jedinci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97816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2530624" cy="2434282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Stavba těla – nezmar obecný</a:t>
            </a:r>
            <a:endParaRPr lang="cs-CZ" sz="2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6120" y="8531"/>
            <a:ext cx="5976664" cy="6781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0156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>Zástupci mořští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5534075"/>
          </a:xfrm>
        </p:spPr>
        <p:txBody>
          <a:bodyPr/>
          <a:lstStyle/>
          <a:p>
            <a:pPr marL="0" indent="0">
              <a:buNone/>
            </a:pPr>
            <a:r>
              <a:rPr lang="cs-CZ" sz="2800" b="1" dirty="0" smtClean="0"/>
              <a:t>talířovka </a:t>
            </a:r>
            <a:r>
              <a:rPr lang="cs-CZ" sz="2800" b="1" dirty="0"/>
              <a:t>ušatá</a:t>
            </a:r>
            <a:r>
              <a:rPr lang="cs-CZ" sz="2800" dirty="0"/>
              <a:t> (medúza)</a:t>
            </a:r>
          </a:p>
          <a:p>
            <a:r>
              <a:rPr lang="cs-CZ" sz="2800" dirty="0" smtClean="0"/>
              <a:t>moře</a:t>
            </a:r>
            <a:endParaRPr lang="cs-CZ" sz="2800" dirty="0"/>
          </a:p>
          <a:p>
            <a:r>
              <a:rPr lang="cs-CZ" sz="2800" dirty="0" smtClean="0"/>
              <a:t>volně </a:t>
            </a:r>
            <a:r>
              <a:rPr lang="cs-CZ" sz="2800" dirty="0"/>
              <a:t>se vznášejí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27" b="21125"/>
          <a:stretch/>
        </p:blipFill>
        <p:spPr bwMode="auto">
          <a:xfrm>
            <a:off x="73084" y="2348880"/>
            <a:ext cx="9080075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651821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663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sasanky</a:t>
            </a:r>
          </a:p>
          <a:p>
            <a:r>
              <a:rPr lang="cs-CZ" sz="2800" dirty="0" smtClean="0"/>
              <a:t>nemají </a:t>
            </a:r>
            <a:r>
              <a:rPr lang="cs-CZ" sz="2800" dirty="0"/>
              <a:t>pevnou kostru,  žijí přisedlé</a:t>
            </a:r>
          </a:p>
          <a:p>
            <a:r>
              <a:rPr lang="cs-CZ" sz="2800" dirty="0" smtClean="0"/>
              <a:t>velký </a:t>
            </a:r>
            <a:r>
              <a:rPr lang="cs-CZ" sz="2800" dirty="0"/>
              <a:t>počet </a:t>
            </a:r>
            <a:r>
              <a:rPr lang="cs-CZ" sz="2800" dirty="0" smtClean="0"/>
              <a:t>chapadel</a:t>
            </a:r>
            <a:endParaRPr lang="cs-CZ" sz="2800" dirty="0"/>
          </a:p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6792" y="1700808"/>
            <a:ext cx="6624736" cy="4968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84938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sasanka koňská</a:t>
            </a:r>
            <a:br>
              <a:rPr lang="cs-CZ" b="1" dirty="0"/>
            </a:b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836712"/>
            <a:ext cx="7632848" cy="573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79954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/>
              <a:t>sasanka </a:t>
            </a:r>
            <a:r>
              <a:rPr lang="cs-CZ" sz="4000" b="1" dirty="0" smtClean="0"/>
              <a:t>hnědá</a:t>
            </a:r>
            <a:endParaRPr lang="cs-CZ" sz="40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357924"/>
            <a:ext cx="7200800" cy="540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86167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r>
              <a:rPr lang="cs-CZ" sz="4000" b="1" dirty="0"/>
              <a:t>koráli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5145435"/>
          </a:xfrm>
        </p:spPr>
        <p:txBody>
          <a:bodyPr/>
          <a:lstStyle/>
          <a:p>
            <a:r>
              <a:rPr lang="cs-CZ" dirty="0" smtClean="0"/>
              <a:t>mají </a:t>
            </a:r>
            <a:r>
              <a:rPr lang="cs-CZ" dirty="0"/>
              <a:t>pevnou kostru (vápenaté schránky), vytváří kolonie – </a:t>
            </a:r>
            <a:r>
              <a:rPr lang="cs-CZ" b="1" dirty="0"/>
              <a:t>korálové útesy </a:t>
            </a:r>
            <a:r>
              <a:rPr lang="cs-CZ" dirty="0"/>
              <a:t>(pod vodou), </a:t>
            </a:r>
            <a:r>
              <a:rPr lang="cs-CZ" b="1" dirty="0"/>
              <a:t>ostrovy</a:t>
            </a:r>
            <a:r>
              <a:rPr lang="cs-CZ" dirty="0"/>
              <a:t> (nad vodou)</a:t>
            </a:r>
          </a:p>
          <a:p>
            <a:r>
              <a:rPr lang="cs-CZ" dirty="0" smtClean="0"/>
              <a:t>citlivé </a:t>
            </a:r>
            <a:r>
              <a:rPr lang="cs-CZ" dirty="0"/>
              <a:t>na čistotu a teplotu vody </a:t>
            </a:r>
          </a:p>
          <a:p>
            <a:r>
              <a:rPr lang="cs-CZ" dirty="0" smtClean="0"/>
              <a:t>korál červený</a:t>
            </a:r>
          </a:p>
          <a:p>
            <a:r>
              <a:rPr lang="cs-CZ" dirty="0" smtClean="0"/>
              <a:t>větevník mozkový</a:t>
            </a:r>
          </a:p>
          <a:p>
            <a:r>
              <a:rPr lang="cs-CZ" dirty="0" err="1" smtClean="0"/>
              <a:t>houbovník</a:t>
            </a:r>
            <a:r>
              <a:rPr lang="cs-CZ" dirty="0" smtClean="0"/>
              <a:t> </a:t>
            </a:r>
            <a:r>
              <a:rPr lang="cs-CZ" dirty="0"/>
              <a:t>obecný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70522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k</a:t>
            </a:r>
            <a:r>
              <a:rPr lang="cs-CZ" sz="3200" b="1" dirty="0" smtClean="0"/>
              <a:t>orál červený</a:t>
            </a:r>
            <a:endParaRPr lang="cs-CZ" sz="3200" b="1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572"/>
          <a:stretch/>
        </p:blipFill>
        <p:spPr bwMode="auto">
          <a:xfrm>
            <a:off x="467544" y="1196752"/>
            <a:ext cx="8352928" cy="47607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98576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A – větevník mozkový</a:t>
            </a:r>
            <a:br>
              <a:rPr lang="cs-CZ" sz="2800" dirty="0" smtClean="0"/>
            </a:br>
            <a:r>
              <a:rPr lang="cs-CZ" sz="2800" dirty="0" smtClean="0"/>
              <a:t>B – větevník velkoústý</a:t>
            </a:r>
            <a:br>
              <a:rPr lang="cs-CZ" sz="2800" dirty="0" smtClean="0"/>
            </a:br>
            <a:r>
              <a:rPr lang="cs-CZ" sz="2800" dirty="0" smtClean="0"/>
              <a:t>C – </a:t>
            </a:r>
            <a:r>
              <a:rPr lang="cs-CZ" sz="2800" dirty="0" err="1" smtClean="0"/>
              <a:t>houbovník</a:t>
            </a:r>
            <a:r>
              <a:rPr lang="cs-CZ" sz="2800" dirty="0" smtClean="0"/>
              <a:t> obecný</a:t>
            </a:r>
            <a:endParaRPr lang="cs-CZ" sz="28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748"/>
          <a:stretch/>
        </p:blipFill>
        <p:spPr bwMode="auto">
          <a:xfrm>
            <a:off x="179512" y="1484784"/>
            <a:ext cx="8685093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6382095"/>
            <a:ext cx="8496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Na obrázku  jsou už pouze prázdné schránky korálů.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9437451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346050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Test – popiš jednotlivé části </a:t>
            </a:r>
            <a:r>
              <a:rPr lang="cs-CZ" sz="3200" dirty="0" err="1" smtClean="0"/>
              <a:t>nezmara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620688"/>
            <a:ext cx="5328592" cy="6052532"/>
          </a:xfrm>
        </p:spPr>
      </p:pic>
    </p:spTree>
    <p:extLst>
      <p:ext uri="{BB962C8B-B14F-4D97-AF65-F5344CB8AC3E}">
        <p14:creationId xmlns:p14="http://schemas.microsoft.com/office/powerpoint/2010/main" val="14495789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/>
          <a:lstStyle/>
          <a:p>
            <a:pPr algn="l"/>
            <a:r>
              <a:rPr lang="cs-CZ" sz="2000" dirty="0" smtClean="0"/>
              <a:t>Citace: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/>
              <a:t>Sasanka mořská. </a:t>
            </a:r>
            <a:r>
              <a:rPr lang="cs-CZ" sz="1200" i="1" dirty="0"/>
              <a:t>Www.google.cz</a:t>
            </a:r>
            <a:r>
              <a:rPr lang="cs-CZ" sz="1200" dirty="0"/>
              <a:t> [online]. 2010 [cit. 2011-10-05]. Dostupné z: http://www.google.cz/imgres?q=sasanka+mo%C5%99sk%C3%A1&amp;hl=cs&amp;gbv=2&amp;tbm=isch&amp;tbnid=tVvsLR6AcsQ0MM:&amp;imgrefurl=http://www.stockphotos.cz/image.php%3Fimg_id%3D10948970%26img_type%3D1&amp;docid=sj6iMxzp2RrU_M&amp;imgurl=http://thumbs.dreamstime.com/thumb_437/1253117601RX6cb5.jpg&amp;w=300&amp;h=225&amp;ei=osHgT5zqMcfh4QS6ntWaDQ&amp;zoom=1&amp;iact=hc&amp;vpx=384&amp;vpy=106&amp;dur=770&amp;hovh=180&amp;hovw=240&amp;tx=138&amp;ty=96&amp;sig=106598003853866900806&amp;page=3&amp;tbnh=142&amp;tbnw=182&amp;start=42&amp;ndsp=24&amp;ved=1t:429,r:7,s:42,i:229&amp;biw=1333&amp;bih=641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 smtClean="0"/>
              <a:t>Sasanka </a:t>
            </a:r>
            <a:r>
              <a:rPr lang="cs-CZ" sz="1200" dirty="0"/>
              <a:t>koňská. </a:t>
            </a:r>
            <a:r>
              <a:rPr lang="cs-CZ" sz="1200" i="1" dirty="0"/>
              <a:t>Www.google.cz</a:t>
            </a:r>
            <a:r>
              <a:rPr lang="cs-CZ" sz="1200" dirty="0"/>
              <a:t> [online]. 2010 [cit. 2011-10-05]. Dostupné z: http://www.google.cz/imgres?q=sasanka+ko%C5%88sk%C3%A1&amp;hl=cs&amp;gbv=2&amp;tbm=isch&amp;tbnid=0LFJecHk_KWliM:&amp;imgrefurl=http://www.akva.sk/gallery/more-a8/sasanka-konska-p18669.html&amp;docid=rTFjmIk3HkVY2M&amp;imgurl=http://www.akva.sk/gallery/more-a8/sasanka-konska-i18669.jpg%253Fview%253Dno_count&amp;w=320&amp;h=240&amp;ei=27_gT9GfEOn04QTHtLXtDQ&amp;zoom=1&amp;iact=hc&amp;vpx=875&amp;vpy=300&amp;dur=5717&amp;hovh=192&amp;hovw=256&amp;tx=131&amp;ty=126&amp;sig=106598003853866900806&amp;page=1&amp;tbnh=142&amp;tbnw=184&amp;start=0&amp;ndsp=18&amp;ved=1t:429,r:10,s:0,i:102&amp;biw=1333&amp;bih=641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/>
              <a:t>Sasanka hnědá. </a:t>
            </a:r>
            <a:r>
              <a:rPr lang="cs-CZ" sz="1200" i="1" dirty="0"/>
              <a:t>Www.google.cz</a:t>
            </a:r>
            <a:r>
              <a:rPr lang="cs-CZ" sz="1200" dirty="0"/>
              <a:t> [online]. 2010 [cit. 2011-10-05]. Dostupné z: http://www.google.cz/imgres?q=sasanka+hn%C4%9Bd%C3%A1&amp;hl=cs&amp;gbv=2&amp;tbm=isch&amp;tbnid=K-OtnwI9ypdP1M:&amp;imgrefurl=http://www.charousek.net/cze/taxonomy/default.aspx%3FTSN%3D204179&amp;docid=5qYRa4sUa4gWUM&amp;imgurl=http://www.charousek.net/images/katalog/500/614.jpg&amp;w=500&amp;h=375&amp;ei=s8DgT761McLd4QTIxrjdDQ&amp;zoom=1&amp;iact=hc&amp;vpx=721&amp;vpy=148&amp;dur=2472&amp;hovh=194&amp;hovw=259&amp;tx=174&amp;ty=117&amp;sig=106598003853866900806&amp;page=1&amp;tbnh=136&amp;tbnw=162&amp;start=0&amp;ndsp=18&amp;ved=1t:429,r:3,s:0,i:80&amp;biw=1333&amp;bih=641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 smtClean="0"/>
              <a:t>Obrázky: nezmar obecný, talířovka ušatá, korál červený, větevník mozkový, větevník velkoústý, </a:t>
            </a:r>
            <a:r>
              <a:rPr lang="cs-CZ" sz="1200" dirty="0" err="1" smtClean="0"/>
              <a:t>houbovník</a:t>
            </a:r>
            <a:r>
              <a:rPr lang="cs-CZ" sz="1200" smtClean="0"/>
              <a:t> obecný.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i="1" dirty="0"/>
              <a:t>Přírodopis 1</a:t>
            </a:r>
            <a:r>
              <a:rPr lang="cs-CZ" sz="1200" dirty="0"/>
              <a:t>. Praha: SPN, 2004. ISBN 80-7235-068-4.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67550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367</Words>
  <Application>Microsoft Office PowerPoint</Application>
  <PresentationFormat>Předvádění na obrazovce (4:3)</PresentationFormat>
  <Paragraphs>59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 </vt:lpstr>
      <vt:lpstr>Anotace:</vt:lpstr>
      <vt:lpstr>Prezentace aplikace PowerPoint</vt:lpstr>
      <vt:lpstr>Znaky:</vt:lpstr>
      <vt:lpstr>Zástupci sladkovodní</vt:lpstr>
      <vt:lpstr>Stavba těla – nezmar obecný</vt:lpstr>
      <vt:lpstr>Zástupci mořští  </vt:lpstr>
      <vt:lpstr>Prezentace aplikace PowerPoint</vt:lpstr>
      <vt:lpstr>sasanka koňská </vt:lpstr>
      <vt:lpstr>sasanka hnědá</vt:lpstr>
      <vt:lpstr>koráli</vt:lpstr>
      <vt:lpstr>korál červený</vt:lpstr>
      <vt:lpstr>A – větevník mozkový B – větevník velkoústý C – houbovník obecný</vt:lpstr>
      <vt:lpstr>Test – popiš jednotlivé části nezmara</vt:lpstr>
      <vt:lpstr>Citace:</vt:lpstr>
    </vt:vector>
  </TitlesOfParts>
  <Company>HL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Pavla</cp:lastModifiedBy>
  <cp:revision>21</cp:revision>
  <cp:lastPrinted>2011-11-28T08:18:46Z</cp:lastPrinted>
  <dcterms:created xsi:type="dcterms:W3CDTF">2011-09-01T06:10:59Z</dcterms:created>
  <dcterms:modified xsi:type="dcterms:W3CDTF">2012-06-24T11:31:33Z</dcterms:modified>
</cp:coreProperties>
</file>