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60" r:id="rId3"/>
    <p:sldId id="261" r:id="rId4"/>
    <p:sldId id="256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Drahomíra Sladká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VY_52_INOVACE_07_  Rostliny z </a:t>
          </a:r>
          <a:r>
            <a:rPr lang="cs-CZ" smtClean="0"/>
            <a:t>ekosystému  rybnika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 Rostliny z ekosystému rybníka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Přírodopis pro 6.- 9.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303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1366A75-71D1-4472-B01A-4AB2F1DEF368}" type="presOf" srcId="{39F8B381-5807-488E-AC22-73DD4140ED4A}" destId="{71045F8C-00FA-488E-A7BD-E2E6753D979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36D13E7-5B23-49B0-B6B7-50E4EBAD2F62}" type="presOf" srcId="{019433A1-1324-4DE1-9E6F-32B851095F74}" destId="{E7297F21-D4FD-4A41-AE58-814D01A6B5E7}" srcOrd="1" destOrd="0" presId="urn:microsoft.com/office/officeart/2005/8/layout/target3"/>
    <dgm:cxn modelId="{9D497F75-9CDF-4363-80B9-BCBB6158EC7B}" type="presOf" srcId="{EBC41103-E2E5-4D48-9B4B-425520D3D098}" destId="{F969C235-9271-4D34-B740-D627A121CAD0}" srcOrd="1" destOrd="0" presId="urn:microsoft.com/office/officeart/2005/8/layout/target3"/>
    <dgm:cxn modelId="{73E27EAF-E682-4777-8870-B3C2BDA023BE}" type="presOf" srcId="{DAEA276B-ECF9-46F6-A7D3-4693B2D32BC4}" destId="{F69A1436-182C-465B-AD7F-FE48E0C090C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374C7F13-3A3D-4A42-A7D7-723115334952}" type="presOf" srcId="{445C7998-7549-48B0-BD68-D4F0167F02E5}" destId="{BC35EE03-4121-4EF9-923D-7CB6D30D358D}" srcOrd="0" destOrd="0" presId="urn:microsoft.com/office/officeart/2005/8/layout/target3"/>
    <dgm:cxn modelId="{ACC12072-D8B8-4282-8E7C-6F41C0CD4AD2}" type="presOf" srcId="{FBBFC3EA-9D9D-4F3A-BEA6-9C2C0E46BF20}" destId="{643EA938-EDE0-4533-ACCC-D2BD6F3A527C}" srcOrd="0" destOrd="0" presId="urn:microsoft.com/office/officeart/2005/8/layout/target3"/>
    <dgm:cxn modelId="{9661FF89-84CB-4BC4-93CE-CD5E62BE01BB}" type="presOf" srcId="{DAEA276B-ECF9-46F6-A7D3-4693B2D32BC4}" destId="{CDED6FE3-AD8F-4ACC-B6B8-710EDDD97598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FA3EB8B-458F-41C8-96C5-99AD91B84C47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891B8BB-E704-4731-93F1-B16FB6ECDA0F}" type="presOf" srcId="{445C7998-7549-48B0-BD68-D4F0167F02E5}" destId="{4D19AB04-24FA-40C2-B203-52AE3D15E171}" srcOrd="1" destOrd="0" presId="urn:microsoft.com/office/officeart/2005/8/layout/target3"/>
    <dgm:cxn modelId="{3E386B7C-3CE3-473A-B74F-DE5E46362B68}" type="presOf" srcId="{C73C7642-F245-4585-8F88-243F9FAEF6CA}" destId="{AA41A67C-3D3F-4AE9-9E0F-5D7F7BB2E741}" srcOrd="1" destOrd="0" presId="urn:microsoft.com/office/officeart/2005/8/layout/target3"/>
    <dgm:cxn modelId="{B3E12F11-FABA-492C-ADAF-2B755C4E81DC}" type="presOf" srcId="{019433A1-1324-4DE1-9E6F-32B851095F74}" destId="{A3817367-F2BC-482F-8832-FA00B51DCCF3}" srcOrd="0" destOrd="0" presId="urn:microsoft.com/office/officeart/2005/8/layout/target3"/>
    <dgm:cxn modelId="{DDB53ED9-60D2-4ADB-AAAB-66EE4872B414}" type="presOf" srcId="{FBBFC3EA-9D9D-4F3A-BEA6-9C2C0E46BF20}" destId="{832BF48F-0145-4429-9E02-8FCA946CCE9E}" srcOrd="1" destOrd="0" presId="urn:microsoft.com/office/officeart/2005/8/layout/target3"/>
    <dgm:cxn modelId="{C428300F-4255-4E74-81AB-3B49B8C63826}" type="presOf" srcId="{EBC41103-E2E5-4D48-9B4B-425520D3D098}" destId="{50C2F88D-8688-44C2-A854-691F34009D3B}" srcOrd="0" destOrd="0" presId="urn:microsoft.com/office/officeart/2005/8/layout/target3"/>
    <dgm:cxn modelId="{DC7E2504-0D6E-47BA-8704-530B9EBD0F1D}" type="presParOf" srcId="{71045F8C-00FA-488E-A7BD-E2E6753D979D}" destId="{3577EC6B-C980-4F34-8C69-4365E7B8FC8C}" srcOrd="0" destOrd="0" presId="urn:microsoft.com/office/officeart/2005/8/layout/target3"/>
    <dgm:cxn modelId="{93543C75-032F-4535-8518-B210FBDB6EC4}" type="presParOf" srcId="{71045F8C-00FA-488E-A7BD-E2E6753D979D}" destId="{6940EB87-DC1D-4BC3-9408-9AC2E1FFC039}" srcOrd="1" destOrd="0" presId="urn:microsoft.com/office/officeart/2005/8/layout/target3"/>
    <dgm:cxn modelId="{1DA6F332-61FB-4B97-9FCB-D8C769259149}" type="presParOf" srcId="{71045F8C-00FA-488E-A7BD-E2E6753D979D}" destId="{BC35EE03-4121-4EF9-923D-7CB6D30D358D}" srcOrd="2" destOrd="0" presId="urn:microsoft.com/office/officeart/2005/8/layout/target3"/>
    <dgm:cxn modelId="{72AD2170-9199-49E8-A43C-2370588B5608}" type="presParOf" srcId="{71045F8C-00FA-488E-A7BD-E2E6753D979D}" destId="{C95EEA27-3CBF-4645-A92D-9D8AF5C1CBFC}" srcOrd="3" destOrd="0" presId="urn:microsoft.com/office/officeart/2005/8/layout/target3"/>
    <dgm:cxn modelId="{AA28F202-0608-4213-8E83-50F1D58D396B}" type="presParOf" srcId="{71045F8C-00FA-488E-A7BD-E2E6753D979D}" destId="{851BB866-B6AE-4566-893F-4C635BA974FC}" srcOrd="4" destOrd="0" presId="urn:microsoft.com/office/officeart/2005/8/layout/target3"/>
    <dgm:cxn modelId="{0A02AE58-C9DD-4C8A-A4F9-6713D434D822}" type="presParOf" srcId="{71045F8C-00FA-488E-A7BD-E2E6753D979D}" destId="{643EA938-EDE0-4533-ACCC-D2BD6F3A527C}" srcOrd="5" destOrd="0" presId="urn:microsoft.com/office/officeart/2005/8/layout/target3"/>
    <dgm:cxn modelId="{35F8947D-AC29-4A6E-8945-33154F6DD091}" type="presParOf" srcId="{71045F8C-00FA-488E-A7BD-E2E6753D979D}" destId="{92F31B18-D66D-4CC7-89B9-378928DE877D}" srcOrd="6" destOrd="0" presId="urn:microsoft.com/office/officeart/2005/8/layout/target3"/>
    <dgm:cxn modelId="{0B4D935F-F22F-4032-9E21-B5F5BAB0B1A7}" type="presParOf" srcId="{71045F8C-00FA-488E-A7BD-E2E6753D979D}" destId="{902074E1-B931-4618-97F1-FADBE82E9C3C}" srcOrd="7" destOrd="0" presId="urn:microsoft.com/office/officeart/2005/8/layout/target3"/>
    <dgm:cxn modelId="{AB3EA96A-B117-42D8-A6EE-2F9834414605}" type="presParOf" srcId="{71045F8C-00FA-488E-A7BD-E2E6753D979D}" destId="{A3817367-F2BC-482F-8832-FA00B51DCCF3}" srcOrd="8" destOrd="0" presId="urn:microsoft.com/office/officeart/2005/8/layout/target3"/>
    <dgm:cxn modelId="{8D13153A-C60E-4EFE-B58F-3407C842B6AC}" type="presParOf" srcId="{71045F8C-00FA-488E-A7BD-E2E6753D979D}" destId="{626ABFF6-56C8-4386-B662-68EC364EED9D}" srcOrd="9" destOrd="0" presId="urn:microsoft.com/office/officeart/2005/8/layout/target3"/>
    <dgm:cxn modelId="{A9751B9B-E0DE-4B21-B117-CDA7AE9C9C00}" type="presParOf" srcId="{71045F8C-00FA-488E-A7BD-E2E6753D979D}" destId="{6DB11F1C-D028-4800-9625-6611CA9DE6D4}" srcOrd="10" destOrd="0" presId="urn:microsoft.com/office/officeart/2005/8/layout/target3"/>
    <dgm:cxn modelId="{6BE474C3-45B7-41CD-B5C9-D704F427A127}" type="presParOf" srcId="{71045F8C-00FA-488E-A7BD-E2E6753D979D}" destId="{CDED6FE3-AD8F-4ACC-B6B8-710EDDD97598}" srcOrd="11" destOrd="0" presId="urn:microsoft.com/office/officeart/2005/8/layout/target3"/>
    <dgm:cxn modelId="{2D901033-897E-4943-8902-E26429DAA456}" type="presParOf" srcId="{71045F8C-00FA-488E-A7BD-E2E6753D979D}" destId="{397AC6D7-84A6-4150-958F-83C92D9ACF38}" srcOrd="12" destOrd="0" presId="urn:microsoft.com/office/officeart/2005/8/layout/target3"/>
    <dgm:cxn modelId="{C7CA9FA0-A347-4F22-8BF1-9371423C9843}" type="presParOf" srcId="{71045F8C-00FA-488E-A7BD-E2E6753D979D}" destId="{D7419528-33A6-416D-9E64-B3F7915C5149}" srcOrd="13" destOrd="0" presId="urn:microsoft.com/office/officeart/2005/8/layout/target3"/>
    <dgm:cxn modelId="{6C6C8015-7F99-4E4B-9EF5-36B70242C622}" type="presParOf" srcId="{71045F8C-00FA-488E-A7BD-E2E6753D979D}" destId="{97289DF2-90F4-4EC2-A9FC-633B00BAB610}" srcOrd="14" destOrd="0" presId="urn:microsoft.com/office/officeart/2005/8/layout/target3"/>
    <dgm:cxn modelId="{7AFEC8B2-2D9A-4160-8B63-64B98D4B8FE3}" type="presParOf" srcId="{71045F8C-00FA-488E-A7BD-E2E6753D979D}" destId="{234EBA9D-95B4-4C20-A84E-6F65F1085DC6}" srcOrd="15" destOrd="0" presId="urn:microsoft.com/office/officeart/2005/8/layout/target3"/>
    <dgm:cxn modelId="{E7B6C598-9B14-497B-BFAE-926CA7D431BC}" type="presParOf" srcId="{71045F8C-00FA-488E-A7BD-E2E6753D979D}" destId="{12255512-213F-41DF-90A6-8B4CD74A2B52}" srcOrd="16" destOrd="0" presId="urn:microsoft.com/office/officeart/2005/8/layout/target3"/>
    <dgm:cxn modelId="{4D08F55A-D49A-48D0-AD42-52F8D19EC6BE}" type="presParOf" srcId="{71045F8C-00FA-488E-A7BD-E2E6753D979D}" destId="{50C2F88D-8688-44C2-A854-691F34009D3B}" srcOrd="17" destOrd="0" presId="urn:microsoft.com/office/officeart/2005/8/layout/target3"/>
    <dgm:cxn modelId="{529320F3-DF9E-4458-94DE-1EF6A7B45F86}" type="presParOf" srcId="{71045F8C-00FA-488E-A7BD-E2E6753D979D}" destId="{4D19AB04-24FA-40C2-B203-52AE3D15E171}" srcOrd="18" destOrd="0" presId="urn:microsoft.com/office/officeart/2005/8/layout/target3"/>
    <dgm:cxn modelId="{86EF40F2-6BF4-4ECF-8457-9A128AF22F2C}" type="presParOf" srcId="{71045F8C-00FA-488E-A7BD-E2E6753D979D}" destId="{832BF48F-0145-4429-9E02-8FCA946CCE9E}" srcOrd="19" destOrd="0" presId="urn:microsoft.com/office/officeart/2005/8/layout/target3"/>
    <dgm:cxn modelId="{371016B4-342E-49DD-BFB9-12B475EA1489}" type="presParOf" srcId="{71045F8C-00FA-488E-A7BD-E2E6753D979D}" destId="{E7297F21-D4FD-4A41-AE58-814D01A6B5E7}" srcOrd="20" destOrd="0" presId="urn:microsoft.com/office/officeart/2005/8/layout/target3"/>
    <dgm:cxn modelId="{1F2714D0-22C9-495D-9C8A-E86AF96589C2}" type="presParOf" srcId="{71045F8C-00FA-488E-A7BD-E2E6753D979D}" destId="{F69A1436-182C-465B-AD7F-FE48E0C090C1}" srcOrd="21" destOrd="0" presId="urn:microsoft.com/office/officeart/2005/8/layout/target3"/>
    <dgm:cxn modelId="{DDEEFC90-8768-49FE-ABA8-17500DD9434B}" type="presParOf" srcId="{71045F8C-00FA-488E-A7BD-E2E6753D979D}" destId="{AA41A67C-3D3F-4AE9-9E0F-5D7F7BB2E741}" srcOrd="22" destOrd="0" presId="urn:microsoft.com/office/officeart/2005/8/layout/target3"/>
    <dgm:cxn modelId="{8046987C-C0BD-43DF-815B-ED33A5C1D062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25F179F-6D2E-4A62-8E83-C340D85E9C8D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023C28E-C525-4D87-92B5-AFC5C69EA6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Vytisknout jako pracovní list pro děti</a:t>
            </a:r>
          </a:p>
        </p:txBody>
      </p:sp>
      <p:sp>
        <p:nvSpPr>
          <p:cNvPr id="3072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564DBA-E246-4C93-A46B-BEAAF4EC702B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 smtClean="0"/>
            </a:lvl1pPr>
          </a:lstStyle>
          <a:p>
            <a:pPr>
              <a:defRPr/>
            </a:pPr>
            <a:fld id="{1BC79878-CC60-4F91-A8E2-87E2817A43FA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0D3DC6FF-AA78-4C1F-AE11-D815E63C0D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CC406-E34F-423B-A3D2-955EE4561BDF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61FD0-1B61-4ABB-9309-38A96BAE5D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AAAE2-371B-4032-8658-E05748621771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9CB64-31B0-4FCC-9EC1-70F7E1FD2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FE414-39EC-4842-969F-1019F84B3821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1F934-0427-4751-B181-F8E71540AB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A5E77-80BD-4934-9F40-1A92E9F91152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7C0C5-FDAF-4493-A44D-B4B985112F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A064A-C15E-480A-9EB7-94D2852C3BA6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59832-DB6B-42D1-A7E2-510FB7E6F3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40043-0C19-48B8-AC31-77AE6E8992B4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A0C53-6E33-40E3-A325-5934E4739C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66665-C61B-4A79-ACBE-1F40A022C464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42A99-855C-4760-B0E4-A0056EAF8C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2F90C-1FC3-49F2-9098-C3E2C485B098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556F6-631E-4738-9FDF-0BCBD7F967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22505-41D7-417A-8AD6-E5A980FDF7AC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AC9BF-5B9B-4A2E-B305-80A049A93B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A111D-1D7E-424C-B674-8BF22CAC4AAD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4FE88-20ED-4D39-A53A-08B64492AA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FF080-5278-414E-9D0B-954AEE9C2F1E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639DB-9674-4A80-81C3-6D052898E1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F3EBC-1C6D-4BA4-8778-429361BC3A0A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88804-8244-477A-AA1D-4D87D0F64C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DC998-C11A-4F98-A811-1D2EF980D53D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1CE6E-9852-4E87-B27C-D553513975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6AB35-09A2-44C7-A89B-FE3CF422558C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66BB-C8CE-491C-8E56-82D54951DA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1D426-C800-49F9-8827-638E49627478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1D846-1FF2-4672-9772-B3E2AC83C5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E0F52-8EC7-497A-9F47-9A12C3B383E4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CDA66-A8D6-4C7D-AC96-7B7A6C3A60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91474-6201-4D28-9437-79223ECEFA9B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A5DE5-80CC-40F6-9DDF-A47B9020D2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F4BAE-C3AE-4E01-AAFD-C76F920CF0C1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0F4E1-98FF-4C02-A2F3-0242647D3F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828E3-79F1-46E2-8BA3-4B9C49E8ADF0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C8E28-63EF-4EED-ACCD-A0A545CA84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2F932-1381-42C3-AEED-850B61EBE525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9C565-80BB-4585-8240-45041CD2BE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8A56B-9807-4F3A-8A43-82B92049A637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F526C-28CE-456C-BD96-5A4EF73812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2D2B73F0-C446-4A0F-B965-619ED620D32B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B6AF33C7-B08E-4969-BE56-2D5E09AAAA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3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96" r:id="rId8"/>
    <p:sldLayoutId id="2147483697" r:id="rId9"/>
    <p:sldLayoutId id="2147483677" r:id="rId10"/>
    <p:sldLayoutId id="214748367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A2DC825-4AE0-4C17-B981-A52A280FC437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6B761B0-0F15-49EF-B726-79F1891F01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cs-CZ" smtClean="0"/>
              <a:t>Anotace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24000" y="1397000"/>
          <a:ext cx="6096000" cy="2667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slouží</a:t>
                      </a:r>
                      <a:r>
                        <a:rPr lang="cs-CZ" baseline="0" dirty="0" smtClean="0"/>
                        <a:t> k </a:t>
                      </a:r>
                      <a:r>
                        <a:rPr lang="cs-CZ" baseline="0" smtClean="0"/>
                        <a:t>procvičení nebo ověření </a:t>
                      </a:r>
                      <a:r>
                        <a:rPr lang="cs-CZ" baseline="0" dirty="0" smtClean="0"/>
                        <a:t>znalostí učiva s využitím interaktivní tabule.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4 je vhodné použít jako pracovní list pro žáky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33925" y="2708275"/>
            <a:ext cx="3313113" cy="1701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Rostliny z ekosystému rybníka</a:t>
            </a:r>
            <a:endParaRPr lang="cs-CZ" dirty="0"/>
          </a:p>
        </p:txBody>
      </p:sp>
      <p:sp>
        <p:nvSpPr>
          <p:cNvPr id="28674" name="Podnadpis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/>
          <a:lstStyle/>
          <a:p>
            <a:r>
              <a:rPr lang="cs-CZ" smtClean="0"/>
              <a:t>Procvičování učiva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ovéPole 2"/>
          <p:cNvSpPr txBox="1">
            <a:spLocks noChangeArrowheads="1"/>
          </p:cNvSpPr>
          <p:nvPr/>
        </p:nvSpPr>
        <p:spPr bwMode="auto">
          <a:xfrm>
            <a:off x="539750" y="1052513"/>
            <a:ext cx="8759825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Century Gothic" pitchFamily="34" charset="0"/>
              </a:rPr>
              <a:t>Rostliny z ekosystému rybníka:</a:t>
            </a:r>
          </a:p>
          <a:p>
            <a:endParaRPr lang="cs-CZ" sz="2800">
              <a:latin typeface="Century Gothic" pitchFamily="34" charset="0"/>
            </a:endParaRPr>
          </a:p>
          <a:p>
            <a:r>
              <a:rPr lang="cs-CZ" sz="2800">
                <a:latin typeface="Century Gothic" pitchFamily="34" charset="0"/>
              </a:rPr>
              <a:t>1.vrba bílá    2. blatouch bahenní     </a:t>
            </a:r>
          </a:p>
          <a:p>
            <a:endParaRPr lang="cs-CZ" sz="2800">
              <a:latin typeface="Century Gothic" pitchFamily="34" charset="0"/>
            </a:endParaRPr>
          </a:p>
          <a:p>
            <a:r>
              <a:rPr lang="cs-CZ" sz="2800">
                <a:latin typeface="Century Gothic" pitchFamily="34" charset="0"/>
              </a:rPr>
              <a:t>3. krásnoočko   4. olše lepkavá    5. leknín bílý</a:t>
            </a:r>
          </a:p>
          <a:p>
            <a:endParaRPr lang="cs-CZ" sz="2800">
              <a:latin typeface="Century Gothic" pitchFamily="34" charset="0"/>
            </a:endParaRPr>
          </a:p>
          <a:p>
            <a:r>
              <a:rPr lang="cs-CZ" sz="2800">
                <a:latin typeface="Century Gothic" pitchFamily="34" charset="0"/>
              </a:rPr>
              <a:t>6.okřehek menší   7. rákos obecný   8. ostřice</a:t>
            </a:r>
          </a:p>
          <a:p>
            <a:endParaRPr lang="cs-CZ" sz="2800">
              <a:latin typeface="Century Gothic" pitchFamily="34" charset="0"/>
            </a:endParaRPr>
          </a:p>
          <a:p>
            <a:r>
              <a:rPr lang="cs-CZ" sz="2800">
                <a:latin typeface="Century Gothic" pitchFamily="34" charset="0"/>
              </a:rPr>
              <a:t>9.topol černý   10. pláštěnka   11. stulík žlutý</a:t>
            </a:r>
          </a:p>
          <a:p>
            <a:endParaRPr lang="cs-CZ" sz="2800">
              <a:latin typeface="Century Gothic" pitchFamily="34" charset="0"/>
            </a:endParaRPr>
          </a:p>
          <a:p>
            <a:r>
              <a:rPr lang="cs-CZ" sz="2800">
                <a:latin typeface="Century Gothic" pitchFamily="34" charset="0"/>
              </a:rPr>
              <a:t>12 .kosatec žlutý   13. orobinec širolistý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750" y="981075"/>
            <a:ext cx="8213725" cy="47894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2800" b="1">
                <a:latin typeface="Century Gothic" pitchFamily="34" charset="0"/>
              </a:rPr>
              <a:t>Úkol</a:t>
            </a:r>
            <a:r>
              <a:rPr lang="cs-CZ" sz="2800">
                <a:latin typeface="Century Gothic" pitchFamily="34" charset="0"/>
              </a:rPr>
              <a:t>: </a:t>
            </a:r>
            <a:r>
              <a:rPr lang="cs-CZ" sz="2800" b="1">
                <a:solidFill>
                  <a:srgbClr val="FF0000"/>
                </a:solidFill>
                <a:latin typeface="Century Gothic" pitchFamily="34" charset="0"/>
              </a:rPr>
              <a:t>Ze zástupců rostlin z ekosystému rybníka</a:t>
            </a:r>
          </a:p>
          <a:p>
            <a:r>
              <a:rPr lang="cs-CZ" sz="2800" b="1">
                <a:solidFill>
                  <a:srgbClr val="FF0000"/>
                </a:solidFill>
                <a:latin typeface="Century Gothic" pitchFamily="34" charset="0"/>
              </a:rPr>
              <a:t>          ( pracovní list nebo snímek 4) vypiš:</a:t>
            </a:r>
          </a:p>
          <a:p>
            <a:pPr>
              <a:buFontTx/>
              <a:buAutoNum type="arabicPeriod"/>
            </a:pPr>
            <a:r>
              <a:rPr lang="cs-CZ" sz="2800">
                <a:latin typeface="Century Gothic" pitchFamily="34" charset="0"/>
              </a:rPr>
              <a:t>Všechny dřeviny</a:t>
            </a:r>
          </a:p>
          <a:p>
            <a:pPr>
              <a:buFontTx/>
              <a:buAutoNum type="arabicPeriod"/>
            </a:pPr>
            <a:r>
              <a:rPr lang="cs-CZ" sz="2800">
                <a:latin typeface="Century Gothic" pitchFamily="34" charset="0"/>
              </a:rPr>
              <a:t>Příklad dřeviny dvoudomé</a:t>
            </a:r>
          </a:p>
          <a:p>
            <a:pPr>
              <a:buFontTx/>
              <a:buAutoNum type="arabicPeriod"/>
            </a:pPr>
            <a:r>
              <a:rPr lang="cs-CZ" sz="2800">
                <a:latin typeface="Century Gothic" pitchFamily="34" charset="0"/>
              </a:rPr>
              <a:t>Byliny patřící mezi traviny</a:t>
            </a:r>
          </a:p>
          <a:p>
            <a:pPr>
              <a:buFontTx/>
              <a:buAutoNum type="arabicPeriod"/>
            </a:pPr>
            <a:r>
              <a:rPr lang="cs-CZ" sz="2800">
                <a:latin typeface="Century Gothic" pitchFamily="34" charset="0"/>
              </a:rPr>
              <a:t>Vodní řasy</a:t>
            </a:r>
          </a:p>
          <a:p>
            <a:pPr>
              <a:buFontTx/>
              <a:buAutoNum type="arabicPeriod"/>
            </a:pPr>
            <a:r>
              <a:rPr lang="cs-CZ" sz="2800">
                <a:latin typeface="Century Gothic" pitchFamily="34" charset="0"/>
              </a:rPr>
              <a:t>Byliny rostoucí na okraji rybníka</a:t>
            </a:r>
          </a:p>
          <a:p>
            <a:pPr>
              <a:buFontTx/>
              <a:buAutoNum type="arabicPeriod"/>
            </a:pPr>
            <a:r>
              <a:rPr lang="cs-CZ" sz="2800">
                <a:latin typeface="Century Gothic" pitchFamily="34" charset="0"/>
              </a:rPr>
              <a:t>Byliny rostoucí i v hlubší vodě</a:t>
            </a:r>
          </a:p>
          <a:p>
            <a:pPr>
              <a:buFontTx/>
              <a:buAutoNum type="arabicPeriod"/>
            </a:pPr>
            <a:r>
              <a:rPr lang="cs-CZ" sz="2800">
                <a:latin typeface="Century Gothic" pitchFamily="34" charset="0"/>
              </a:rPr>
              <a:t>Byliny patřící mezi chráněné rostliny</a:t>
            </a:r>
          </a:p>
          <a:p>
            <a:r>
              <a:rPr lang="cs-CZ" sz="2800">
                <a:latin typeface="Century Gothic" pitchFamily="34" charset="0"/>
              </a:rPr>
              <a:t>          </a:t>
            </a:r>
          </a:p>
          <a:p>
            <a:endParaRPr lang="cs-CZ" sz="280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4213" y="836613"/>
            <a:ext cx="7554912" cy="3970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  <a:latin typeface="+mn-lt"/>
              </a:rPr>
              <a:t>Kontrola: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800" dirty="0">
                <a:latin typeface="+mn-lt"/>
              </a:rPr>
              <a:t>Vrba bílá, olše lepkavá, topol černý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800" dirty="0">
                <a:latin typeface="+mn-lt"/>
              </a:rPr>
              <a:t>Vrba bílá, (topol černý)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800" dirty="0">
                <a:latin typeface="+mn-lt"/>
              </a:rPr>
              <a:t>Rákos obecný, ostřice, orobinec širolistý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800" dirty="0">
                <a:latin typeface="+mn-lt"/>
              </a:rPr>
              <a:t>Krásnoočko, pláštěnka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800" dirty="0">
                <a:latin typeface="+mn-lt"/>
              </a:rPr>
              <a:t>Blatouch bahenní, rákos obecný,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>
                <a:latin typeface="+mn-lt"/>
              </a:rPr>
              <a:t>     ostřice, orobinec širolistý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 startAt="6"/>
              <a:defRPr/>
            </a:pPr>
            <a:r>
              <a:rPr lang="cs-CZ" sz="2800" dirty="0">
                <a:latin typeface="+mn-lt"/>
              </a:rPr>
              <a:t>Leknín bílý, okřehek menší, stulík žlutý 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 startAt="6"/>
              <a:defRPr/>
            </a:pPr>
            <a:r>
              <a:rPr lang="cs-CZ" sz="2800" dirty="0">
                <a:latin typeface="+mn-lt"/>
              </a:rPr>
              <a:t>Leknín bílý, stulík žlutý</a:t>
            </a:r>
            <a:endParaRPr lang="cs-CZ" sz="2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158</Words>
  <Application>Microsoft Office PowerPoint</Application>
  <PresentationFormat>Předvádění na obrazovce (4:3)</PresentationFormat>
  <Paragraphs>44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6</vt:i4>
      </vt:variant>
    </vt:vector>
  </HeadingPairs>
  <TitlesOfParts>
    <vt:vector size="15" baseType="lpstr">
      <vt:lpstr>Century Gothic</vt:lpstr>
      <vt:lpstr>Arial</vt:lpstr>
      <vt:lpstr>Wingdings 2</vt:lpstr>
      <vt:lpstr>Calibri</vt:lpstr>
      <vt:lpstr>Austin</vt:lpstr>
      <vt:lpstr>Motiv systému Office</vt:lpstr>
      <vt:lpstr>Austin</vt:lpstr>
      <vt:lpstr>Austin</vt:lpstr>
      <vt:lpstr>Austin</vt:lpstr>
      <vt:lpstr>Snímek 1</vt:lpstr>
      <vt:lpstr>Anotace</vt:lpstr>
      <vt:lpstr>Rostliny z ekosystému rybníka</vt:lpstr>
      <vt:lpstr>Snímek 4</vt:lpstr>
      <vt:lpstr>Snímek 5</vt:lpstr>
      <vt:lpstr>Snímek 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z ekosystému rybníka</dc:title>
  <dc:creator>Sladká</dc:creator>
  <cp:lastModifiedBy>Maminka</cp:lastModifiedBy>
  <cp:revision>15</cp:revision>
  <dcterms:created xsi:type="dcterms:W3CDTF">2012-02-22T18:14:01Z</dcterms:created>
  <dcterms:modified xsi:type="dcterms:W3CDTF">2012-03-13T14:57:41Z</dcterms:modified>
</cp:coreProperties>
</file>