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62" r:id="rId4"/>
    <p:sldId id="264" r:id="rId5"/>
    <p:sldId id="267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a psaní chemických výrazů 2A,B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_INOVACE_08_Čtení a psaní chemických výrazů 2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_INOVACE_08_Čtení a psaní chemických výrazů 2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Čtení a psaní chemických výrazů 2A,B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179777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871077"/>
              </p:ext>
            </p:extLst>
          </p:nvPr>
        </p:nvGraphicFramePr>
        <p:xfrm>
          <a:off x="1524000" y="1397000"/>
          <a:ext cx="6096000" cy="4582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prvků, 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doplňují ke každému zápisu, co pro chemiky znamená.  Periodická soustava prvků může sloužit jen pro kontrolu práce.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24744"/>
            <a:ext cx="58326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1)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Vyjádři slovně, co znamenají tyto zápisy:</a:t>
            </a:r>
          </a:p>
          <a:p>
            <a:r>
              <a:rPr lang="cs-CZ" sz="2400" dirty="0" smtClean="0"/>
              <a:t>O    </a:t>
            </a:r>
            <a:endParaRPr lang="cs-CZ" sz="2400" dirty="0"/>
          </a:p>
          <a:p>
            <a:r>
              <a:rPr lang="cs-CZ" sz="2400" dirty="0" smtClean="0"/>
              <a:t>2O  </a:t>
            </a:r>
            <a:endParaRPr lang="cs-CZ" sz="2400" dirty="0"/>
          </a:p>
          <a:p>
            <a:r>
              <a:rPr lang="cs-CZ" sz="2400" dirty="0" smtClean="0"/>
              <a:t>O</a:t>
            </a:r>
            <a:r>
              <a:rPr lang="cs-CZ" sz="2400" baseline="-25000" dirty="0" smtClean="0"/>
              <a:t>2     </a:t>
            </a:r>
            <a:endParaRPr lang="cs-CZ" sz="2400" dirty="0"/>
          </a:p>
          <a:p>
            <a:r>
              <a:rPr lang="cs-CZ" sz="2400" dirty="0" smtClean="0"/>
              <a:t>2 </a:t>
            </a:r>
            <a:r>
              <a:rPr lang="cs-CZ" sz="2400" dirty="0"/>
              <a:t>O</a:t>
            </a:r>
            <a:r>
              <a:rPr lang="cs-CZ" sz="2400" baseline="-25000" dirty="0"/>
              <a:t>2 </a:t>
            </a:r>
            <a:r>
              <a:rPr lang="cs-CZ" sz="2400" dirty="0"/>
              <a:t> </a:t>
            </a:r>
          </a:p>
          <a:p>
            <a:r>
              <a:rPr lang="cs-CZ" sz="2400" dirty="0" smtClean="0"/>
              <a:t>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</a:t>
            </a:r>
            <a:endParaRPr lang="cs-CZ" sz="2400" dirty="0"/>
          </a:p>
          <a:p>
            <a:r>
              <a:rPr lang="cs-CZ" sz="2400" dirty="0" smtClean="0"/>
              <a:t>2 </a:t>
            </a:r>
            <a:r>
              <a:rPr lang="cs-CZ" sz="2400" dirty="0"/>
              <a:t>CO</a:t>
            </a:r>
            <a:r>
              <a:rPr lang="cs-CZ" sz="2400" baseline="-25000" dirty="0"/>
              <a:t>2</a:t>
            </a:r>
            <a:r>
              <a:rPr lang="cs-CZ" sz="2400" dirty="0"/>
              <a:t>  </a:t>
            </a:r>
          </a:p>
          <a:p>
            <a:r>
              <a:rPr lang="cs-CZ" sz="2400" dirty="0" smtClean="0"/>
              <a:t>3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183920"/>
            <a:ext cx="568863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2) Kolik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prvků, kolik atomů kterého prvku a kolik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atomů celkem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obsahují tyto zápisy?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CaCO</a:t>
            </a:r>
            <a:r>
              <a:rPr lang="cs-CZ" sz="2400" baseline="-25000" dirty="0" smtClean="0"/>
              <a:t>3 </a:t>
            </a:r>
            <a:r>
              <a:rPr lang="cs-CZ" sz="2400" dirty="0" smtClean="0"/>
              <a:t>        </a:t>
            </a:r>
            <a:endParaRPr lang="cs-CZ" sz="2400" dirty="0"/>
          </a:p>
          <a:p>
            <a:r>
              <a:rPr lang="cs-CZ" sz="2400" dirty="0" smtClean="0"/>
              <a:t> 2 </a:t>
            </a:r>
            <a:r>
              <a:rPr lang="cs-CZ" sz="2400" dirty="0"/>
              <a:t>CaCO</a:t>
            </a:r>
            <a:r>
              <a:rPr lang="cs-CZ" sz="2400" baseline="-25000" dirty="0"/>
              <a:t>3       </a:t>
            </a:r>
            <a:endParaRPr lang="cs-CZ" sz="24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103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Zadání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62068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</a:t>
            </a:r>
            <a:endParaRPr lang="cs-CZ" sz="28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11500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1) </a:t>
            </a:r>
            <a:r>
              <a:rPr lang="cs-CZ" sz="2400" dirty="0"/>
              <a:t>Vyjádři slovně, co znamenají tyto zápisy:</a:t>
            </a:r>
          </a:p>
          <a:p>
            <a:r>
              <a:rPr lang="cs-CZ" sz="2400" dirty="0"/>
              <a:t>O 	</a:t>
            </a:r>
            <a:r>
              <a:rPr lang="cs-CZ" sz="2400" dirty="0" smtClean="0">
                <a:solidFill>
                  <a:srgbClr val="FF0000"/>
                </a:solidFill>
              </a:rPr>
              <a:t>jeden </a:t>
            </a:r>
            <a:r>
              <a:rPr lang="cs-CZ" sz="2400" dirty="0">
                <a:solidFill>
                  <a:srgbClr val="FF0000"/>
                </a:solidFill>
              </a:rPr>
              <a:t>atom kyslíku</a:t>
            </a:r>
          </a:p>
          <a:p>
            <a:r>
              <a:rPr lang="cs-CZ" sz="2400" dirty="0"/>
              <a:t>2O 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dva </a:t>
            </a:r>
            <a:r>
              <a:rPr lang="cs-CZ" sz="2400" dirty="0">
                <a:solidFill>
                  <a:srgbClr val="FF0000"/>
                </a:solidFill>
              </a:rPr>
              <a:t>atomy kyslíku</a:t>
            </a:r>
          </a:p>
          <a:p>
            <a:r>
              <a:rPr lang="cs-CZ" sz="2400" dirty="0"/>
              <a:t>O</a:t>
            </a:r>
            <a:r>
              <a:rPr lang="cs-CZ" sz="2400" baseline="-25000" dirty="0"/>
              <a:t>2     </a:t>
            </a:r>
            <a:r>
              <a:rPr lang="cs-CZ" sz="2400" baseline="-250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jedna </a:t>
            </a:r>
            <a:r>
              <a:rPr lang="cs-CZ" sz="2400" dirty="0">
                <a:solidFill>
                  <a:srgbClr val="FF0000"/>
                </a:solidFill>
              </a:rPr>
              <a:t>molekula </a:t>
            </a:r>
            <a:r>
              <a:rPr lang="cs-CZ" sz="2400" dirty="0" smtClean="0">
                <a:solidFill>
                  <a:srgbClr val="FF0000"/>
                </a:solidFill>
              </a:rPr>
              <a:t>kyslíku</a:t>
            </a:r>
          </a:p>
          <a:p>
            <a:r>
              <a:rPr lang="cs-CZ" sz="2400" baseline="-25000" dirty="0" smtClean="0"/>
              <a:t> </a:t>
            </a:r>
            <a:r>
              <a:rPr lang="cs-CZ" sz="2400" dirty="0"/>
              <a:t>2 O</a:t>
            </a:r>
            <a:r>
              <a:rPr lang="cs-CZ" sz="2400" baseline="-25000" dirty="0"/>
              <a:t>2 </a:t>
            </a:r>
            <a:r>
              <a:rPr lang="cs-CZ" sz="2400" baseline="-250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dvě </a:t>
            </a:r>
            <a:r>
              <a:rPr lang="cs-CZ" sz="2400" dirty="0">
                <a:solidFill>
                  <a:srgbClr val="FF0000"/>
                </a:solidFill>
              </a:rPr>
              <a:t>molekuly </a:t>
            </a:r>
            <a:r>
              <a:rPr lang="cs-CZ" sz="2400" dirty="0" smtClean="0">
                <a:solidFill>
                  <a:srgbClr val="FF0000"/>
                </a:solidFill>
              </a:rPr>
              <a:t>kyslíku</a:t>
            </a:r>
          </a:p>
          <a:p>
            <a:r>
              <a:rPr lang="cs-CZ" sz="2400" dirty="0" smtClean="0"/>
              <a:t>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	</a:t>
            </a:r>
            <a:r>
              <a:rPr lang="cs-CZ" sz="2400" dirty="0" smtClean="0">
                <a:solidFill>
                  <a:srgbClr val="FF0000"/>
                </a:solidFill>
              </a:rPr>
              <a:t>jedna </a:t>
            </a:r>
            <a:r>
              <a:rPr lang="cs-CZ" sz="2400" dirty="0">
                <a:solidFill>
                  <a:srgbClr val="FF0000"/>
                </a:solidFill>
              </a:rPr>
              <a:t>molekula oxidu uhličitého (nějaké </a:t>
            </a:r>
            <a:r>
              <a:rPr lang="cs-CZ" sz="2400" dirty="0" smtClean="0">
                <a:solidFill>
                  <a:srgbClr val="FF0000"/>
                </a:solidFill>
              </a:rPr>
              <a:t>sloučeniny)</a:t>
            </a:r>
          </a:p>
          <a:p>
            <a:r>
              <a:rPr lang="cs-CZ" sz="2400" dirty="0" smtClean="0"/>
              <a:t>2 </a:t>
            </a:r>
            <a:r>
              <a:rPr lang="cs-CZ" sz="2400" dirty="0"/>
              <a:t>CO</a:t>
            </a:r>
            <a:r>
              <a:rPr lang="cs-CZ" sz="2400" baseline="-25000" dirty="0"/>
              <a:t>2</a:t>
            </a:r>
            <a:r>
              <a:rPr lang="cs-CZ" sz="2400" dirty="0"/>
              <a:t>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dvě </a:t>
            </a:r>
            <a:r>
              <a:rPr lang="cs-CZ" sz="2400" dirty="0">
                <a:solidFill>
                  <a:srgbClr val="FF0000"/>
                </a:solidFill>
              </a:rPr>
              <a:t>molekuly oxidu uhličitého (nějaké sloučeniny)</a:t>
            </a:r>
          </a:p>
          <a:p>
            <a:pPr lvl="0"/>
            <a:r>
              <a:rPr lang="cs-CZ" sz="2400" dirty="0" smtClean="0"/>
              <a:t>3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	</a:t>
            </a:r>
            <a:r>
              <a:rPr lang="cs-CZ" sz="2400" dirty="0" smtClean="0">
                <a:solidFill>
                  <a:srgbClr val="FF0000"/>
                </a:solidFill>
              </a:rPr>
              <a:t>tři </a:t>
            </a:r>
            <a:r>
              <a:rPr lang="cs-CZ" sz="2400" dirty="0">
                <a:solidFill>
                  <a:srgbClr val="FF0000"/>
                </a:solidFill>
              </a:rPr>
              <a:t>molekuly oxidu uhličitého (nějaké sloučeniny)</a:t>
            </a:r>
          </a:p>
          <a:p>
            <a:r>
              <a:rPr lang="cs-CZ" sz="2400" dirty="0"/>
              <a:t> 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534669"/>
            <a:ext cx="76328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Kolik </a:t>
            </a:r>
            <a:r>
              <a:rPr lang="cs-CZ" sz="2400" dirty="0"/>
              <a:t>prvků, kolik atomů kterého prvku a kolik atomů </a:t>
            </a:r>
            <a:r>
              <a:rPr lang="cs-CZ" sz="2400" dirty="0" smtClean="0"/>
              <a:t>celkem </a:t>
            </a:r>
            <a:r>
              <a:rPr lang="cs-CZ" sz="2400" dirty="0"/>
              <a:t>obsahují tyto zápisy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CaCO</a:t>
            </a:r>
            <a:r>
              <a:rPr lang="cs-CZ" sz="2400" baseline="-25000" dirty="0" smtClean="0"/>
              <a:t>3 </a:t>
            </a:r>
            <a:r>
              <a:rPr lang="cs-CZ" sz="2400" dirty="0" smtClean="0"/>
              <a:t>        </a:t>
            </a:r>
            <a:r>
              <a:rPr lang="cs-CZ" sz="2400" dirty="0">
                <a:solidFill>
                  <a:srgbClr val="FF0000"/>
                </a:solidFill>
              </a:rPr>
              <a:t>3;1Ca,1C,3O;5</a:t>
            </a:r>
          </a:p>
          <a:p>
            <a:r>
              <a:rPr lang="cs-CZ" sz="2400" dirty="0" smtClean="0"/>
              <a:t>2 </a:t>
            </a:r>
            <a:r>
              <a:rPr lang="cs-CZ" sz="2400" dirty="0"/>
              <a:t>CaCO</a:t>
            </a:r>
            <a:r>
              <a:rPr lang="cs-CZ" sz="2400" baseline="-25000" dirty="0"/>
              <a:t>3       </a:t>
            </a:r>
            <a:r>
              <a:rPr lang="cs-CZ" sz="2400" dirty="0">
                <a:solidFill>
                  <a:srgbClr val="FF0000"/>
                </a:solidFill>
              </a:rPr>
              <a:t>3;2Ca,2C,6O;10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103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55557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31031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72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24744"/>
            <a:ext cx="58326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1)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Vyjádři slovně, co znamenají tyto zápisy:</a:t>
            </a:r>
          </a:p>
          <a:p>
            <a:r>
              <a:rPr lang="cs-CZ" sz="2400" dirty="0"/>
              <a:t>H    </a:t>
            </a:r>
          </a:p>
          <a:p>
            <a:r>
              <a:rPr lang="cs-CZ" sz="2400" dirty="0"/>
              <a:t>2H  </a:t>
            </a:r>
          </a:p>
          <a:p>
            <a:r>
              <a:rPr lang="cs-CZ" sz="2400" dirty="0"/>
              <a:t>H</a:t>
            </a:r>
            <a:r>
              <a:rPr lang="cs-CZ" sz="2400" baseline="-25000" dirty="0"/>
              <a:t>2     </a:t>
            </a:r>
            <a:endParaRPr lang="cs-CZ" sz="2400" dirty="0"/>
          </a:p>
          <a:p>
            <a:r>
              <a:rPr lang="cs-CZ" sz="2400" dirty="0" smtClean="0"/>
              <a:t>2 </a:t>
            </a:r>
            <a:r>
              <a:rPr lang="cs-CZ" sz="2400" dirty="0"/>
              <a:t>H</a:t>
            </a:r>
            <a:r>
              <a:rPr lang="cs-CZ" sz="2400" baseline="-25000" dirty="0"/>
              <a:t>2 </a:t>
            </a:r>
            <a:r>
              <a:rPr lang="cs-CZ" sz="2400" dirty="0"/>
              <a:t> </a:t>
            </a:r>
          </a:p>
          <a:p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 </a:t>
            </a:r>
            <a:endParaRPr lang="cs-CZ" sz="2400" dirty="0"/>
          </a:p>
          <a:p>
            <a:pPr lvl="0"/>
            <a:r>
              <a:rPr lang="cs-CZ" sz="2400" dirty="0" smtClean="0"/>
              <a:t>2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 </a:t>
            </a:r>
            <a:endParaRPr lang="cs-CZ" sz="2400" dirty="0"/>
          </a:p>
          <a:p>
            <a:r>
              <a:rPr lang="cs-CZ" sz="2400" dirty="0" smtClean="0"/>
              <a:t>3 </a:t>
            </a:r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O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4183920"/>
            <a:ext cx="568863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2) Kolik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prvků, kolik atomů kterého prvku a kolik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atomů celkem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obsahují tyto zápisy?</a:t>
            </a:r>
          </a:p>
          <a:p>
            <a:r>
              <a:rPr lang="cs-CZ" sz="2400" dirty="0"/>
              <a:t> H</a:t>
            </a:r>
            <a:r>
              <a:rPr lang="cs-CZ" sz="2400" baseline="-25000" dirty="0"/>
              <a:t>2</a:t>
            </a:r>
            <a:r>
              <a:rPr lang="cs-CZ" sz="2400" dirty="0"/>
              <a:t>SO</a:t>
            </a:r>
            <a:r>
              <a:rPr lang="cs-CZ" sz="2400" baseline="-25000" dirty="0"/>
              <a:t>3      </a:t>
            </a:r>
            <a:endParaRPr lang="cs-CZ" sz="2400" dirty="0"/>
          </a:p>
          <a:p>
            <a:r>
              <a:rPr lang="cs-CZ" sz="2400" dirty="0"/>
              <a:t> </a:t>
            </a:r>
            <a:r>
              <a:rPr lang="cs-CZ" sz="2400" dirty="0" smtClean="0"/>
              <a:t>3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3      </a:t>
            </a:r>
            <a:endParaRPr lang="cs-CZ" sz="24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103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9772" y="62668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92D050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04454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11500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1) </a:t>
            </a:r>
            <a:r>
              <a:rPr lang="cs-CZ" sz="2400" dirty="0"/>
              <a:t>Vyjádři slovně, co znamenají tyto zápisy:</a:t>
            </a:r>
          </a:p>
          <a:p>
            <a:r>
              <a:rPr lang="cs-CZ" sz="2400" dirty="0"/>
              <a:t>H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jeden </a:t>
            </a:r>
            <a:r>
              <a:rPr lang="cs-CZ" sz="2400" dirty="0">
                <a:solidFill>
                  <a:srgbClr val="FF0000"/>
                </a:solidFill>
              </a:rPr>
              <a:t>atom vodíku</a:t>
            </a:r>
          </a:p>
          <a:p>
            <a:r>
              <a:rPr lang="cs-CZ" sz="2400" dirty="0"/>
              <a:t>2H 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dva </a:t>
            </a:r>
            <a:r>
              <a:rPr lang="cs-CZ" sz="2400" dirty="0">
                <a:solidFill>
                  <a:srgbClr val="FF0000"/>
                </a:solidFill>
              </a:rPr>
              <a:t>atomy vodíku</a:t>
            </a:r>
          </a:p>
          <a:p>
            <a:r>
              <a:rPr lang="cs-CZ" sz="2400" dirty="0"/>
              <a:t>H</a:t>
            </a:r>
            <a:r>
              <a:rPr lang="cs-CZ" sz="2400" baseline="-25000" dirty="0"/>
              <a:t>2     </a:t>
            </a:r>
            <a:r>
              <a:rPr lang="cs-CZ" sz="2400" baseline="-250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jedna </a:t>
            </a:r>
            <a:r>
              <a:rPr lang="cs-CZ" sz="2400" dirty="0">
                <a:solidFill>
                  <a:srgbClr val="FF0000"/>
                </a:solidFill>
              </a:rPr>
              <a:t>molekula vodíku</a:t>
            </a:r>
          </a:p>
          <a:p>
            <a:r>
              <a:rPr lang="cs-CZ" sz="2400" dirty="0" smtClean="0"/>
              <a:t>2 </a:t>
            </a:r>
            <a:r>
              <a:rPr lang="cs-CZ" sz="2400" dirty="0"/>
              <a:t>H</a:t>
            </a:r>
            <a:r>
              <a:rPr lang="cs-CZ" sz="2400" baseline="-25000" dirty="0"/>
              <a:t>2 </a:t>
            </a:r>
            <a:r>
              <a:rPr lang="cs-CZ" sz="2400" dirty="0"/>
              <a:t>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dvě </a:t>
            </a:r>
            <a:r>
              <a:rPr lang="cs-CZ" sz="2400" dirty="0">
                <a:solidFill>
                  <a:srgbClr val="FF0000"/>
                </a:solidFill>
              </a:rPr>
              <a:t>molekuly </a:t>
            </a:r>
            <a:r>
              <a:rPr lang="cs-CZ" sz="2400" dirty="0" smtClean="0">
                <a:solidFill>
                  <a:srgbClr val="FF0000"/>
                </a:solidFill>
              </a:rPr>
              <a:t>vodíku</a:t>
            </a:r>
          </a:p>
          <a:p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 	</a:t>
            </a:r>
            <a:r>
              <a:rPr lang="cs-CZ" sz="2400" dirty="0" smtClean="0">
                <a:solidFill>
                  <a:srgbClr val="FF0000"/>
                </a:solidFill>
              </a:rPr>
              <a:t>jedna </a:t>
            </a:r>
            <a:r>
              <a:rPr lang="cs-CZ" sz="2400" dirty="0">
                <a:solidFill>
                  <a:srgbClr val="FF0000"/>
                </a:solidFill>
              </a:rPr>
              <a:t>molekula vody (nějaké sloučeniny)</a:t>
            </a:r>
          </a:p>
          <a:p>
            <a:pPr lvl="0"/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O 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dvě </a:t>
            </a:r>
            <a:r>
              <a:rPr lang="cs-CZ" sz="2400" dirty="0">
                <a:solidFill>
                  <a:srgbClr val="FF0000"/>
                </a:solidFill>
              </a:rPr>
              <a:t>molekuly vody (nějaké sloučeniny)</a:t>
            </a:r>
          </a:p>
          <a:p>
            <a:r>
              <a:rPr lang="cs-CZ" sz="2400" dirty="0" smtClean="0"/>
              <a:t>3 </a:t>
            </a:r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O 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tři </a:t>
            </a:r>
            <a:r>
              <a:rPr lang="cs-CZ" sz="2400" dirty="0">
                <a:solidFill>
                  <a:srgbClr val="FF0000"/>
                </a:solidFill>
              </a:rPr>
              <a:t>molekuly vody (nějaké sloučeniny)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534669"/>
            <a:ext cx="76328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Kolik </a:t>
            </a:r>
            <a:r>
              <a:rPr lang="cs-CZ" sz="2400" dirty="0"/>
              <a:t>prvků, kolik atomů kterého prvku a kolik atomů </a:t>
            </a:r>
            <a:r>
              <a:rPr lang="cs-CZ" sz="2400" dirty="0" smtClean="0"/>
              <a:t>celkem </a:t>
            </a:r>
            <a:r>
              <a:rPr lang="cs-CZ" sz="2400" dirty="0"/>
              <a:t>obsahují tyto zápisy</a:t>
            </a:r>
            <a:r>
              <a:rPr lang="cs-CZ" sz="2400" dirty="0" smtClean="0"/>
              <a:t>?</a:t>
            </a:r>
          </a:p>
          <a:p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SO</a:t>
            </a:r>
            <a:r>
              <a:rPr lang="cs-CZ" sz="2400" baseline="-25000" dirty="0"/>
              <a:t>3     </a:t>
            </a:r>
            <a:r>
              <a:rPr lang="cs-CZ" sz="2400" baseline="-25000" dirty="0" smtClean="0"/>
              <a:t>    </a:t>
            </a:r>
            <a:r>
              <a:rPr lang="cs-CZ" sz="2400" dirty="0">
                <a:solidFill>
                  <a:srgbClr val="FF0000"/>
                </a:solidFill>
              </a:rPr>
              <a:t>3;2H,1S,3O;6</a:t>
            </a:r>
          </a:p>
          <a:p>
            <a:r>
              <a:rPr lang="cs-CZ" sz="2400" dirty="0" smtClean="0"/>
              <a:t>3H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3      </a:t>
            </a:r>
            <a:r>
              <a:rPr lang="cs-CZ" sz="2400" dirty="0">
                <a:solidFill>
                  <a:srgbClr val="FF0000"/>
                </a:solidFill>
              </a:rPr>
              <a:t>3;6H,3S,9O;18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3103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55557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92D050"/>
                </a:solidFill>
              </a:rPr>
              <a:t>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74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</TotalTime>
  <Words>297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59</cp:revision>
  <dcterms:created xsi:type="dcterms:W3CDTF">2011-08-21T15:31:45Z</dcterms:created>
  <dcterms:modified xsi:type="dcterms:W3CDTF">2011-12-31T16:25:10Z</dcterms:modified>
</cp:coreProperties>
</file>