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5FAF811-FE05-48CA-A065-4A1A1E4F48ED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E67B93D-E67B-48B2-9456-ED334EFB0E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83B4C-FBB5-41AD-8857-736AB6472260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0269BD-3C87-4894-B3E2-F745F7A353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9BC08-FB3D-4BE3-8F00-8A785DF50B55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E5AF57-CA17-42E9-AD70-C85ECB530E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A3F70-28A4-402A-B966-86D1EB77F0EF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62FC03-1607-4419-9768-D9EA643DAF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50C46B-0634-48C7-BDBD-D4AB0DAA6CDE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65EE26-B687-4A4B-B205-2A803F69E3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7765F8-9AFB-44CA-A1C1-50B4DD553D5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34B920-CBF9-4A63-85AB-F06413973E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D68C5-509F-4313-9558-AD41655A4A79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88A2D9-B821-4120-9D38-FBD9349CF6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247F7D-7F20-4804-93BE-A11DB3588D84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D68BEE-B275-4C97-8AEF-5D6EB82DED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3795C6-D5C2-40C3-BF44-93E8B88255F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2FC64-AB13-4D72-AB14-7BBF4D159D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B84B50-AF24-487C-BD10-7544AE604C4A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C2C7E2-7C69-4F78-BAE2-1228B12409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3FC749-9399-4ED0-ACD2-1649EA0654CC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C4F62-5228-4EB5-BB93-BCEE130578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34C3E-25DB-4FC9-B748-93D81926D89E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8183D-542F-44F9-AFE4-0C0663BC49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C528063-8EDC-415D-9C4E-16C1A603FCBF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2B6119-E50B-4CA8-9271-7D7D2E2454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1844675"/>
          <a:ext cx="8496944" cy="4680520"/>
        </p:xfrm>
        <a:graphic>
          <a:graphicData uri="http://schemas.openxmlformats.org/drawingml/2006/table">
            <a:tbl>
              <a:tblPr/>
              <a:tblGrid>
                <a:gridCol w="1262864"/>
                <a:gridCol w="1545448"/>
                <a:gridCol w="2016224"/>
                <a:gridCol w="2304256"/>
                <a:gridCol w="864096"/>
                <a:gridCol w="504056"/>
              </a:tblGrid>
              <a:tr h="341056">
                <a:tc gridSpan="3">
                  <a:txBody>
                    <a:bodyPr/>
                    <a:lstStyle/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Název </a:t>
                      </a:r>
                      <a:r>
                        <a:rPr lang="cs-CZ" sz="1200" b="1" dirty="0">
                          <a:latin typeface="Garamond"/>
                          <a:ea typeface="Calibri"/>
                          <a:cs typeface="Tahoma"/>
                        </a:rPr>
                        <a:t>projektu:</a:t>
                      </a:r>
                      <a:r>
                        <a:rPr lang="cs-CZ" sz="1200" b="1" dirty="0">
                          <a:latin typeface="Garamond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>
                          <a:latin typeface="Garamond"/>
                          <a:ea typeface="Calibri"/>
                          <a:cs typeface="Tahoma"/>
                        </a:rPr>
                        <a:t>Inovace vzdělávání na SPŠ a VOŠ 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Písek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12128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Číslo projektu: 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CZ.1.07/1.5.00/34.0010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024">
                <a:tc gridSpan="6">
                  <a:txBody>
                    <a:bodyPr/>
                    <a:lstStyle/>
                    <a:p>
                      <a:pPr marL="0" marR="0" indent="12128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Škola: 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Střední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imes New Roman"/>
                        </a:rPr>
                        <a:t> průmyslová škola a Vyšší odborná škola, Písek, Karla Čapka 402</a:t>
                      </a:r>
                      <a:endParaRPr lang="cs-CZ" sz="1200" dirty="0" smtClean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latin typeface="Garamond"/>
                          <a:ea typeface="Calibri"/>
                          <a:cs typeface="Tahoma"/>
                        </a:rPr>
                        <a:t>Předmět: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Technické aplikace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latin typeface="Garamond"/>
                          <a:ea typeface="Calibri"/>
                          <a:cs typeface="Tahoma"/>
                        </a:rPr>
                        <a:t>Ročník: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3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 gridSpan="3">
                  <a:txBody>
                    <a:bodyPr/>
                    <a:lstStyle/>
                    <a:p>
                      <a:pPr marL="0" marR="0" indent="121285" algn="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Téma: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latin typeface="Garamond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indent="121285"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200" kern="1200" dirty="0" smtClean="0">
                        <a:solidFill>
                          <a:schemeClr val="tx1"/>
                        </a:solidFill>
                        <a:latin typeface="+mj-lt"/>
                        <a:ea typeface="+mj-ea"/>
                        <a:cs typeface="+mj-cs"/>
                      </a:endParaRPr>
                    </a:p>
                    <a:p>
                      <a:pPr indent="121285"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latin typeface="+mj-lt"/>
                          <a:ea typeface="+mj-ea"/>
                          <a:cs typeface="+mj-cs"/>
                        </a:rPr>
                        <a:t>Parametry</a:t>
                      </a:r>
                      <a:r>
                        <a:rPr lang="cs-CZ" sz="2800" kern="1200" baseline="0" dirty="0" smtClean="0">
                          <a:solidFill>
                            <a:schemeClr val="tx1"/>
                          </a:solidFill>
                          <a:latin typeface="+mj-lt"/>
                          <a:ea typeface="+mj-ea"/>
                          <a:cs typeface="+mj-cs"/>
                        </a:rPr>
                        <a:t> zesilovačů</a:t>
                      </a:r>
                      <a:endParaRPr lang="cs-CZ" sz="2800" kern="1200" dirty="0">
                        <a:solidFill>
                          <a:schemeClr val="tx1"/>
                        </a:solidFill>
                        <a:latin typeface="+mj-lt"/>
                        <a:ea typeface="+mj-ea"/>
                        <a:cs typeface="+mj-cs"/>
                      </a:endParaRPr>
                    </a:p>
                  </a:txBody>
                  <a:tcPr marL="31790" marR="3179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4036">
                <a:tc gridSpan="3">
                  <a:txBody>
                    <a:bodyPr/>
                    <a:lstStyle/>
                    <a:p>
                      <a:pPr marL="0" marR="0" indent="12128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Tematický okruh: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Garamond"/>
                          <a:ea typeface="Calibri"/>
                          <a:cs typeface="Times New Roman"/>
                        </a:rPr>
                        <a:t>Lineární součástky elektronických obvodů </a:t>
                      </a:r>
                      <a:endParaRPr lang="cs-CZ" sz="1200" dirty="0" smtClean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1790" marR="317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pPr indent="121285"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400" kern="1200" dirty="0">
                        <a:solidFill>
                          <a:schemeClr val="tx1"/>
                        </a:solidFill>
                        <a:latin typeface="+mj-lt"/>
                        <a:ea typeface="+mj-ea"/>
                        <a:cs typeface="+mj-cs"/>
                      </a:endParaRPr>
                    </a:p>
                  </a:txBody>
                  <a:tcPr marL="31790" marR="3179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40">
                <a:tc gridSpan="2">
                  <a:txBody>
                    <a:bodyPr/>
                    <a:lstStyle/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Jméno autora:</a:t>
                      </a:r>
                      <a:r>
                        <a:rPr lang="cs-CZ" sz="1200" b="1" dirty="0" smtClean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Miroslav Široký</a:t>
                      </a:r>
                      <a:endParaRPr lang="cs-CZ" sz="1200" dirty="0" smtClean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12128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Datum tvorby: 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březen 2013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076">
                <a:tc gridSpan="3">
                  <a:txBody>
                    <a:bodyPr/>
                    <a:lstStyle/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Kód materiálu: OPVK_1.5_DUM_III/2_TAP3_SR014</a:t>
                      </a:r>
                      <a:endParaRPr lang="cs-CZ" sz="1200" dirty="0" smtClean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Soubor: 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 09VYSTUPY</a:t>
                      </a:r>
                      <a:r>
                        <a:rPr lang="en-US" sz="1200" dirty="0" smtClean="0">
                          <a:latin typeface="Garamond"/>
                          <a:ea typeface="Calibri"/>
                          <a:cs typeface="Tahoma"/>
                        </a:rPr>
                        <a:t>/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VY_32_INOVACE_TAP3_SR014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192">
                <a:tc gridSpan="6">
                  <a:txBody>
                    <a:bodyPr/>
                    <a:lstStyle/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Anotace: </a:t>
                      </a:r>
                      <a:r>
                        <a:rPr lang="cs-CZ" sz="1200" b="0" dirty="0" smtClean="0">
                          <a:latin typeface="Garamond"/>
                          <a:ea typeface="Calibri"/>
                          <a:cs typeface="Tahoma"/>
                        </a:rPr>
                        <a:t>Parametry</a:t>
                      </a:r>
                      <a:r>
                        <a:rPr lang="cs-CZ" sz="1200" b="0" baseline="0" dirty="0" smtClean="0">
                          <a:latin typeface="Garamond"/>
                          <a:ea typeface="Calibri"/>
                          <a:cs typeface="Tahoma"/>
                        </a:rPr>
                        <a:t> zesilovačů</a:t>
                      </a:r>
                      <a:r>
                        <a:rPr lang="cs-CZ" sz="1200" b="0" dirty="0" smtClean="0">
                          <a:latin typeface="Garamond"/>
                          <a:ea typeface="Calibri"/>
                          <a:cs typeface="Tahoma"/>
                        </a:rPr>
                        <a:t> </a:t>
                      </a:r>
                      <a:r>
                        <a:rPr lang="cs-CZ" sz="1200" b="0" baseline="0" dirty="0" smtClean="0">
                          <a:latin typeface="Garamond"/>
                          <a:ea typeface="Calibri"/>
                          <a:cs typeface="Tahoma"/>
                        </a:rPr>
                        <a:t>– princip, vlastnosti 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857250" y="214313"/>
            <a:ext cx="7929563" cy="1470025"/>
          </a:xfrm>
        </p:spPr>
        <p:txBody>
          <a:bodyPr/>
          <a:lstStyle/>
          <a:p>
            <a:r>
              <a:rPr lang="cs-CZ" smtClean="0"/>
              <a:t>Parametry zesilovačů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857250" y="1357313"/>
            <a:ext cx="7929563" cy="5072062"/>
          </a:xfrm>
        </p:spPr>
        <p:txBody>
          <a:bodyPr/>
          <a:lstStyle/>
          <a:p>
            <a:pPr marL="514350" indent="-514350" algn="l">
              <a:buFont typeface="Arial" charset="0"/>
              <a:buAutoNum type="arabicParenR"/>
            </a:pPr>
            <a:r>
              <a:rPr lang="cs-CZ" i="1" dirty="0" smtClean="0">
                <a:solidFill>
                  <a:schemeClr val="tx1"/>
                </a:solidFill>
              </a:rPr>
              <a:t>Napěťové zesílení A</a:t>
            </a:r>
            <a:r>
              <a:rPr lang="cs-CZ" i="1" baseline="-25000" dirty="0" smtClean="0">
                <a:solidFill>
                  <a:schemeClr val="tx1"/>
                </a:solidFill>
              </a:rPr>
              <a:t>u</a:t>
            </a:r>
          </a:p>
          <a:p>
            <a:pPr marL="514350" indent="-51435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poměr hodnot výstupního (U</a:t>
            </a:r>
            <a:r>
              <a:rPr lang="cs-CZ" baseline="-25000" dirty="0" smtClean="0">
                <a:solidFill>
                  <a:schemeClr val="tx1"/>
                </a:solidFill>
              </a:rPr>
              <a:t>2</a:t>
            </a:r>
            <a:r>
              <a:rPr lang="cs-CZ" dirty="0" smtClean="0">
                <a:solidFill>
                  <a:schemeClr val="tx1"/>
                </a:solidFill>
              </a:rPr>
              <a:t>) a vstupního (U</a:t>
            </a:r>
            <a:r>
              <a:rPr lang="cs-CZ" baseline="-25000" dirty="0" smtClean="0">
                <a:solidFill>
                  <a:schemeClr val="tx1"/>
                </a:solidFill>
              </a:rPr>
              <a:t>1</a:t>
            </a:r>
            <a:r>
              <a:rPr lang="cs-CZ" dirty="0" smtClean="0">
                <a:solidFill>
                  <a:schemeClr val="tx1"/>
                </a:solidFill>
              </a:rPr>
              <a:t>) střídavého napětí zesilovače</a:t>
            </a:r>
          </a:p>
          <a:p>
            <a:pPr marL="514350" indent="-51435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Napěťové zesílení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bývá obvykle udáváno </a:t>
            </a:r>
            <a:r>
              <a:rPr lang="cs-CZ" dirty="0" smtClean="0">
                <a:solidFill>
                  <a:schemeClr val="tx1"/>
                </a:solidFill>
              </a:rPr>
              <a:t>              a </a:t>
            </a:r>
            <a:r>
              <a:rPr lang="cs-CZ" dirty="0" smtClean="0">
                <a:solidFill>
                  <a:schemeClr val="tx1"/>
                </a:solidFill>
              </a:rPr>
              <a:t>měřeno jako zesílení otevřené smyčky. Pokud zesilovač obsahuje vnitřní zpětné vazby, popř. je určen výhradně pro funkci </a:t>
            </a:r>
            <a:r>
              <a:rPr lang="cs-CZ" dirty="0" smtClean="0">
                <a:solidFill>
                  <a:schemeClr val="tx1"/>
                </a:solidFill>
              </a:rPr>
              <a:t>            s </a:t>
            </a:r>
            <a:r>
              <a:rPr lang="cs-CZ" dirty="0" smtClean="0">
                <a:solidFill>
                  <a:schemeClr val="tx1"/>
                </a:solidFill>
              </a:rPr>
              <a:t>definovaným zesílením, jsou měřeny </a:t>
            </a:r>
            <a:r>
              <a:rPr lang="cs-CZ" dirty="0" smtClean="0">
                <a:solidFill>
                  <a:schemeClr val="tx1"/>
                </a:solidFill>
              </a:rPr>
              <a:t>                  i </a:t>
            </a:r>
            <a:r>
              <a:rPr lang="cs-CZ" dirty="0" smtClean="0">
                <a:solidFill>
                  <a:schemeClr val="tx1"/>
                </a:solidFill>
              </a:rPr>
              <a:t>hodnoty zesílení uzavřené smyčky</a:t>
            </a:r>
            <a:endParaRPr lang="cs-CZ" i="1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857250" y="357188"/>
            <a:ext cx="7829550" cy="57689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dirty="0" smtClean="0"/>
              <a:t>2) </a:t>
            </a:r>
            <a:r>
              <a:rPr lang="cs-CZ" i="1" dirty="0" smtClean="0"/>
              <a:t>Šířka pásma BW</a:t>
            </a:r>
          </a:p>
          <a:p>
            <a:r>
              <a:rPr lang="cs-CZ" i="1" dirty="0" smtClean="0"/>
              <a:t> </a:t>
            </a:r>
            <a:r>
              <a:rPr lang="cs-CZ" dirty="0" smtClean="0"/>
              <a:t>Šířka pásma (pro pokles o 3 dB) BW je dána rozsahem kmitočtů v němž napěťové zesílení A</a:t>
            </a:r>
            <a:r>
              <a:rPr lang="cs-CZ" baseline="-25000" dirty="0" smtClean="0"/>
              <a:t>u</a:t>
            </a:r>
            <a:r>
              <a:rPr lang="cs-CZ" dirty="0" smtClean="0"/>
              <a:t> neklesne o více než o 3 dB </a:t>
            </a:r>
            <a:r>
              <a:rPr lang="cs-CZ" dirty="0" smtClean="0"/>
              <a:t>                pod </a:t>
            </a:r>
            <a:r>
              <a:rPr lang="cs-CZ" dirty="0" smtClean="0"/>
              <a:t>úroveň napěťového zesílení při daném kmitočtu (běžně 1kHz) ve středu pásma .</a:t>
            </a:r>
            <a:endParaRPr lang="cs-CZ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785813" y="285750"/>
            <a:ext cx="7900987" cy="58404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dirty="0" smtClean="0"/>
              <a:t>3) </a:t>
            </a:r>
            <a:r>
              <a:rPr lang="cs-CZ" i="1" dirty="0" smtClean="0"/>
              <a:t>Harmonické zkreslení </a:t>
            </a:r>
            <a:r>
              <a:rPr lang="cs-CZ" i="1" dirty="0" err="1" smtClean="0"/>
              <a:t>K</a:t>
            </a:r>
            <a:r>
              <a:rPr lang="cs-CZ" i="1" baseline="-25000" dirty="0" err="1" smtClean="0"/>
              <a:t>h</a:t>
            </a:r>
            <a:endParaRPr lang="cs-CZ" i="1" baseline="-25000" dirty="0" smtClean="0"/>
          </a:p>
          <a:p>
            <a:r>
              <a:rPr lang="cs-CZ" i="1" dirty="0" smtClean="0"/>
              <a:t> </a:t>
            </a:r>
            <a:r>
              <a:rPr lang="cs-CZ" dirty="0" smtClean="0"/>
              <a:t>Harmonické zkreslení </a:t>
            </a:r>
            <a:r>
              <a:rPr lang="cs-CZ" dirty="0" err="1" smtClean="0"/>
              <a:t>K</a:t>
            </a:r>
            <a:r>
              <a:rPr lang="cs-CZ" baseline="-25000" dirty="0" err="1" smtClean="0"/>
              <a:t>h</a:t>
            </a:r>
            <a:r>
              <a:rPr lang="cs-CZ" dirty="0" smtClean="0"/>
              <a:t> je poměr efektivní hodnoty napětí vše harmonických složek výstupního napětí zesilovače bez složky první harmonické k efektivní hodnotě celkového výstupního napětí.</a:t>
            </a:r>
          </a:p>
          <a:p>
            <a:r>
              <a:rPr lang="cs-CZ" dirty="0" smtClean="0"/>
              <a:t>Harmonické zkreslení je měřítkem linearity zesilovače a určuje použitelný dynamický rozsah zesilovače při jeho plném vybuzení.</a:t>
            </a:r>
            <a:endParaRPr lang="cs-CZ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785813" y="214313"/>
            <a:ext cx="7900987" cy="5911850"/>
          </a:xfrm>
        </p:spPr>
        <p:txBody>
          <a:bodyPr/>
          <a:lstStyle/>
          <a:p>
            <a:r>
              <a:rPr lang="cs-CZ" dirty="0" smtClean="0"/>
              <a:t>4) </a:t>
            </a:r>
            <a:r>
              <a:rPr lang="cs-CZ" i="1" dirty="0" smtClean="0"/>
              <a:t>Maximální výstupní napětí </a:t>
            </a:r>
            <a:r>
              <a:rPr lang="cs-CZ" i="1" dirty="0" err="1" smtClean="0"/>
              <a:t>U</a:t>
            </a:r>
            <a:r>
              <a:rPr lang="cs-CZ" i="1" baseline="-25000" dirty="0" err="1" smtClean="0"/>
              <a:t>omax</a:t>
            </a:r>
            <a:r>
              <a:rPr lang="cs-CZ" i="1" dirty="0" smtClean="0"/>
              <a:t> </a:t>
            </a:r>
          </a:p>
          <a:p>
            <a:r>
              <a:rPr lang="cs-CZ" dirty="0" smtClean="0"/>
              <a:t>Maximální výstupní napětí </a:t>
            </a:r>
            <a:r>
              <a:rPr lang="cs-CZ" dirty="0" err="1" smtClean="0"/>
              <a:t>U</a:t>
            </a:r>
            <a:r>
              <a:rPr lang="cs-CZ" baseline="-25000" dirty="0" err="1" smtClean="0"/>
              <a:t>omax</a:t>
            </a:r>
            <a:r>
              <a:rPr lang="cs-CZ" dirty="0" smtClean="0"/>
              <a:t> je maximální velikost efektivní hodnoty výstupního napětí bez jeho omezení</a:t>
            </a:r>
          </a:p>
          <a:p>
            <a:r>
              <a:rPr lang="cs-CZ" dirty="0" smtClean="0"/>
              <a:t>Udává se také jako maximální </a:t>
            </a:r>
            <a:r>
              <a:rPr lang="cs-CZ" dirty="0" err="1" smtClean="0"/>
              <a:t>mezivrcholová</a:t>
            </a:r>
            <a:r>
              <a:rPr lang="cs-CZ" dirty="0" smtClean="0"/>
              <a:t> hodnota výstupního napětí </a:t>
            </a:r>
            <a:r>
              <a:rPr lang="cs-CZ" dirty="0" err="1" smtClean="0"/>
              <a:t>U</a:t>
            </a:r>
            <a:r>
              <a:rPr lang="cs-CZ" baseline="-25000" dirty="0" err="1" smtClean="0"/>
              <a:t>oppmax</a:t>
            </a:r>
            <a:r>
              <a:rPr lang="cs-CZ" dirty="0" smtClean="0"/>
              <a:t>. Maximální výstupní napětí bývá někdy uváděno v katalogových listech, často např</a:t>
            </a:r>
            <a:r>
              <a:rPr lang="cs-CZ" dirty="0" smtClean="0"/>
              <a:t>.  u </a:t>
            </a:r>
            <a:r>
              <a:rPr lang="cs-CZ" dirty="0" smtClean="0"/>
              <a:t>výkonových operačních zesilovačů.</a:t>
            </a:r>
            <a:endParaRPr lang="cs-CZ" i="1" dirty="0" smtClean="0"/>
          </a:p>
          <a:p>
            <a:pPr>
              <a:buFont typeface="Arial" charset="0"/>
              <a:buNone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857250" y="214313"/>
            <a:ext cx="7829550" cy="59118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dirty="0" smtClean="0"/>
              <a:t>5) </a:t>
            </a:r>
            <a:r>
              <a:rPr lang="cs-CZ" i="1" dirty="0" smtClean="0"/>
              <a:t>Výstupní výkon zesilovače P</a:t>
            </a:r>
            <a:r>
              <a:rPr lang="cs-CZ" i="1" baseline="-25000" dirty="0" smtClean="0"/>
              <a:t>o</a:t>
            </a:r>
          </a:p>
          <a:p>
            <a:r>
              <a:rPr lang="cs-CZ" dirty="0" smtClean="0"/>
              <a:t>Výstupní výkon zesilovače Po je výkon střídavého signálu odevzdaný do reálné složky výstupní zátěže </a:t>
            </a:r>
            <a:r>
              <a:rPr lang="cs-CZ" dirty="0" err="1" smtClean="0"/>
              <a:t>R</a:t>
            </a:r>
            <a:r>
              <a:rPr lang="cs-CZ" baseline="-25000" dirty="0" err="1" smtClean="0"/>
              <a:t>z</a:t>
            </a:r>
            <a:r>
              <a:rPr lang="cs-CZ" dirty="0" smtClean="0"/>
              <a:t>. Měří se pro danou hodnotu vstupního napětí U</a:t>
            </a:r>
            <a:r>
              <a:rPr lang="cs-CZ" baseline="-25000" dirty="0" smtClean="0"/>
              <a:t>1</a:t>
            </a:r>
            <a:r>
              <a:rPr lang="cs-CZ" dirty="0" smtClean="0"/>
              <a:t> nebo pro dané harmonické zkreslení </a:t>
            </a:r>
            <a:r>
              <a:rPr lang="cs-CZ" dirty="0" err="1" smtClean="0"/>
              <a:t>K</a:t>
            </a:r>
            <a:r>
              <a:rPr lang="cs-CZ" baseline="-25000" dirty="0" err="1" smtClean="0"/>
              <a:t>h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Podmínky pro měření těchto parametrů zahrnují konkrétní zapojení obvodu, dále hodnotu napájecího napětí </a:t>
            </a:r>
            <a:r>
              <a:rPr lang="cs-CZ" dirty="0" err="1" smtClean="0"/>
              <a:t>U</a:t>
            </a:r>
            <a:r>
              <a:rPr lang="cs-CZ" baseline="-25000" dirty="0" err="1" smtClean="0"/>
              <a:t>cc</a:t>
            </a:r>
            <a:r>
              <a:rPr lang="cs-CZ" dirty="0" smtClean="0"/>
              <a:t>, vstupního napětí U</a:t>
            </a:r>
            <a:r>
              <a:rPr lang="cs-CZ" baseline="-25000" dirty="0" smtClean="0"/>
              <a:t>1</a:t>
            </a:r>
            <a:r>
              <a:rPr lang="cs-CZ" dirty="0" smtClean="0"/>
              <a:t> a zatěžovacího odporu </a:t>
            </a:r>
            <a:r>
              <a:rPr lang="cs-CZ" dirty="0" err="1" smtClean="0"/>
              <a:t>R</a:t>
            </a:r>
            <a:r>
              <a:rPr lang="cs-CZ" baseline="-25000" dirty="0" err="1" smtClean="0"/>
              <a:t>z</a:t>
            </a:r>
            <a:r>
              <a:rPr lang="cs-CZ" dirty="0" smtClean="0"/>
              <a:t> .</a:t>
            </a:r>
            <a:endParaRPr lang="en-US" dirty="0" smtClean="0"/>
          </a:p>
          <a:p>
            <a:pPr>
              <a:buFont typeface="Arial" charset="0"/>
              <a:buNone/>
            </a:pPr>
            <a:r>
              <a:rPr lang="en-US" i="1" dirty="0" smtClean="0"/>
              <a:t>	</a:t>
            </a:r>
            <a:r>
              <a:rPr lang="en-US" dirty="0" smtClean="0"/>
              <a:t>[1]</a:t>
            </a:r>
            <a:endParaRPr lang="cs-CZ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it-IT" sz="1200" dirty="0" smtClean="0"/>
              <a:t>[1]. </a:t>
            </a:r>
            <a:r>
              <a:rPr lang="cs-CZ" sz="1200" dirty="0" smtClean="0"/>
              <a:t>Parametry zesilovačů </a:t>
            </a:r>
            <a:r>
              <a:rPr lang="it-IT" sz="1200" dirty="0" smtClean="0"/>
              <a:t>In: [online]. [cit. 2013-02-27]. Dostupné z: http://elnika.sweb.cz/mereni/pojmy.htm </a:t>
            </a: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361</Words>
  <Application>Microsoft Office PowerPoint</Application>
  <PresentationFormat>Předvádění na obrazovce (4:3)</PresentationFormat>
  <Paragraphs>36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Digitální učební materiál</vt:lpstr>
      <vt:lpstr>Parametry zesilovačů</vt:lpstr>
      <vt:lpstr>Snímek 3</vt:lpstr>
      <vt:lpstr>Snímek 4</vt:lpstr>
      <vt:lpstr>Snímek 5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Windows User</dc:creator>
  <cp:lastModifiedBy>Dum</cp:lastModifiedBy>
  <cp:revision>5</cp:revision>
  <dcterms:created xsi:type="dcterms:W3CDTF">2013-02-27T17:43:52Z</dcterms:created>
  <dcterms:modified xsi:type="dcterms:W3CDTF">2013-02-27T20:57:35Z</dcterms:modified>
</cp:coreProperties>
</file>